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  <p:sldId id="276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29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8" r:id="rId105"/>
    <p:sldId id="367" r:id="rId106"/>
    <p:sldId id="362" r:id="rId107"/>
    <p:sldId id="361" r:id="rId108"/>
    <p:sldId id="363" r:id="rId109"/>
    <p:sldId id="364" r:id="rId110"/>
    <p:sldId id="366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88"/>
  </p:normalViewPr>
  <p:slideViewPr>
    <p:cSldViewPr snapToGrid="0" snapToObjects="1">
      <p:cViewPr varScale="1">
        <p:scale>
          <a:sx n="185" d="100"/>
          <a:sy n="18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0.xml"/><Relationship Id="rId129" Type="http://schemas.openxmlformats.org/officeDocument/2006/relationships/presProps" Target="presProps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8EAD-D4BF-FB42-BBF4-7B494A91560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7" y="5138616"/>
            <a:ext cx="1502486" cy="150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45" y="5225220"/>
            <a:ext cx="1496255" cy="14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1" Type="http://schemas.openxmlformats.org/officeDocument/2006/relationships/hyperlink" Target="http://test.jsplusplus.com&#33719;&#21462;&#36164;&#28304;/" TargetMode="Externa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test.jsplusplus.com/index.html" TargetMode="External"/><Relationship Id="rId3" Type="http://schemas.openxmlformats.org/officeDocument/2006/relationships/hyperlink" Target="http://test2.jsplusplus.com/index.html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baidu.com/zhidao" TargetMode="External"/><Relationship Id="rId1" Type="http://schemas.openxmlformats.org/officeDocument/2006/relationships/hyperlink" Target="http://www.baidu.com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ke.qq.com/course/32907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hyperlink" Target="http://localhost/network/class5/index2.html" TargetMode="Externa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localhost/network/class5/index2.html" TargetMode="Externa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oogle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server.php" TargetMode="External"/><Relationship Id="rId1" Type="http://schemas.openxmlformats.org/officeDocument/2006/relationships/hyperlink" Target="http://test.jsplusplus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test.jsplusplus.com/" TargetMode="External"/><Relationship Id="rId1" Type="http://schemas.openxmlformats.org/officeDocument/2006/relationships/hyperlink" Target="http://study.jsplusplus.com/server.php" TargetMode="Externa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br>
              <a:rPr kumimoji="1" lang="en-US" altLang="zh-CN" dirty="0" smtClean="0"/>
            </a:b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网络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JS++JavaScript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系列课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ECS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25" y="1355075"/>
            <a:ext cx="5221119" cy="532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smtClean="0"/>
              <a:t>POST</a:t>
            </a:r>
            <a:r>
              <a:rPr kumimoji="1" lang="zh-CN" altLang="en-US" sz="4400" dirty="0" smtClean="0"/>
              <a:t>请求方式的注意事项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请求方式下，</a:t>
            </a:r>
            <a:r>
              <a:rPr kumimoji="1" lang="en-US" altLang="zh-CN" dirty="0" smtClean="0"/>
              <a:t>send</a:t>
            </a:r>
            <a:r>
              <a:rPr kumimoji="1" lang="zh-CN" altLang="en-US" dirty="0"/>
              <a:t>方法参数中的格式：</a:t>
            </a:r>
            <a:r>
              <a:rPr kumimoji="1" lang="en-US" altLang="zh-CN" dirty="0"/>
              <a:t>a=1&amp;b=2&amp;c=3</a:t>
            </a: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xhr.setRequestHeader</a:t>
            </a:r>
            <a:r>
              <a:rPr kumimoji="1" lang="en-US" altLang="zh-CN" dirty="0"/>
              <a:t>("Content-</a:t>
            </a:r>
            <a:r>
              <a:rPr kumimoji="1" lang="en-US" altLang="zh-CN" dirty="0" err="1"/>
              <a:t>type","application</a:t>
            </a:r>
            <a:r>
              <a:rPr kumimoji="1" lang="en-US" altLang="zh-CN" dirty="0"/>
              <a:t>/x-www-form-</a:t>
            </a:r>
            <a:r>
              <a:rPr kumimoji="1" lang="en-US" altLang="zh-CN" dirty="0" err="1"/>
              <a:t>urlencoded</a:t>
            </a:r>
            <a:r>
              <a:rPr kumimoji="1" lang="en-US" altLang="zh-CN" dirty="0" smtClean="0"/>
              <a:t>");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请求方式必须设置这个请求头信息，目的是请求体中的数据转换为键值对，这样后端接收到</a:t>
            </a:r>
            <a:r>
              <a:rPr kumimoji="1" lang="en-US" altLang="zh-CN" dirty="0" smtClean="0"/>
              <a:t>a=1&amp;b=2&amp;c=3</a:t>
            </a:r>
            <a:r>
              <a:rPr kumimoji="1" lang="zh-CN" altLang="en-US" dirty="0" smtClean="0"/>
              <a:t>这样的数据才知道是这是一个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方式传来的数据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zh-CN" altLang="it-IT" dirty="0"/>
              <a:t>标准又分为</a:t>
            </a:r>
            <a:r>
              <a:rPr lang="it-IT" altLang="zh-CN" dirty="0"/>
              <a:t>Level 1</a:t>
            </a:r>
            <a:r>
              <a:rPr lang="zh-CN" altLang="it-IT" dirty="0"/>
              <a:t>和</a:t>
            </a:r>
            <a:r>
              <a:rPr lang="it-IT" altLang="zh-CN" dirty="0"/>
              <a:t>Level </a:t>
            </a:r>
            <a:r>
              <a:rPr lang="it-IT" altLang="zh-CN" dirty="0" smtClean="0"/>
              <a:t>2</a:t>
            </a:r>
            <a:endParaRPr lang="it-IT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it-IT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、无法发送跨域请求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、不能非纯文本的数据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、无法获取传输进度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en-US" altLang="zh-CN" dirty="0" smtClean="0"/>
              <a:t>I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、支持获取二进制数据（非纯文本数据）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、支持上传文件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、可以设置超时时间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IE8/9/</a:t>
            </a:r>
            <a:r>
              <a:rPr lang="en-US" altLang="zh-CN" dirty="0" err="1" smtClean="0"/>
              <a:t>Opara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IE10/11</a:t>
            </a:r>
            <a:r>
              <a:rPr lang="zh-CN" altLang="en-US" dirty="0" smtClean="0"/>
              <a:t>不支持响应类型为</a:t>
            </a:r>
            <a:r>
              <a:rPr lang="en-US" altLang="zh-CN" dirty="0" smtClean="0"/>
              <a:t>JSON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、部分浏览器不支持超时设置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、部分浏览器不支持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（文件对象的</a:t>
            </a:r>
            <a:r>
              <a:rPr lang="zh-CN" altLang="en-US" dirty="0"/>
              <a:t>二进制数据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状态码与状态提示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xhr.status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xhr.statusText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服务器回应的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r>
              <a:rPr lang="en-US" altLang="zh-CN" dirty="0" smtClean="0"/>
              <a:t>/</a:t>
            </a:r>
            <a:r>
              <a:rPr lang="zh-CN" altLang="en-US" dirty="0"/>
              <a:t>服务器发送的状态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r>
              <a:rPr lang="en-US" altLang="zh-CN" dirty="0"/>
              <a:t>200, OK</a:t>
            </a:r>
            <a:r>
              <a:rPr lang="zh-CN" altLang="en-US" dirty="0"/>
              <a:t>，访问正常</a:t>
            </a:r>
            <a:endParaRPr lang="zh-CN" altLang="en-US" dirty="0"/>
          </a:p>
          <a:p>
            <a:r>
              <a:rPr lang="en-US" altLang="zh-CN" dirty="0"/>
              <a:t>301, Moved Permanently</a:t>
            </a:r>
            <a:r>
              <a:rPr lang="zh-CN" altLang="en-US" dirty="0"/>
              <a:t>，永久移动</a:t>
            </a:r>
            <a:endParaRPr lang="zh-CN" altLang="en-US" dirty="0"/>
          </a:p>
          <a:p>
            <a:r>
              <a:rPr lang="en-US" altLang="zh-CN" dirty="0"/>
              <a:t>302, Move temporarily</a:t>
            </a:r>
            <a:r>
              <a:rPr lang="zh-CN" altLang="en-US" dirty="0"/>
              <a:t>，暂时移动</a:t>
            </a:r>
            <a:endParaRPr lang="zh-CN" altLang="en-US" dirty="0"/>
          </a:p>
          <a:p>
            <a:r>
              <a:rPr lang="en-US" altLang="zh-CN" dirty="0"/>
              <a:t>304, Not Modified</a:t>
            </a:r>
            <a:r>
              <a:rPr lang="zh-CN" altLang="en-US" dirty="0"/>
              <a:t>，未修改</a:t>
            </a:r>
            <a:endParaRPr lang="zh-CN" altLang="en-US" dirty="0"/>
          </a:p>
          <a:p>
            <a:r>
              <a:rPr lang="en-US" altLang="zh-CN" dirty="0"/>
              <a:t>307, Temporary Redirect</a:t>
            </a:r>
            <a:r>
              <a:rPr lang="zh-CN" altLang="en-US" dirty="0"/>
              <a:t>，暂时重定向</a:t>
            </a:r>
            <a:endParaRPr lang="zh-CN" altLang="en-US" dirty="0"/>
          </a:p>
          <a:p>
            <a:r>
              <a:rPr lang="en-US" altLang="zh-CN" dirty="0"/>
              <a:t>401, Unauthorized</a:t>
            </a:r>
            <a:r>
              <a:rPr lang="zh-CN" altLang="en-US" dirty="0"/>
              <a:t>，未授权</a:t>
            </a:r>
            <a:endParaRPr lang="zh-CN" altLang="en-US" dirty="0"/>
          </a:p>
          <a:p>
            <a:r>
              <a:rPr lang="en-US" altLang="zh-CN" dirty="0"/>
              <a:t>403, Forbidden</a:t>
            </a:r>
            <a:r>
              <a:rPr lang="zh-CN" altLang="en-US" dirty="0"/>
              <a:t>，禁止访问</a:t>
            </a:r>
            <a:endParaRPr lang="zh-CN" altLang="en-US" dirty="0"/>
          </a:p>
          <a:p>
            <a:r>
              <a:rPr lang="en-US" altLang="zh-CN" dirty="0"/>
              <a:t>404, Not Found</a:t>
            </a:r>
            <a:r>
              <a:rPr lang="zh-CN" altLang="en-US" dirty="0"/>
              <a:t>，未发现指定网址</a:t>
            </a:r>
            <a:endParaRPr lang="zh-CN" altLang="en-US" dirty="0"/>
          </a:p>
          <a:p>
            <a:r>
              <a:rPr lang="en-US" altLang="zh-CN" dirty="0"/>
              <a:t>500, Internal Server Error</a:t>
            </a:r>
            <a:r>
              <a:rPr lang="zh-CN" altLang="en-US" dirty="0"/>
              <a:t>，服务器发生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五个事件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755" y="1340444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xhr.onloadstart</a:t>
            </a:r>
            <a:r>
              <a:rPr lang="en-US" altLang="zh-CN" dirty="0"/>
              <a:t>:</a:t>
            </a:r>
            <a:r>
              <a:rPr lang="zh-CN" altLang="en-US" dirty="0"/>
              <a:t> 绑定</a:t>
            </a:r>
            <a:r>
              <a:rPr lang="en-US" altLang="zh-CN" dirty="0"/>
              <a:t>HTTP </a:t>
            </a:r>
            <a:r>
              <a:rPr lang="zh-CN" altLang="en-US" dirty="0"/>
              <a:t>请求发出的监听函数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xhr.onerror</a:t>
            </a:r>
            <a:r>
              <a:rPr lang="zh-CN" altLang="en-US" dirty="0"/>
              <a:t>：绑定请求失败的监听函数（修改封装的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</a:t>
            </a:r>
            <a:r>
              <a:rPr lang="en-US" altLang="zh-CN" dirty="0"/>
              <a:t>:</a:t>
            </a:r>
            <a:r>
              <a:rPr lang="zh-CN" altLang="en-US" dirty="0"/>
              <a:t>  绑定请求成功完成的监听函数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xhr.onabort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zh-CN" altLang="en-US" dirty="0"/>
              <a:t> 绑定请求中止（调用了</a:t>
            </a:r>
            <a:r>
              <a:rPr lang="en-US" altLang="zh-CN" dirty="0"/>
              <a:t>abort()</a:t>
            </a:r>
            <a:r>
              <a:rPr lang="zh-CN" altLang="en-US" dirty="0"/>
              <a:t>方法）的监听函数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xhr.onloadend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绑定</a:t>
            </a:r>
            <a:r>
              <a:rPr lang="zh-CN" altLang="en-US" dirty="0"/>
              <a:t>请求完成（不管成功与失败）的监听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loadstart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load/error/abort/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loadend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请求超时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xhr.timeout</a:t>
            </a:r>
            <a:r>
              <a:rPr lang="en-US" altLang="zh-CN" dirty="0"/>
              <a:t>:</a:t>
            </a:r>
            <a:r>
              <a:rPr lang="zh-CN" altLang="en-US" dirty="0"/>
              <a:t>  多少毫秒后，如果请求仍然没有得到结果，就会自动终止。如果该属性等于</a:t>
            </a:r>
            <a:r>
              <a:rPr lang="en-US" altLang="zh-CN" dirty="0"/>
              <a:t>0</a:t>
            </a:r>
            <a:r>
              <a:rPr lang="zh-CN" altLang="en-US" dirty="0"/>
              <a:t>，就表示没有时间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</a:t>
            </a:r>
            <a:r>
              <a:rPr lang="en-US" altLang="zh-CN" dirty="0"/>
              <a:t> .</a:t>
            </a:r>
            <a:r>
              <a:rPr lang="en-US" altLang="zh-CN" dirty="0" err="1"/>
              <a:t>ontimeout</a:t>
            </a:r>
            <a:r>
              <a:rPr lang="zh-CN" altLang="en-US" dirty="0"/>
              <a:t>：绑定请求超时一个监听函数，如果发生 </a:t>
            </a:r>
            <a:r>
              <a:rPr lang="en-US" altLang="zh-CN" dirty="0"/>
              <a:t>timeout </a:t>
            </a:r>
            <a:r>
              <a:rPr lang="zh-CN" altLang="en-US" dirty="0"/>
              <a:t>事件，就会执行这个监听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超时响应程序的案例（清除计时器的注意事项）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异步与同步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async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true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异步发送请求时，不影响页面加载、用户操作以及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程序后的程序执行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false</a:t>
            </a:r>
            <a:r>
              <a:rPr lang="zh-CN" altLang="en-US" dirty="0" smtClean="0"/>
              <a:t>）：</a:t>
            </a:r>
            <a:r>
              <a:rPr lang="zh-CN" altLang="en-US" dirty="0"/>
              <a:t> 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同步发送请求时，浏览器必须等到请求完成并响应成功后，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程序后续的程序才会执行。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解决同步异步配置的问题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成功的回调函数给全局作用域上的变量赋值的案例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err="1" smtClean="0"/>
              <a:t>datetype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dataType</a:t>
            </a:r>
            <a:r>
              <a:rPr lang="zh-CN" altLang="en-US" dirty="0" smtClean="0"/>
              <a:t> 返回的数据类型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解决如何正确返回响应格式的数据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xhr.responseXML</a:t>
            </a:r>
            <a:r>
              <a:rPr lang="zh-CN" altLang="en-US" dirty="0" smtClean="0"/>
              <a:t> 返回类型为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同时多个</a:t>
            </a:r>
            <a:r>
              <a:rPr kumimoji="1" lang="en-US" altLang="zh-CN" sz="4400" dirty="0" smtClean="0"/>
              <a:t>AJAX</a:t>
            </a:r>
            <a:r>
              <a:rPr kumimoji="1" lang="zh-CN" altLang="en-US" sz="4400" dirty="0" smtClean="0"/>
              <a:t>请求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问题：多个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发送请求，只有最后请求能解决到响应？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XHR</a:t>
            </a:r>
            <a:r>
              <a:rPr lang="zh-CN" altLang="en-US" dirty="0" smtClean="0"/>
              <a:t>新实例的创建问题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同源策略回顾：（浏览器的策略）</a:t>
            </a:r>
            <a:endParaRPr lang="en-US" altLang="zh-CN" dirty="0" smtClean="0"/>
          </a:p>
          <a:p>
            <a:r>
              <a:rPr kumimoji="1" lang="en-US" altLang="zh-CN" dirty="0">
                <a:hlinkClick r:id="rId1"/>
              </a:rPr>
              <a:t>http://www.jsplusplus.com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1"/>
              </a:rPr>
              <a:t>http://study.jsplusplus.com</a:t>
            </a:r>
            <a:r>
              <a:rPr kumimoji="1" lang="zh-CN" altLang="en-US" dirty="0"/>
              <a:t>  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http://www.jsplusplus.com:8080</a:t>
            </a:r>
            <a:r>
              <a:rPr kumimoji="1" lang="zh-CN" altLang="en-US" dirty="0"/>
              <a:t>                                 不同源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www.jsplusplus.com</a:t>
            </a:r>
            <a:r>
              <a:rPr kumimoji="1" lang="zh-CN" altLang="en-US" dirty="0"/>
              <a:t>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http://www.jsplusplus.com/course/index.html</a:t>
            </a:r>
            <a:r>
              <a:rPr kumimoji="1" lang="zh-CN" altLang="en-US" dirty="0"/>
              <a:t>             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http://www.jsplusplus.com/index/course/index.html</a:t>
            </a:r>
            <a:r>
              <a:rPr kumimoji="1" lang="zh-CN" altLang="en-US" dirty="0"/>
              <a:t>    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：协议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域名 </a:t>
            </a:r>
            <a:r>
              <a:rPr kumimoji="1" lang="en-US" altLang="zh-CN" dirty="0"/>
              <a:t>+</a:t>
            </a:r>
            <a:r>
              <a:rPr kumimoji="1" lang="zh-CN" altLang="en-US" dirty="0"/>
              <a:t> 端口</a:t>
            </a:r>
            <a:endParaRPr kumimoji="1" lang="en-US" altLang="zh-CN" dirty="0"/>
          </a:p>
          <a:p>
            <a:r>
              <a:rPr kumimoji="1" lang="zh-CN" altLang="en-US" dirty="0"/>
              <a:t>同源：相同的协议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相同的域名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相同的端口</a:t>
            </a:r>
            <a:endParaRPr kumimoji="1" lang="en-US" altLang="zh-CN" dirty="0"/>
          </a:p>
          <a:p>
            <a:r>
              <a:rPr kumimoji="1" lang="zh-CN" altLang="en-US" dirty="0"/>
              <a:t>不同源（跨域）：不同的协议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不同的域名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不同的端口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、相当于访问互联网某一户人家的地址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、域名与服务器绑定以后，域名与服务器对应的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是映射关系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www.jd.com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lang="cs-CZ" altLang="zh-CN" dirty="0" smtClean="0"/>
              <a:t>111.13.28.118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、域名比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更方便用户记忆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可以对应多个域名，所以不同的域名可以访问一个或多个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（阿里云展示）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源</a:t>
            </a:r>
            <a:r>
              <a:rPr lang="en-US" altLang="zh-CN" dirty="0" smtClean="0"/>
              <a:t>http://test2.jsplusplus.com/</a:t>
            </a:r>
            <a:r>
              <a:rPr lang="zh-CN" altLang="en-US" dirty="0" smtClean="0"/>
              <a:t>向源</a:t>
            </a:r>
            <a:r>
              <a:rPr lang="en-US" altLang="zh-CN" dirty="0" smtClean="0">
                <a:hlinkClick r:id="rId1"/>
              </a:rPr>
              <a:t>http://</a:t>
            </a:r>
            <a:r>
              <a:rPr lang="en-US" altLang="zh-CN" dirty="0" err="1" smtClean="0">
                <a:hlinkClick r:id="rId1"/>
              </a:rPr>
              <a:t>test.jsplusplus.com</a:t>
            </a:r>
            <a:r>
              <a:rPr lang="zh-CN" altLang="en-US" dirty="0" smtClean="0">
                <a:hlinkClick r:id="rId1"/>
              </a:rPr>
              <a:t>获取资源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服务器中转请求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59" y="2150962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</a:t>
            </a:r>
            <a:r>
              <a:rPr kumimoji="1" lang="en-US" altLang="zh-CN" dirty="0" err="1" smtClean="0"/>
              <a:t>index.html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38" y="2050087"/>
            <a:ext cx="1772841" cy="18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6127" y="1273277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不同源</a:t>
            </a:r>
            <a:r>
              <a:rPr kumimoji="1" lang="zh-CN" altLang="en-US" dirty="0" smtClean="0"/>
              <a:t>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733290" y="2312941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下箭头 12"/>
          <p:cNvSpPr/>
          <p:nvPr/>
        </p:nvSpPr>
        <p:spPr bwMode="auto">
          <a:xfrm rot="1985443">
            <a:off x="6983120" y="3436424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下箭头 13"/>
          <p:cNvSpPr/>
          <p:nvPr/>
        </p:nvSpPr>
        <p:spPr bwMode="auto">
          <a:xfrm rot="12825639">
            <a:off x="7357497" y="3593637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右箭头 14"/>
          <p:cNvSpPr/>
          <p:nvPr/>
        </p:nvSpPr>
        <p:spPr bwMode="auto">
          <a:xfrm rot="10800000">
            <a:off x="4704663" y="2819020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说明：同源策略只针对浏览器（客户端）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2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设置基础域名</a:t>
            </a:r>
            <a:r>
              <a:rPr kumimoji="1" lang="en-US" altLang="zh-CN" sz="4400" dirty="0" smtClean="0"/>
              <a:t>+</a:t>
            </a:r>
            <a:r>
              <a:rPr kumimoji="1" lang="en-US" altLang="zh-CN" sz="4400" dirty="0" err="1" smtClean="0"/>
              <a:t>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8" y="2235454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3"/>
              </a:rPr>
              <a:t>http://test2.jsplusplus.com/index.html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document.domain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jsplusplus.com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6127" y="1273277"/>
            <a:ext cx="525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4"/>
              </a:rPr>
              <a:t>http://test.jsplusplus.com/index.html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 err="1"/>
              <a:t>document.domain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jsplusplus.com</a:t>
            </a:r>
            <a:r>
              <a:rPr kumimoji="1" lang="en-US" altLang="zh-CN" dirty="0"/>
              <a:t>’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说明：前提是基础域名必须一致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81" y="2294952"/>
            <a:ext cx="2261655" cy="149797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828032" y="2761652"/>
            <a:ext cx="1902412" cy="3582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82849" y="2294952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窗口对象发送请求</a:t>
            </a:r>
            <a:endParaRPr kumimoji="1" lang="en-US" altLang="zh-CN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5623335" y="3557508"/>
            <a:ext cx="311803" cy="77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9" name="左箭头 18"/>
          <p:cNvSpPr/>
          <p:nvPr/>
        </p:nvSpPr>
        <p:spPr bwMode="auto">
          <a:xfrm rot="2532045">
            <a:off x="4475145" y="3790304"/>
            <a:ext cx="1187573" cy="293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0" name="左右箭头 19"/>
          <p:cNvSpPr/>
          <p:nvPr/>
        </p:nvSpPr>
        <p:spPr bwMode="auto">
          <a:xfrm rot="19382756">
            <a:off x="6784131" y="3876773"/>
            <a:ext cx="1433780" cy="49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同源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window.name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每个浏览器窗口都有一个全局变量</a:t>
            </a:r>
            <a:r>
              <a:rPr lang="en-US" altLang="zh-CN" dirty="0"/>
              <a:t>window(</a:t>
            </a:r>
            <a:r>
              <a:rPr lang="zh-CN" altLang="en-US" dirty="0"/>
              <a:t>包含</a:t>
            </a:r>
            <a:r>
              <a:rPr lang="en-US" altLang="zh-CN" dirty="0" err="1"/>
              <a:t>iframe</a:t>
            </a:r>
            <a:r>
              <a:rPr lang="zh-CN" altLang="en-US" dirty="0"/>
              <a:t>框架</a:t>
            </a:r>
            <a:r>
              <a:rPr lang="en-US" altLang="zh-CN" dirty="0" err="1"/>
              <a:t>contentWindow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</a:t>
            </a:r>
            <a:r>
              <a:rPr lang="en-US" altLang="zh-CN" dirty="0"/>
              <a:t>window</a:t>
            </a:r>
            <a:r>
              <a:rPr lang="zh-CN" altLang="en-US" dirty="0"/>
              <a:t>对象都有一个</a:t>
            </a:r>
            <a:r>
              <a:rPr lang="en-US" altLang="zh-CN" dirty="0"/>
              <a:t>name</a:t>
            </a:r>
            <a:r>
              <a:rPr lang="zh-CN" altLang="en-US" dirty="0"/>
              <a:t>属性（注意：一个窗口只有一个</a:t>
            </a:r>
            <a:r>
              <a:rPr lang="en-US" altLang="zh-CN" dirty="0"/>
              <a:t>name</a:t>
            </a:r>
            <a:r>
              <a:rPr lang="zh-CN" altLang="en-US" dirty="0"/>
              <a:t>属性）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该窗口被关闭前</a:t>
            </a:r>
            <a:r>
              <a:rPr lang="en-US" altLang="zh-CN" dirty="0"/>
              <a:t>(</a:t>
            </a:r>
            <a:r>
              <a:rPr lang="zh-CN" altLang="en-US" dirty="0"/>
              <a:t>生命周期内</a:t>
            </a:r>
            <a:r>
              <a:rPr lang="en-US" altLang="zh-CN" dirty="0"/>
              <a:t>)</a:t>
            </a:r>
            <a:r>
              <a:rPr lang="zh-CN" altLang="en-US" dirty="0"/>
              <a:t>，所有页面共享一个</a:t>
            </a:r>
            <a:r>
              <a:rPr lang="en-US" altLang="zh-CN" dirty="0"/>
              <a:t>name</a:t>
            </a:r>
            <a:r>
              <a:rPr lang="zh-CN" altLang="en-US" dirty="0"/>
              <a:t>属性并有读写的权限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无论该窗口在被关闭前，载入什么页面，都不会改变</a:t>
            </a:r>
            <a:r>
              <a:rPr lang="en-US" altLang="zh-CN" dirty="0"/>
              <a:t>name</a:t>
            </a:r>
            <a:r>
              <a:rPr lang="zh-CN" altLang="en-US" dirty="0"/>
              <a:t>值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存储约为</a:t>
            </a:r>
            <a:r>
              <a:rPr lang="en-US" altLang="zh-CN" dirty="0"/>
              <a:t>2M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、如果父级窗口地址源和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的地址源不同，父级无法通过</a:t>
            </a:r>
            <a:r>
              <a:rPr lang="en-US" altLang="zh-CN" dirty="0" err="1" smtClean="0">
                <a:solidFill>
                  <a:srgbClr val="FF0000"/>
                </a:solidFill>
              </a:rPr>
              <a:t>iframe.contentWindow.name</a:t>
            </a:r>
            <a:r>
              <a:rPr lang="zh-CN" altLang="en-US" dirty="0" smtClean="0">
                <a:solidFill>
                  <a:srgbClr val="FF0000"/>
                </a:solidFill>
              </a:rPr>
              <a:t>获取值，但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内部不受该规则限制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解决方案：先让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中的页面程序保存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然后跳转与父级窗口同源的另一个页面，父级页面可以从当前的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拿到该页面的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设置共享</a:t>
            </a:r>
            <a:r>
              <a:rPr kumimoji="1" lang="en-US" altLang="zh-CN" sz="1200" dirty="0" err="1" smtClean="0"/>
              <a:t>window.name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5455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28416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跳转</a:t>
            </a:r>
            <a:endParaRPr kumimoji="1" lang="zh-CN" altLang="en-US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00483" y="3217110"/>
            <a:ext cx="154808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父级拿</a:t>
            </a:r>
            <a:r>
              <a:rPr kumimoji="1" lang="en-US" altLang="zh-CN" sz="1400" dirty="0" err="1" smtClean="0"/>
              <a:t>window.name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33954" y="2098453"/>
            <a:ext cx="9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不常用原因</a:t>
            </a:r>
            <a:r>
              <a:rPr lang="zh-CN" altLang="pl-PL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pl-PL" dirty="0" smtClean="0"/>
              <a:t>伪造</a:t>
            </a:r>
            <a:r>
              <a:rPr lang="zh-CN" altLang="pl-PL" dirty="0"/>
              <a:t>数据端漏洞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pl-PL" altLang="zh-CN" dirty="0" err="1" smtClean="0"/>
              <a:t>xss</a:t>
            </a:r>
            <a:r>
              <a:rPr lang="zh-CN" altLang="pl-PL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pl-PL" dirty="0" smtClean="0"/>
              <a:t>兼容</a:t>
            </a:r>
            <a:r>
              <a:rPr lang="zh-CN" altLang="pl-PL" dirty="0"/>
              <a:t>性问题</a:t>
            </a:r>
            <a:endParaRPr lang="pl-PL" altLang="zh-CN" dirty="0"/>
          </a:p>
          <a:p>
            <a:br>
              <a:rPr lang="pl-PL" altLang="zh-CN" dirty="0"/>
            </a:br>
            <a:r>
              <a:rPr lang="zh-CN" altLang="en-US" dirty="0" smtClean="0"/>
              <a:t>变量参数：</a:t>
            </a:r>
            <a:r>
              <a:rPr lang="pl-PL" altLang="zh-CN" dirty="0" err="1" smtClean="0"/>
              <a:t>otherWindow.postMessage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message</a:t>
            </a:r>
            <a:r>
              <a:rPr lang="pl-PL" altLang="zh-CN" dirty="0"/>
              <a:t>, </a:t>
            </a:r>
            <a:r>
              <a:rPr lang="pl-PL" altLang="zh-CN" dirty="0" err="1"/>
              <a:t>targetOrigin</a:t>
            </a:r>
            <a:r>
              <a:rPr lang="pl-PL" altLang="zh-CN" dirty="0"/>
              <a:t>)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>
                <a:solidFill>
                  <a:srgbClr val="FF0000"/>
                </a:solidFill>
              </a:rPr>
              <a:t>otherWindow</a:t>
            </a:r>
            <a:r>
              <a:rPr lang="pl-PL" altLang="zh-CN" dirty="0">
                <a:solidFill>
                  <a:srgbClr val="FF0000"/>
                </a:solidFill>
              </a:rPr>
              <a:t>: </a:t>
            </a:r>
            <a:r>
              <a:rPr lang="zh-CN" altLang="pl-PL" dirty="0">
                <a:solidFill>
                  <a:srgbClr val="FF0000"/>
                </a:solidFill>
              </a:rPr>
              <a:t>接收方的引用</a:t>
            </a:r>
            <a:endParaRPr lang="pl-PL" altLang="zh-CN" dirty="0">
              <a:solidFill>
                <a:srgbClr val="FF0000"/>
              </a:solidFill>
            </a:endParaRPr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message</a:t>
            </a:r>
            <a:r>
              <a:rPr lang="pl-PL" altLang="zh-CN" dirty="0"/>
              <a:t>: </a:t>
            </a:r>
            <a:r>
              <a:rPr lang="zh-CN" altLang="pl-PL" dirty="0"/>
              <a:t>要发送到接受方的数据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targetOrigin</a:t>
            </a:r>
            <a:r>
              <a:rPr lang="pl-PL" altLang="zh-CN" dirty="0"/>
              <a:t>: </a:t>
            </a:r>
            <a:r>
              <a:rPr lang="zh-CN" altLang="pl-PL" dirty="0"/>
              <a:t>接收方的源，还有必须要有监听</a:t>
            </a:r>
            <a:r>
              <a:rPr lang="pl-PL" altLang="zh-CN" dirty="0" err="1"/>
              <a:t>message</a:t>
            </a:r>
            <a:r>
              <a:rPr lang="zh-CN" altLang="pl-PL" dirty="0"/>
              <a:t>事件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4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656298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4178" y="3052372"/>
            <a:ext cx="1770278" cy="5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656298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11818" y="3081632"/>
            <a:ext cx="2020126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向父级窗口发送消息</a:t>
            </a:r>
            <a:endParaRPr kumimoji="1" lang="en-US" altLang="zh-CN" sz="1200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697139" y="3660001"/>
            <a:ext cx="2004356" cy="546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等待接收消息</a:t>
            </a:r>
            <a:endParaRPr kumimoji="1" lang="zh-CN" altLang="en-US" sz="1400" dirty="0" smtClean="0"/>
          </a:p>
        </p:txBody>
      </p:sp>
      <p:sp>
        <p:nvSpPr>
          <p:cNvPr id="15" name="左箭头 14"/>
          <p:cNvSpPr/>
          <p:nvPr/>
        </p:nvSpPr>
        <p:spPr bwMode="auto">
          <a:xfrm>
            <a:off x="4081882" y="3592034"/>
            <a:ext cx="3145536" cy="6144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消息发送</a:t>
            </a:r>
            <a:endParaRPr kumimoji="1" lang="zh-CN" altLang="en-US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096736" y="2785366"/>
            <a:ext cx="3152851" cy="6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iframe</a:t>
            </a:r>
            <a:r>
              <a:rPr kumimoji="1" lang="zh-CN" altLang="en-US" sz="1600" dirty="0" smtClean="0"/>
              <a:t>加载并执行发送消息程序</a:t>
            </a:r>
            <a:endParaRPr kumimoji="1"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5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基本原理：利用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#xxx</a:t>
            </a:r>
            <a:r>
              <a:rPr lang="zh-CN" altLang="en-US" dirty="0" smtClean="0"/>
              <a:t>来传递数据</a:t>
            </a:r>
            <a:endParaRPr lang="en-US" altLang="zh-CN" dirty="0" smtClean="0"/>
          </a:p>
          <a:p>
            <a:r>
              <a:rPr lang="zh-CN" altLang="en-US" dirty="0" smtClean="0"/>
              <a:t>基础工具：</a:t>
            </a:r>
            <a:r>
              <a:rPr lang="en-US" altLang="zh-CN" dirty="0" err="1" smtClean="0"/>
              <a:t>location.hash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5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加</a:t>
            </a:r>
            <a:r>
              <a:rPr kumimoji="1" lang="en-US" altLang="zh-CN" sz="1200" dirty="0" smtClean="0"/>
              <a:t>#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接口名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07784" y="3054699"/>
            <a:ext cx="2463817" cy="1315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、取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值判断接口名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AJAX</a:t>
            </a:r>
            <a:r>
              <a:rPr kumimoji="1" lang="zh-CN" altLang="en-US" sz="1200" dirty="0" smtClean="0"/>
              <a:t>请求响应接口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、当前页面设置</a:t>
            </a:r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iframe</a:t>
            </a:r>
            <a:r>
              <a:rPr kumimoji="1" lang="zh-CN" altLang="en-US" sz="1200" dirty="0" smtClean="0"/>
              <a:t>跳转与</a:t>
            </a:r>
            <a:r>
              <a:rPr kumimoji="1" lang="en-US" altLang="zh-CN" sz="1200" dirty="0" smtClean="0"/>
              <a:t>test2</a:t>
            </a:r>
            <a:r>
              <a:rPr kumimoji="1" lang="zh-CN" altLang="en-US" sz="1200" dirty="0" smtClean="0"/>
              <a:t>同源页面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并加上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返回的</a:t>
            </a:r>
            <a:r>
              <a:rPr kumimoji="1" lang="en-US" altLang="zh-CN" sz="1200" dirty="0" smtClean="0"/>
              <a:t>data</a:t>
            </a:r>
            <a:r>
              <a:rPr kumimoji="1" lang="zh-CN" altLang="en-US" sz="1200" dirty="0" smtClean="0"/>
              <a:t>字符串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加载</a:t>
            </a:r>
            <a:endParaRPr kumimoji="1" lang="zh-CN" altLang="en-US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7937393" y="3054699"/>
            <a:ext cx="2463817" cy="1315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更改成当前页面的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36080" y="3217110"/>
            <a:ext cx="135284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iframe</a:t>
            </a:r>
            <a:r>
              <a:rPr kumimoji="1" lang="zh-CN" altLang="en-US" sz="1400" dirty="0" smtClean="0"/>
              <a:t>加载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6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cors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任意域名：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*");</a:t>
            </a:r>
            <a:endParaRPr lang="en-US" altLang="zh-CN" dirty="0"/>
          </a:p>
          <a:p>
            <a:r>
              <a:rPr lang="zh-CN" altLang="en-US" dirty="0" smtClean="0"/>
              <a:t>单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http://test2.jsplusplus.com");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域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$</a:t>
            </a:r>
            <a:r>
              <a:rPr lang="en-US" altLang="zh-CN" dirty="0" err="1"/>
              <a:t>allowed_origins</a:t>
            </a:r>
            <a:r>
              <a:rPr lang="en-US" altLang="zh-CN" dirty="0"/>
              <a:t> = array('http://test2.jsplusplus.com', 'http://test3.jsplusplus.com');</a:t>
            </a:r>
            <a:endParaRPr lang="en-US" altLang="zh-CN" dirty="0"/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".$</a:t>
            </a:r>
            <a:r>
              <a:rPr lang="en-US" altLang="zh-CN" dirty="0" err="1"/>
              <a:t>allowed_origins</a:t>
            </a:r>
            <a:r>
              <a:rPr lang="en-US" altLang="zh-CN" dirty="0"/>
              <a:t>);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 smtClean="0"/>
              <a:t>通知</a:t>
            </a:r>
            <a:r>
              <a:rPr lang="zh-CN" altLang="en-US" dirty="0"/>
              <a:t>服务器在真正的请求中会采用哪种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header("</a:t>
            </a:r>
            <a:r>
              <a:rPr lang="en-US" altLang="zh-CN" dirty="0" err="1"/>
              <a:t>Access-Control-Request-Methods:GET,POST</a:t>
            </a:r>
            <a:r>
              <a:rPr lang="en-US" altLang="zh-CN" dirty="0"/>
              <a:t>");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购买域名及备案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购买：阿里云 万网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备案域名：阿里云备案管理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解析域名：阿里云后台展示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 解析就是将域名与服务器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映射的过程，由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服务器来完成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记录：</a:t>
            </a:r>
            <a:r>
              <a:rPr kumimoji="1" lang="en-US" altLang="zh-CN" dirty="0" smtClean="0"/>
              <a:t>Address.</a:t>
            </a:r>
            <a:r>
              <a:rPr kumimoji="1" lang="zh-CN" altLang="en-US" dirty="0" smtClean="0"/>
              <a:t>   域名与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对应的记录，将域名指向到服务器上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CNAME</a:t>
            </a:r>
            <a:r>
              <a:rPr kumimoji="1" lang="zh-CN" altLang="en-US" dirty="0" smtClean="0"/>
              <a:t>记录：别名记录，将多个名字映射到另一个域名（展示七牛云）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服务器配置虚拟主机的演示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JSON with </a:t>
            </a:r>
            <a:r>
              <a:rPr lang="en-US" altLang="zh-CN" dirty="0" smtClean="0"/>
              <a:t>Padding:</a:t>
            </a:r>
            <a:r>
              <a:rPr lang="zh-CN" altLang="en-US" dirty="0" smtClean="0"/>
              <a:t> 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数据的一种非官方的使用模式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不是一个类型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是数据交换格式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是一种跨域获取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数据的交互</a:t>
            </a:r>
            <a:r>
              <a:rPr lang="zh-CN" altLang="en-US" smtClean="0"/>
              <a:t>技术   非正式的协议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抓取的资源并不直接是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数据，而是带有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数据参数的函数执行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客户端期望返回的：</a:t>
            </a:r>
            <a:r>
              <a:rPr lang="en-US" altLang="zh-CN" dirty="0" smtClean="0"/>
              <a:t>{”</a:t>
            </a:r>
            <a:r>
              <a:rPr lang="en-US" altLang="zh-CN" dirty="0" err="1" smtClean="0"/>
              <a:t>name”:”Jacky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“age”: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”18”}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实际返回的：</a:t>
            </a:r>
            <a:r>
              <a:rPr lang="en-US" altLang="zh-CN" dirty="0"/>
              <a:t>callback({”</a:t>
            </a:r>
            <a:r>
              <a:rPr lang="en-US" altLang="zh-CN" dirty="0" err="1"/>
              <a:t>name”:”Jacky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“age”:</a:t>
            </a:r>
            <a:r>
              <a:rPr lang="zh-CN" altLang="en-US" dirty="0"/>
              <a:t> </a:t>
            </a:r>
            <a:r>
              <a:rPr lang="en-US" altLang="zh-CN" dirty="0"/>
              <a:t>”18</a:t>
            </a:r>
            <a:r>
              <a:rPr lang="en-US" altLang="zh-CN" dirty="0" smtClean="0"/>
              <a:t>”})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-</a:t>
            </a:r>
            <a:r>
              <a:rPr kumimoji="1" lang="zh-CN" altLang="en-US" sz="4400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同源策略到底给谁走了后门？（案例）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引入不同源的图片资源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引入不同源的样式文件资源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引入不同源的网页资源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引入不同源的脚本文件资源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引用的脚本与脚本内部程序的执行（案例）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引用的</a:t>
            </a:r>
            <a:r>
              <a:rPr kumimoji="1" lang="zh-CN" altLang="en-US" dirty="0" smtClean="0"/>
              <a:t>脚本的后缀名问题</a:t>
            </a:r>
            <a:r>
              <a:rPr kumimoji="1" lang="zh-CN" altLang="en-US" dirty="0"/>
              <a:t>（案例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脚本文件中的函数执行与脚本中的函数定义（案例）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和引入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脚本的区别（案例）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请求数据与在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脚本中获取数据并响应回客户端（案例）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百度搜索中的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跨域获取数据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演示获取课程数据（案例）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封装自己的</a:t>
            </a:r>
            <a:r>
              <a:rPr kumimoji="1" lang="en-US" altLang="zh-CN" dirty="0" smtClean="0"/>
              <a:t>AJAX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JSONP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模拟百度搜索联想词案例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淘宝商品联想词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suggest.taobao.com</a:t>
            </a:r>
            <a:r>
              <a:rPr lang="en-US" altLang="zh-CN" dirty="0"/>
              <a:t>/</a:t>
            </a:r>
            <a:r>
              <a:rPr lang="en-US" altLang="zh-CN" dirty="0" err="1"/>
              <a:t>sug?code</a:t>
            </a:r>
            <a:r>
              <a:rPr lang="en-US" altLang="zh-CN" dirty="0"/>
              <a:t>=utf-8&amp;q=</a:t>
            </a:r>
            <a:r>
              <a:rPr lang="zh-CN" altLang="en-US" dirty="0"/>
              <a:t>商品关键字</a:t>
            </a:r>
            <a:r>
              <a:rPr lang="en-US" altLang="zh-CN" dirty="0"/>
              <a:t>&amp;callback=</a:t>
            </a:r>
            <a:r>
              <a:rPr lang="en-US" altLang="zh-CN" dirty="0" err="1"/>
              <a:t>cb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手机号码归属地、运营商查询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www.baifubao.com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callback?cmd</a:t>
            </a:r>
            <a:r>
              <a:rPr kumimoji="1" lang="en-US" altLang="zh-CN" dirty="0" smtClean="0"/>
              <a:t>=1059&amp;callback=</a:t>
            </a:r>
            <a:r>
              <a:rPr kumimoji="1" lang="en-US" altLang="zh-CN" dirty="0" err="1" smtClean="0"/>
              <a:t>phone&amp;phone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手机号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当前所在城市天气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https://api.asilu.com/weather_v2/?callback=jQuery191015391240878762824_1548487987902&amp;&amp;_=</a:t>
            </a:r>
            <a:r>
              <a:rPr kumimoji="1" lang="en-US" altLang="zh-CN" dirty="0" smtClean="0"/>
              <a:t>1548487987905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历史上的今天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https://api.asilu.com/today/?callback=jQuery191015391240878762824_1548487987902&amp;&amp;_=</a:t>
            </a:r>
            <a:r>
              <a:rPr lang="en-US" altLang="zh-CN" dirty="0" smtClean="0"/>
              <a:t>1548487987909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个人身份基本信息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i-FI" altLang="zh-CN" dirty="0" err="1"/>
              <a:t>https</a:t>
            </a:r>
            <a:r>
              <a:rPr lang="fi-FI" altLang="zh-CN" dirty="0"/>
              <a:t>://</a:t>
            </a:r>
            <a:r>
              <a:rPr lang="fi-FI" altLang="zh-CN" dirty="0" err="1"/>
              <a:t>api.asilu.com</a:t>
            </a:r>
            <a:r>
              <a:rPr lang="fi-FI" altLang="zh-CN" dirty="0"/>
              <a:t>/</a:t>
            </a:r>
            <a:r>
              <a:rPr lang="fi-FI" altLang="zh-CN" dirty="0" err="1"/>
              <a:t>idcard</a:t>
            </a:r>
            <a:r>
              <a:rPr lang="fi-FI" altLang="zh-CN" dirty="0"/>
              <a:t>/?</a:t>
            </a:r>
            <a:r>
              <a:rPr lang="fi-FI" altLang="zh-CN" dirty="0" err="1" smtClean="0"/>
              <a:t>callback</a:t>
            </a:r>
            <a:r>
              <a:rPr lang="fi-FI" altLang="zh-CN" dirty="0" smtClean="0"/>
              <a:t>=jQuery191015391240878762824_1548487987902&amp;id=</a:t>
            </a:r>
            <a:r>
              <a:rPr lang="zh-CN" altLang="en-US" dirty="0" smtClean="0"/>
              <a:t>身份证号码</a:t>
            </a:r>
            <a:r>
              <a:rPr lang="fi-FI" altLang="zh-CN" dirty="0" smtClean="0"/>
              <a:t>&amp;_=</a:t>
            </a:r>
            <a:r>
              <a:rPr lang="fi-FI" altLang="zh-CN" dirty="0"/>
              <a:t>1548487987911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有道翻译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 smtClean="0"/>
              <a:t>fanyi.youdao.com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openapi.do?keyfrom</a:t>
            </a:r>
            <a:r>
              <a:rPr lang="en-US" altLang="zh-CN" dirty="0" smtClean="0"/>
              <a:t>=Skykai521&amp;key=977124034&amp;type=</a:t>
            </a:r>
            <a:r>
              <a:rPr lang="en-US" altLang="zh-CN" dirty="0" err="1" smtClean="0"/>
              <a:t>data&amp;doctype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jsonp&amp;version</a:t>
            </a:r>
            <a:r>
              <a:rPr lang="en-US" altLang="zh-CN" dirty="0" smtClean="0"/>
              <a:t>=1.1&amp;callback=jQuery191015391240878762824_1548487987902&amp;q=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&amp;_=1548487987913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百度音乐搜索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tingapi.ting.baidu.com</a:t>
            </a:r>
            <a:r>
              <a:rPr lang="en-US" altLang="zh-CN" dirty="0"/>
              <a:t>/v1/</a:t>
            </a:r>
            <a:r>
              <a:rPr lang="en-US" altLang="zh-CN" dirty="0" err="1"/>
              <a:t>restserver</a:t>
            </a:r>
            <a:r>
              <a:rPr lang="en-US" altLang="zh-CN" dirty="0"/>
              <a:t>/ting/?</a:t>
            </a:r>
            <a:r>
              <a:rPr lang="en-US" altLang="zh-CN" dirty="0" smtClean="0"/>
              <a:t>callback=jQuery191015391240878762824_1548487987902&amp;query=</a:t>
            </a:r>
            <a:r>
              <a:rPr lang="zh-CN" altLang="en-US" dirty="0" smtClean="0"/>
              <a:t>歌名关键字</a:t>
            </a:r>
            <a:r>
              <a:rPr lang="en-US" altLang="zh-CN" dirty="0" smtClean="0"/>
              <a:t>&amp;method=</a:t>
            </a:r>
            <a:r>
              <a:rPr lang="en-US" altLang="zh-CN" dirty="0" err="1" smtClean="0"/>
              <a:t>baidu.ting.search.common</a:t>
            </a:r>
            <a:r>
              <a:rPr lang="en-US" altLang="zh-CN" dirty="0"/>
              <a:t>&amp;_=1548487987915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持久登录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13391" y="1241184"/>
            <a:ext cx="1144988" cy="3896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打开页面</a:t>
            </a:r>
            <a:endParaRPr kumimoji="1" lang="zh-CN" altLang="en-US" sz="14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136403" y="2222037"/>
            <a:ext cx="114896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是否存在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‘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’</a:t>
            </a:r>
            <a:endParaRPr kumimoji="1" lang="zh-CN" altLang="en-US" sz="1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502015" y="2239851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5848933" y="1929960"/>
            <a:ext cx="3673564" cy="1113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、分解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、到数据库查看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是否匹配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、查看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对应的过期时间是否过期</a:t>
            </a:r>
            <a:endParaRPr kumimoji="1" lang="en-US" altLang="zh-CN" sz="1400" dirty="0" smtClean="0"/>
          </a:p>
        </p:txBody>
      </p:sp>
      <p:sp>
        <p:nvSpPr>
          <p:cNvPr id="8" name="右箭头 7"/>
          <p:cNvSpPr/>
          <p:nvPr/>
        </p:nvSpPr>
        <p:spPr bwMode="auto">
          <a:xfrm>
            <a:off x="2330505" y="2300214"/>
            <a:ext cx="1104906" cy="40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存在</a:t>
            </a:r>
            <a:endParaRPr kumimoji="1" lang="zh-CN" altLang="en-US" sz="14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1457377" y="2851800"/>
            <a:ext cx="424794" cy="1266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不存在</a:t>
            </a:r>
            <a:endParaRPr kumimoji="1" lang="zh-CN" altLang="en-US" sz="1400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1489710" y="1748262"/>
            <a:ext cx="360128" cy="409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3511250" y="4201240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登录操作</a:t>
            </a:r>
            <a:endParaRPr kumimoji="1" lang="zh-CN" altLang="en-US" sz="14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2345279" y="4283443"/>
            <a:ext cx="1104906" cy="363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矩形 12"/>
          <p:cNvSpPr/>
          <p:nvPr/>
        </p:nvSpPr>
        <p:spPr bwMode="auto">
          <a:xfrm>
            <a:off x="3521125" y="5280340"/>
            <a:ext cx="1350223" cy="564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将用户名密码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14" name="右箭头 13"/>
          <p:cNvSpPr/>
          <p:nvPr/>
        </p:nvSpPr>
        <p:spPr bwMode="auto">
          <a:xfrm>
            <a:off x="4993479" y="5363083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5966400" y="4283443"/>
            <a:ext cx="2564622" cy="1561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username</a:t>
            </a:r>
            <a:r>
              <a:rPr kumimoji="1" lang="zh-CN" altLang="en-US" sz="1400" dirty="0" smtClean="0"/>
              <a:t>生成</a:t>
            </a:r>
            <a:r>
              <a:rPr kumimoji="1" lang="en-US" altLang="zh-CN" sz="1400" dirty="0" err="1" smtClean="0"/>
              <a:t>ident_code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、生成令牌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、生成令牌过期事件</a:t>
            </a:r>
            <a:r>
              <a:rPr kumimoji="1" lang="en-US" altLang="zh-CN" sz="1400" dirty="0" smtClean="0"/>
              <a:t>timeout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、存入数据库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、设置</a:t>
            </a:r>
            <a:r>
              <a:rPr kumimoji="1" lang="en-US" altLang="zh-CN" sz="1400" dirty="0" err="1" smtClean="0"/>
              <a:t>cooke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=</a:t>
            </a:r>
            <a:r>
              <a:rPr kumimoji="1" lang="en-US" altLang="zh-CN" sz="1400" dirty="0" err="1" smtClean="0"/>
              <a:t>ident_code:token</a:t>
            </a:r>
            <a:endParaRPr kumimoji="1" lang="en-US" altLang="zh-CN" sz="1400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936481" y="2297379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上箭头 17"/>
          <p:cNvSpPr/>
          <p:nvPr/>
        </p:nvSpPr>
        <p:spPr bwMode="auto">
          <a:xfrm>
            <a:off x="7258585" y="1044031"/>
            <a:ext cx="427130" cy="806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通过</a:t>
            </a:r>
            <a:endParaRPr kumimoji="1" lang="zh-CN" altLang="en-US" sz="1400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6797038" y="461552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8653153" y="4864634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9621241" y="4672032"/>
            <a:ext cx="1350223" cy="784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刷新页面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/>
              <a:t>进入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/>
          </a:p>
        </p:txBody>
      </p:sp>
      <p:sp>
        <p:nvSpPr>
          <p:cNvPr id="23" name="右箭头 22"/>
          <p:cNvSpPr/>
          <p:nvPr/>
        </p:nvSpPr>
        <p:spPr bwMode="auto">
          <a:xfrm>
            <a:off x="9645822" y="2289858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4" name="右箭头 23"/>
          <p:cNvSpPr/>
          <p:nvPr/>
        </p:nvSpPr>
        <p:spPr bwMode="auto">
          <a:xfrm>
            <a:off x="9645822" y="2291121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不通过</a:t>
            </a:r>
            <a:endParaRPr kumimoji="1" lang="zh-CN" altLang="en-US" sz="1400" dirty="0" smtClean="0"/>
          </a:p>
        </p:txBody>
      </p:sp>
      <p:sp>
        <p:nvSpPr>
          <p:cNvPr id="25" name="矩形 24"/>
          <p:cNvSpPr/>
          <p:nvPr/>
        </p:nvSpPr>
        <p:spPr bwMode="auto">
          <a:xfrm>
            <a:off x="10619937" y="2232328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删除</a:t>
            </a:r>
            <a:r>
              <a:rPr kumimoji="1" lang="en-US" altLang="zh-CN" sz="1400" dirty="0" smtClean="0"/>
              <a:t>cookie</a:t>
            </a:r>
            <a:endParaRPr kumimoji="1" lang="zh-CN" altLang="en-US" sz="1400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1109416" y="4201240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zh-CN" altLang="en-US" sz="1400" dirty="0" smtClean="0"/>
          </a:p>
        </p:txBody>
      </p:sp>
      <p:sp>
        <p:nvSpPr>
          <p:cNvPr id="27" name="下箭头 26"/>
          <p:cNvSpPr/>
          <p:nvPr/>
        </p:nvSpPr>
        <p:spPr bwMode="auto">
          <a:xfrm>
            <a:off x="4006297" y="4802551"/>
            <a:ext cx="360128" cy="40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8" name="下箭头 27"/>
          <p:cNvSpPr/>
          <p:nvPr/>
        </p:nvSpPr>
        <p:spPr bwMode="auto">
          <a:xfrm>
            <a:off x="10971465" y="2905844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9" name="左箭头 28"/>
          <p:cNvSpPr/>
          <p:nvPr/>
        </p:nvSpPr>
        <p:spPr bwMode="auto">
          <a:xfrm>
            <a:off x="4085617" y="3238404"/>
            <a:ext cx="7130374" cy="442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下箭头 29"/>
          <p:cNvSpPr/>
          <p:nvPr/>
        </p:nvSpPr>
        <p:spPr bwMode="auto">
          <a:xfrm>
            <a:off x="3977363" y="3465207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49838" y="1788053"/>
            <a:ext cx="14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、通用类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展示中文域名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万网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.com:</a:t>
            </a:r>
            <a:r>
              <a:rPr kumimoji="1" lang="zh-CN" altLang="en-US" dirty="0" smtClean="0"/>
              <a:t> 工商金融等企业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com.cn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政府机构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提供互联网网络服务机构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net.cn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.org:</a:t>
            </a:r>
            <a:r>
              <a:rPr lang="zh-CN" altLang="en-US" dirty="0"/>
              <a:t>各类组织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.ac:</a:t>
            </a:r>
            <a:r>
              <a:rPr kumimoji="1" lang="zh-CN" altLang="en-US" dirty="0" smtClean="0"/>
              <a:t> 科研机构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ac.cn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</a:t>
            </a:r>
            <a:r>
              <a:rPr kumimoji="1" lang="zh-CN" altLang="en-US" dirty="0" smtClean="0"/>
              <a:t>：教育机构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edu.cn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、国家地区类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中国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ca:</a:t>
            </a:r>
            <a:r>
              <a:rPr kumimoji="1" lang="zh-CN" altLang="en-US" dirty="0" smtClean="0"/>
              <a:t> 加拿大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uk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英国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jp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日本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kr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韩国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hk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中国香港地区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tw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中国台湾地区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域名级别：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顶级域名（一级域名）：</a:t>
            </a:r>
            <a:r>
              <a:rPr kumimoji="1" lang="en-US" altLang="zh-CN" dirty="0" err="1" smtClean="0"/>
              <a:t>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二级域名：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study.jsplusplus.com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三级域名：</a:t>
            </a:r>
            <a:r>
              <a:rPr kumimoji="1" lang="en-US" altLang="zh-CN" dirty="0" err="1" smtClean="0"/>
              <a:t>qianduan.study.jsplusplus.com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根域名服务器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主根服务器：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美国</a:t>
            </a:r>
            <a:endParaRPr kumimoji="1" lang="en-US" altLang="zh-CN" dirty="0" smtClean="0"/>
          </a:p>
          <a:p>
            <a:r>
              <a:rPr kumimoji="1" lang="zh-CN" altLang="en-US" dirty="0" smtClean="0"/>
              <a:t>辅根服务器：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   美国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    英国瑞典各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日本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管理机构：</a:t>
            </a:r>
            <a:r>
              <a:rPr lang="zh-CN" altLang="en-US" dirty="0"/>
              <a:t>国际互联网名称与数字地址分配机构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lang="zh-CN" altLang="en-US" dirty="0" smtClean="0">
                <a:solidFill>
                  <a:srgbClr val="FF0000"/>
                </a:solidFill>
              </a:rPr>
              <a:t>（美国授权）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前管理机构：</a:t>
            </a:r>
            <a:r>
              <a:rPr lang="zh-CN" altLang="en-US" dirty="0"/>
              <a:t>商务部下属的国家通信与信息管理局（</a:t>
            </a:r>
            <a:r>
              <a:rPr lang="en-US" altLang="zh-CN" dirty="0"/>
              <a:t>NTIA</a:t>
            </a:r>
            <a:r>
              <a:rPr lang="zh-CN" altLang="en-US" dirty="0" smtClean="0"/>
              <a:t>）外包给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作用：负责全球互联网域名根服务器、域名体系和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地址的管理。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美国给中国断网？？？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、网民一般不会去访问根域名服务器，通过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域名服务器来查询域名（递归域名服务器：运营商处设立）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、根域名服务器实际只记录了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多个顶级域名信息，常用的非常少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域名服务器会缓存根域名服务器的记录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、中国有根服务器的镜像（克隆服务器）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结果：国外访问不到部分中国的网站，国内访问国内的网站不受影响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中国的互联网大计划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雪人计划：中国下一代互联网工程中心发起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现状：全球已完成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根服务器的架设。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2" y="2762491"/>
            <a:ext cx="81280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www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www: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万维网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提供了很多服务，其中包括</a:t>
            </a:r>
            <a:r>
              <a:rPr kumimoji="1" lang="en-US" altLang="zh-CN" dirty="0" smtClean="0"/>
              <a:t>WWW(</a:t>
            </a:r>
            <a:r>
              <a:rPr kumimoji="1" lang="zh-CN" altLang="en-US" dirty="0" smtClean="0"/>
              <a:t>网页服务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FTP(</a:t>
            </a:r>
            <a:r>
              <a:rPr kumimoji="1" lang="zh-CN" altLang="en-US" dirty="0" smtClean="0"/>
              <a:t>文件传输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E-mail(</a:t>
            </a:r>
            <a:r>
              <a:rPr kumimoji="1" lang="zh-CN" altLang="en-US" dirty="0" smtClean="0"/>
              <a:t>电子邮件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Telnet(</a:t>
            </a:r>
            <a:r>
              <a:rPr kumimoji="1" lang="zh-CN" altLang="en-US" dirty="0" smtClean="0"/>
              <a:t>远程登录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等等。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是用浏览器访问网页的服务，所以网站的主页的域名前需要加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。而随着网站服务类型的增加，不同的二级或三级域名对应不同的业务，而业务的处理任务会分配到多个服务器，所以，不</a:t>
            </a:r>
            <a:r>
              <a:rPr kumimoji="1" lang="zh-CN" altLang="en-US" dirty="0"/>
              <a:t>再</a:t>
            </a:r>
            <a:r>
              <a:rPr kumimoji="1" lang="zh-CN" altLang="en-US" dirty="0" smtClean="0"/>
              <a:t>需要使用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来标注主页，很多网站都还会做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，原因是尊重用户习惯。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国外网站基本不用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标注主页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www.baidu.com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zhidao.baidu.com</a:t>
            </a:r>
            <a:endParaRPr kumimoji="1" lang="en-US" altLang="zh-CN" dirty="0"/>
          </a:p>
          <a:p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网页服务协议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www.</a:t>
            </a:r>
            <a:r>
              <a:rPr kumimoji="1" lang="en-US" altLang="zh-CN" dirty="0" err="1" smtClean="0">
                <a:hlinkClick r:id="rId2"/>
              </a:rPr>
              <a:t>baidu.com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baike.baidu.com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浏览器请求一个网页的流程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2384302"/>
            <a:ext cx="2780495" cy="176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3939306"/>
            <a:ext cx="2780495" cy="1847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84" y="2281207"/>
            <a:ext cx="3952714" cy="3220272"/>
          </a:xfrm>
          <a:prstGeom prst="rect">
            <a:avLst/>
          </a:prstGeom>
        </p:spPr>
      </p:pic>
      <p:sp>
        <p:nvSpPr>
          <p:cNvPr id="7" name="下箭头标注 6"/>
          <p:cNvSpPr/>
          <p:nvPr/>
        </p:nvSpPr>
        <p:spPr bwMode="auto">
          <a:xfrm>
            <a:off x="125167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Client </a:t>
            </a:r>
            <a:r>
              <a:rPr kumimoji="1" lang="zh-CN" altLang="en-US" sz="3000" dirty="0" smtClean="0"/>
              <a:t>客户端</a:t>
            </a:r>
            <a:endParaRPr kumimoji="1" lang="zh-CN" altLang="en-US" sz="3000" dirty="0"/>
          </a:p>
        </p:txBody>
      </p:sp>
      <p:sp>
        <p:nvSpPr>
          <p:cNvPr id="8" name="下箭头标注 7"/>
          <p:cNvSpPr/>
          <p:nvPr/>
        </p:nvSpPr>
        <p:spPr bwMode="auto">
          <a:xfrm>
            <a:off x="864950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Server </a:t>
            </a:r>
            <a:r>
              <a:rPr kumimoji="1" lang="zh-CN" altLang="en-US" sz="3000" dirty="0" smtClean="0"/>
              <a:t>服务端</a:t>
            </a:r>
            <a:endParaRPr kumimoji="1" lang="zh-CN" altLang="en-US" sz="3000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570085" y="2646031"/>
            <a:ext cx="1646083" cy="249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地址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6870" y="1718546"/>
            <a:ext cx="308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8" name="左箭头 17"/>
          <p:cNvSpPr/>
          <p:nvPr/>
        </p:nvSpPr>
        <p:spPr bwMode="auto">
          <a:xfrm>
            <a:off x="4143605" y="3815443"/>
            <a:ext cx="3623288" cy="261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浏览器得到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786" y="4282029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请求下载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中的静态资源</a:t>
            </a:r>
            <a:endParaRPr kumimoji="1" lang="en-US" altLang="zh-CN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四次挥手 中断连接请求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渲染页面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DNS: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Domain </a:t>
            </a:r>
            <a:r>
              <a:rPr lang="en-US" altLang="zh-CN" dirty="0"/>
              <a:t>Name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转换的服务器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特征：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中保存了一张域名与对应的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地址的表</a:t>
            </a:r>
            <a:endParaRPr kumimoji="1" lang="en-US" altLang="zh-CN" dirty="0" smtClean="0"/>
          </a:p>
          <a:p>
            <a:r>
              <a:rPr lang="zh-CN" altLang="en-US" dirty="0" smtClean="0"/>
              <a:t>           一</a:t>
            </a:r>
            <a:r>
              <a:rPr lang="zh-CN" altLang="en-US" dirty="0"/>
              <a:t>个域名对应一个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IP</a:t>
            </a:r>
            <a:r>
              <a:rPr lang="zh-CN" altLang="en-US" dirty="0"/>
              <a:t>地址可以对应多个域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 smtClean="0"/>
              <a:t>gTLD</a:t>
            </a:r>
            <a:r>
              <a:rPr lang="zh-CN" altLang="en-US" dirty="0" smtClean="0"/>
              <a:t>：</a:t>
            </a:r>
            <a:r>
              <a:rPr lang="en-US" altLang="zh-CN" dirty="0"/>
              <a:t>generic Top-Level DNS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顶级域</a:t>
            </a:r>
            <a:r>
              <a:rPr lang="zh-CN" altLang="en-US" dirty="0"/>
              <a:t>名服务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        为</a:t>
            </a:r>
            <a:r>
              <a:rPr lang="zh-CN" altLang="en-US" dirty="0"/>
              <a:t>所有</a:t>
            </a:r>
            <a:r>
              <a:rPr lang="en-US" altLang="zh-CN" dirty="0"/>
              <a:t>.</a:t>
            </a:r>
            <a:r>
              <a:rPr lang="en-US" altLang="zh-CN" dirty="0" smtClean="0"/>
              <a:t>com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</a:t>
            </a:r>
            <a:r>
              <a:rPr lang="zh-CN" altLang="en-US" dirty="0"/>
              <a:t>缀做域名解析的服务器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7" y="5429714"/>
            <a:ext cx="2173263" cy="1428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6" y="2891881"/>
            <a:ext cx="1790971" cy="177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8" y="223643"/>
            <a:ext cx="2694709" cy="1778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7" y="1506450"/>
            <a:ext cx="2014681" cy="2067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3" y="1651394"/>
            <a:ext cx="2448234" cy="1803941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 bwMode="auto">
          <a:xfrm rot="16200000">
            <a:off x="3903477" y="3996501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3592" y="4820874"/>
            <a:ext cx="32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Cient</a:t>
            </a:r>
            <a:r>
              <a:rPr kumimoji="1" lang="en-US" altLang="zh-CN" sz="1400" dirty="0" smtClean="0"/>
              <a:t>:</a:t>
            </a:r>
            <a:r>
              <a:rPr kumimoji="1" lang="zh-CN" altLang="en-US" sz="1400" dirty="0" smtClean="0"/>
              <a:t>  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是多少啊？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3773" y="4460219"/>
            <a:ext cx="33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：缓存里没有，稍等</a:t>
            </a:r>
            <a:r>
              <a:rPr kumimoji="1" lang="en-U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左箭头 15"/>
          <p:cNvSpPr/>
          <p:nvPr/>
        </p:nvSpPr>
        <p:spPr bwMode="auto">
          <a:xfrm>
            <a:off x="3430344" y="3023185"/>
            <a:ext cx="1662547" cy="24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41468" y="3290242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：请问这个域名的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是多少？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41468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：这个你得找</a:t>
            </a:r>
            <a:r>
              <a:rPr kumimoji="1" lang="en-US" altLang="zh-CN" sz="1400" dirty="0" smtClean="0"/>
              <a:t>.com</a:t>
            </a:r>
            <a:r>
              <a:rPr kumimoji="1" lang="zh-CN" altLang="en-US" sz="1400" dirty="0" smtClean="0"/>
              <a:t>域服务器。</a:t>
            </a:r>
            <a:endParaRPr kumimoji="1" lang="zh-CN" altLang="en-US" sz="1400" dirty="0"/>
          </a:p>
        </p:txBody>
      </p:sp>
      <p:sp>
        <p:nvSpPr>
          <p:cNvPr id="19" name="上箭头 18"/>
          <p:cNvSpPr/>
          <p:nvPr/>
        </p:nvSpPr>
        <p:spPr bwMode="auto">
          <a:xfrm>
            <a:off x="5606923" y="1864587"/>
            <a:ext cx="269650" cy="985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852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58852" y="1749642"/>
            <a:ext cx="166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.com</a:t>
            </a:r>
            <a:r>
              <a:rPr kumimoji="1" lang="zh-CN" altLang="en-US" sz="1400" dirty="0"/>
              <a:t>域</a:t>
            </a:r>
            <a:r>
              <a:rPr kumimoji="1" lang="zh-CN" altLang="en-US" sz="1400" dirty="0" smtClean="0"/>
              <a:t>：没查到，你找</a:t>
            </a:r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域服务器吧。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8445" y="3966853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924130" y="3482099"/>
            <a:ext cx="328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域：</a:t>
            </a:r>
            <a:r>
              <a:rPr kumimoji="1" lang="en-US" altLang="zh-CN" sz="1400" dirty="0" smtClean="0"/>
              <a:t>47.106.015.4</a:t>
            </a:r>
            <a:endParaRPr kumimoji="1" lang="zh-CN" altLang="en-US" sz="1400" dirty="0"/>
          </a:p>
        </p:txBody>
      </p:sp>
      <p:sp>
        <p:nvSpPr>
          <p:cNvPr id="25" name="直角双向箭头 24"/>
          <p:cNvSpPr/>
          <p:nvPr/>
        </p:nvSpPr>
        <p:spPr bwMode="auto">
          <a:xfrm>
            <a:off x="6690125" y="3412133"/>
            <a:ext cx="3092335" cy="63327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环形箭头 26"/>
          <p:cNvSpPr/>
          <p:nvPr/>
        </p:nvSpPr>
        <p:spPr bwMode="auto">
          <a:xfrm rot="5400000">
            <a:off x="6050748" y="4276038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91825" y="4867041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47.106.015.4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我会写入缓存。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1762269" y="1125222"/>
            <a:ext cx="1583766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根服务器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754615" y="31437"/>
            <a:ext cx="1974265" cy="349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8119950" y="1009096"/>
            <a:ext cx="2913681" cy="452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jsplusplus.com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4802086" y="4461686"/>
            <a:ext cx="2005570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本地服务器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英文：</a:t>
            </a:r>
            <a:r>
              <a:rPr lang="en-US" altLang="zh-CN" dirty="0"/>
              <a:t> Internet Protocol </a:t>
            </a:r>
            <a:r>
              <a:rPr lang="en-US" altLang="zh-CN" dirty="0" smtClean="0"/>
              <a:t>Address</a:t>
            </a:r>
            <a:endParaRPr lang="en-US" altLang="zh-CN" dirty="0" smtClean="0"/>
          </a:p>
          <a:p>
            <a:r>
              <a:rPr kumimoji="1" lang="zh-CN" altLang="en-US" dirty="0" smtClean="0"/>
              <a:t>中文：</a:t>
            </a:r>
            <a:r>
              <a:rPr lang="zh-CN" altLang="en-US" dirty="0"/>
              <a:t>互联网协议地</a:t>
            </a:r>
            <a:r>
              <a:rPr lang="zh-CN" altLang="en-US" dirty="0" smtClean="0"/>
              <a:t>址、</a:t>
            </a:r>
            <a:r>
              <a:rPr lang="zh-TW" altLang="en-US" b="1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地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分配给用户上网使用</a:t>
            </a:r>
            <a:r>
              <a:rPr lang="zh-CN" altLang="en-US" dirty="0" smtClean="0"/>
              <a:t>的互联网协议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   其他</a:t>
            </a:r>
            <a:endParaRPr lang="en-US" altLang="zh-CN" dirty="0" smtClean="0"/>
          </a:p>
          <a:p>
            <a:r>
              <a:rPr kumimoji="1" lang="zh-CN" altLang="en-US" dirty="0" smtClean="0"/>
              <a:t>形式：</a:t>
            </a:r>
            <a:r>
              <a:rPr lang="nb-NO" altLang="zh-CN" dirty="0"/>
              <a:t> </a:t>
            </a:r>
            <a:r>
              <a:rPr lang="nb-NO" altLang="zh-CN" dirty="0" smtClean="0"/>
              <a:t>192.168.0.1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个字节），十进制表示）（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v: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verson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：版本号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地址空间更大（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组（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位），十六进制）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路由表更小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组播支持以及对流支持增强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对自动配置的支持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更高的安全性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lang="tr-TR" altLang="zh-CN" dirty="0" smtClean="0"/>
              <a:t>ABCD:EF01:2345:6789:ABCD:EF01:2345:6789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port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地址：上海迪斯尼乐园的地址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IPv6</a:t>
            </a:r>
            <a:endParaRPr kumimoji="1" lang="en-US" altLang="zh-CN" dirty="0" smtClean="0"/>
          </a:p>
          <a:p>
            <a:r>
              <a:rPr kumimoji="1" lang="zh-CN" altLang="en-US" dirty="0" smtClean="0"/>
              <a:t>端口号：乐园中的不同游乐设施</a:t>
            </a:r>
            <a:endParaRPr kumimoji="1" lang="en-US" altLang="zh-CN" dirty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443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解释：找到一个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就像找到了乐园的地址，你就可以到乐园，相当于可以访问到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所对应的服务器，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加端口号，相当于到乐园去玩儿不同的项目，每个项目其实就是一个端口号。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总结：每一个端口对应的是一个服务器的一个业务，访问一个服务器的不同端口相当于访问不同的业务。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端口号范围：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65535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默认端口：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展示端口不同，服务端不同的业务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IP:</a:t>
            </a:r>
            <a:r>
              <a:rPr lang="zh-CN" altLang="en-US" dirty="0"/>
              <a:t>上海市浦东</a:t>
            </a:r>
            <a:r>
              <a:rPr lang="zh-CN" altLang="en-US" dirty="0" smtClean="0"/>
              <a:t>新区   域名：上海迪士尼乐园     端口：乐园海盗船的入口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（打电话）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  传输控制协议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特点：面向连接（收发数据前，必须建立可靠的连接）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建立连接基础：三次握手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应用场景：数据必须准确无误的收发</a:t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文件传输、邮件收发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优点：稳定、重传机制、拥塞控制机制、断开连接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r>
              <a:rPr kumimoji="1" lang="zh-CN" altLang="en-US" dirty="0"/>
              <a:t>：速度慢、效率</a:t>
            </a:r>
            <a:r>
              <a:rPr kumimoji="1" lang="zh-CN" altLang="en-US" dirty="0" smtClean="0"/>
              <a:t>低、占用资源、容易被攻击（三次握手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DDOS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协议组：提供点对点的连接机制，制定了数据封装、定址、传输、路由、数据接收的标准。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（喇叭叫人）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用户数据报协议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特点：面向无连接（不可靠的协议，无状态传输机制）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无连接信息发送机制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应用场景：无需确保通讯质量且要求速度快、无需确保信息完整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消息收发、语音通话、直播（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优点：安全、快速、漏洞少（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flood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缺点：不可靠、不稳定、容易丢包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总结：只要目的</a:t>
            </a:r>
            <a:r>
              <a:rPr kumimoji="1" lang="zh-CN" altLang="en-US" dirty="0"/>
              <a:t>源地址、端口</a:t>
            </a:r>
            <a:r>
              <a:rPr kumimoji="1" lang="zh-CN" altLang="en-US" dirty="0" smtClean="0"/>
              <a:t>号、地址、端口号确定，则可以直接发送信息报文，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但不能保证一定能收到或收到完整的数据。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HTTP: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zh-CN" altLang="en-US" dirty="0" smtClean="0"/>
              <a:t>客</a:t>
            </a:r>
            <a:r>
              <a:rPr lang="zh-CN" altLang="en-US" dirty="0"/>
              <a:t>户端和服务器端请求和应答的标</a:t>
            </a:r>
            <a:r>
              <a:rPr lang="zh-CN" altLang="en-US" dirty="0" smtClean="0"/>
              <a:t>准，</a:t>
            </a:r>
            <a:r>
              <a:rPr lang="zh-CN" altLang="en-US" dirty="0"/>
              <a:t>用于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传输超文本到本</a:t>
            </a:r>
            <a:r>
              <a:rPr lang="zh-CN" altLang="en-US" dirty="0" smtClean="0"/>
              <a:t>地浏</a:t>
            </a:r>
            <a:r>
              <a:rPr lang="zh-CN" altLang="en-US" dirty="0"/>
              <a:t>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的</a:t>
            </a:r>
            <a:r>
              <a:rPr lang="zh-CN" altLang="en-US" dirty="0"/>
              <a:t>传输协</a:t>
            </a:r>
            <a:r>
              <a:rPr lang="zh-CN" altLang="en-US" dirty="0" smtClean="0"/>
              <a:t>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请求：按照协议规则先向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服务器发送的将超文本传输到本地浏览器的请求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/>
              <a:t>Transfer Protocol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文本传输安全协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HTTP</a:t>
            </a:r>
            <a:r>
              <a:rPr lang="zh-CN" altLang="en-US" dirty="0"/>
              <a:t>的安全</a:t>
            </a:r>
            <a:r>
              <a:rPr lang="zh-CN" altLang="en-US" dirty="0" smtClean="0"/>
              <a:t>版（安</a:t>
            </a:r>
            <a:r>
              <a:rPr lang="zh-CN" altLang="en-US" dirty="0"/>
              <a:t>全基础</a:t>
            </a:r>
            <a:r>
              <a:rPr lang="zh-CN" altLang="en-US" dirty="0" smtClean="0"/>
              <a:t>是</a:t>
            </a:r>
            <a:r>
              <a:rPr kumimoji="1" lang="en-US" altLang="zh-CN" dirty="0"/>
              <a:t>SSL/TLS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Secure Sockets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zh-CN" altLang="en-US" dirty="0"/>
              <a:t> 安全套接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TLS</a:t>
            </a:r>
            <a:r>
              <a:rPr lang="zh-CN" altLang="en-US" dirty="0" smtClean="0"/>
              <a:t>：</a:t>
            </a:r>
            <a:r>
              <a:rPr lang="en-US" altLang="zh-CN" dirty="0"/>
              <a:t>Transport Layer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传</a:t>
            </a:r>
            <a:r>
              <a:rPr lang="zh-CN" altLang="en-US" dirty="0"/>
              <a:t>输层安全</a:t>
            </a:r>
            <a:endParaRPr lang="en-US" altLang="zh-CN" dirty="0" smtClean="0"/>
          </a:p>
          <a:p>
            <a:r>
              <a:rPr lang="zh-CN" altLang="en-US" dirty="0"/>
              <a:t>为网络通信提供安全及数据完整性的一种安全协</a:t>
            </a:r>
            <a:r>
              <a:rPr lang="zh-CN" altLang="en-US" dirty="0" smtClean="0"/>
              <a:t>议，</a:t>
            </a:r>
            <a:r>
              <a:rPr kumimoji="1" lang="zh-CN" altLang="en-US" dirty="0" smtClean="0"/>
              <a:t>对网络连接进行加密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区别</a:t>
            </a:r>
            <a:r>
              <a:rPr kumimoji="1" lang="zh-CN" altLang="en-US" dirty="0" smtClean="0">
                <a:sym typeface="Wingdings" panose="05000000000000000000"/>
              </a:rPr>
              <a:t>： （展示携程和腾讯课堂）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是不安全的（监听和中间人攻击等手段，获取网站账户信息和敏感信息）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可防止被攻击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协议的传输内容都是明文，直接在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连接上运行，客户端和服务器都无法验证对方身份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协议的传输内容都被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加密，且运行在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上，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运行在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连接上，所以数据传输是安全的。 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标志位</a:t>
            </a:r>
            <a:r>
              <a:rPr kumimoji="1" lang="zh-CN" altLang="en-US" dirty="0" smtClean="0"/>
              <a:t>：数据包</a:t>
            </a:r>
            <a:endParaRPr kumimoji="1" lang="en-US" altLang="zh-CN" dirty="0" smtClean="0"/>
          </a:p>
          <a:p>
            <a:r>
              <a:rPr lang="en-US" altLang="zh-CN" dirty="0" smtClean="0"/>
              <a:t>SYN</a:t>
            </a:r>
            <a:r>
              <a:rPr lang="zh-CN" altLang="en-US" dirty="0" smtClean="0"/>
              <a:t>：</a:t>
            </a:r>
            <a:r>
              <a:rPr lang="en-US" altLang="zh-CN" dirty="0"/>
              <a:t> Synchronize Sequence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同步</a:t>
            </a:r>
            <a:r>
              <a:rPr lang="zh-CN" altLang="en-US" dirty="0"/>
              <a:t>序列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ACK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Acknowledgement</a:t>
            </a:r>
            <a:r>
              <a:rPr lang="zh-CN" altLang="en-US" dirty="0" smtClean="0"/>
              <a:t> 确认字符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 smtClean="0"/>
              <a:t>LISTEN</a:t>
            </a:r>
            <a:r>
              <a:rPr lang="zh-CN" altLang="en-US" dirty="0" smtClean="0"/>
              <a:t>：侦听</a:t>
            </a:r>
            <a:r>
              <a:rPr lang="en-US" altLang="zh-CN" dirty="0" smtClean="0"/>
              <a:t>TCP</a:t>
            </a:r>
            <a:r>
              <a:rPr lang="zh-CN" altLang="en-US" dirty="0"/>
              <a:t>端口的连接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r>
              <a:rPr lang="zh-CN" altLang="en-US" dirty="0" smtClean="0"/>
              <a:t>（我等着你发送连接请求呢）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SYN-SENT</a:t>
            </a:r>
            <a:r>
              <a:rPr lang="zh-CN" altLang="en-US" dirty="0" smtClean="0"/>
              <a:t>：在</a:t>
            </a:r>
            <a:r>
              <a:rPr lang="zh-CN" altLang="en-US" dirty="0"/>
              <a:t>发送连接请求后等待匹配的连接</a:t>
            </a:r>
            <a:r>
              <a:rPr lang="zh-CN" altLang="en-US" dirty="0" smtClean="0"/>
              <a:t>请求（我发送了连接请求，我等你回复哈）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SYN-RECEIVED</a:t>
            </a:r>
            <a:r>
              <a:rPr lang="zh-CN" altLang="en-US" dirty="0" smtClean="0"/>
              <a:t>：在</a:t>
            </a:r>
            <a:r>
              <a:rPr lang="zh-CN" altLang="en-US" dirty="0"/>
              <a:t>收到和发送一个连接请求后等待对连接请求的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我收到你的连接请求了哈，我等你回复我）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ESTABLISHED</a:t>
            </a:r>
            <a:r>
              <a:rPr lang="zh-CN" altLang="en-US" dirty="0" smtClean="0"/>
              <a:t>：代表</a:t>
            </a:r>
            <a:r>
              <a:rPr lang="zh-CN" altLang="en-US" dirty="0"/>
              <a:t>一个打开的连接，数据可以传送给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（建立建立了哈，我跟你说一下）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的三次握手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55" y="1463303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8" y="1277736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838703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090228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2025" y="254838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SYN_SENT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发送连接请求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658" y="248830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LISTEN</a:t>
            </a:r>
            <a:endParaRPr kumimoji="1" lang="en-US" altLang="zh-CN" dirty="0" smtClean="0"/>
          </a:p>
          <a:p>
            <a:r>
              <a:rPr kumimoji="1" lang="zh-CN" altLang="en-US" dirty="0" smtClean="0"/>
              <a:t>侦听连接请求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97886" y="2882378"/>
            <a:ext cx="4843191" cy="11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800943">
            <a:off x="2469975" y="2916058"/>
            <a:ext cx="455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</a:t>
            </a:r>
            <a:r>
              <a:rPr kumimoji="1" lang="zh-CN" altLang="en-US" sz="1400" dirty="0" smtClean="0"/>
              <a:t>  （我发送了联机请求哈）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200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1716" y="3732031"/>
            <a:ext cx="20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SYN_REVD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收到请求并确认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016021" y="3980734"/>
            <a:ext cx="4670439" cy="67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0987">
            <a:off x="2727838" y="4028443"/>
            <a:ext cx="472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J+1(</a:t>
            </a:r>
            <a:r>
              <a:rPr kumimoji="1" lang="zh-CN" altLang="en-US" sz="1400" dirty="0" smtClean="0"/>
              <a:t>我知道你了并且确认请求了哈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500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201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35126" y="4284039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30472" y="4638473"/>
            <a:ext cx="4601095" cy="122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874942">
            <a:off x="4066255" y="5078667"/>
            <a:ext cx="479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K+1</a:t>
            </a:r>
            <a:r>
              <a:rPr kumimoji="1" lang="zh-CN" altLang="en-US" sz="1400" dirty="0" smtClean="0"/>
              <a:t>（我确认连接建立了哈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201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501</a:t>
            </a:r>
            <a:endParaRPr kumimoji="1"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3006" y="549941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即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r>
              <a:rPr lang="zh-CN" altLang="en-US" dirty="0"/>
              <a:t>，用来唯一的标识一个资源。</a:t>
            </a:r>
            <a:endParaRPr lang="zh-CN" altLang="en-US" dirty="0"/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统一</a:t>
            </a:r>
            <a:r>
              <a:rPr lang="zh-CN" altLang="en-US" dirty="0"/>
              <a:t>资源定位符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URL</a:t>
            </a:r>
            <a:r>
              <a:rPr lang="zh-CN" altLang="en-US" dirty="0"/>
              <a:t>可以用来标识一个资源，而且还指明</a:t>
            </a:r>
            <a:r>
              <a:rPr lang="zh-CN" altLang="en-US" dirty="0" smtClean="0"/>
              <a:t>了如何定位这个资源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用地址定义一个资源</a:t>
            </a:r>
            <a:endParaRPr lang="zh-CN" altLang="en-US" dirty="0"/>
          </a:p>
          <a:p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   统一</a:t>
            </a:r>
            <a:r>
              <a:rPr lang="zh-CN" altLang="en-US" dirty="0"/>
              <a:t>资源命名。即通过名字来表示资源的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用名称定位一个资源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肯定是一个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，也有可能是</a:t>
            </a:r>
            <a:r>
              <a:rPr kumimoji="1" lang="en-US" altLang="zh-CN" dirty="0" smtClean="0"/>
              <a:t>URN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的三次</a:t>
            </a:r>
            <a:r>
              <a:rPr kumimoji="1" lang="zh-CN" altLang="en-US" dirty="0" smtClean="0"/>
              <a:t>握手总结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第一次握手：客户端向服务器发送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），并进入</a:t>
            </a:r>
            <a:r>
              <a:rPr kumimoji="1" lang="en-US" altLang="zh-CN" dirty="0" smtClean="0"/>
              <a:t>SYN_SEND</a:t>
            </a:r>
            <a:r>
              <a:rPr kumimoji="1" lang="zh-CN" altLang="en-US" dirty="0" smtClean="0"/>
              <a:t>状态（等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待服务器确认</a:t>
            </a:r>
            <a:r>
              <a:rPr kumimoji="1" lang="zh-CN" altLang="en-US" dirty="0"/>
              <a:t>状态）。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第二次握手：服务器收到来自客户端的</a:t>
            </a:r>
            <a:r>
              <a:rPr kumimoji="1" lang="en-US" altLang="zh-CN" dirty="0" smtClean="0"/>
              <a:t>SYN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，服务端会确认该数据包已收到并发送</a:t>
            </a:r>
            <a:r>
              <a:rPr kumimoji="1" lang="en-US" altLang="zh-CN" dirty="0" smtClean="0"/>
              <a:t>ACK</a:t>
            </a:r>
            <a:endParaRPr kumimoji="1"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标志</a:t>
            </a:r>
            <a:r>
              <a:rPr lang="zh-CN" altLang="en-US" dirty="0"/>
              <a:t>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）和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），服务器进入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SYN_RECV</a:t>
            </a:r>
            <a:r>
              <a:rPr kumimoji="1" lang="zh-CN" altLang="en-US" dirty="0" smtClean="0"/>
              <a:t>（请求接收并等待客户端确认状态）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第三次握手：客户端进入连接建立状态后，向服务器发送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）确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认客户端已收到建立连接确认，服务器收到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后，服务端进入连接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已建立状态。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通信协议来传递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基于客户端</a:t>
            </a:r>
            <a:r>
              <a:rPr lang="en-US" altLang="zh-CN" dirty="0"/>
              <a:t>/</a:t>
            </a:r>
            <a:r>
              <a:rPr lang="zh-CN" altLang="en-US" dirty="0"/>
              <a:t>服务端（</a:t>
            </a:r>
            <a:r>
              <a:rPr lang="en-US" altLang="zh-CN" dirty="0"/>
              <a:t>C/S</a:t>
            </a:r>
            <a:r>
              <a:rPr lang="zh-CN" altLang="en-US" dirty="0"/>
              <a:t>）架构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一个可靠</a:t>
            </a:r>
            <a:r>
              <a:rPr lang="zh-CN" altLang="en-US" dirty="0" smtClean="0"/>
              <a:t>的连接</a:t>
            </a:r>
            <a:r>
              <a:rPr lang="zh-CN" altLang="en-US" dirty="0"/>
              <a:t>来交换信息，是一个无状态的请求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限制</a:t>
            </a:r>
            <a:r>
              <a:rPr lang="zh-CN" altLang="en-US" dirty="0"/>
              <a:t>每次连接只处理一个请求。服务器处理完客户的请求，并收到客户的应答后，即断开连接。采用这种方式可以节省传输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客户端和服务器知道如何处理的数据内容，任何类型的数据都可以通过</a:t>
            </a:r>
            <a:r>
              <a:rPr lang="en-US" altLang="zh-CN" dirty="0"/>
              <a:t>HTTP</a:t>
            </a:r>
            <a:r>
              <a:rPr lang="zh-CN" altLang="en-US" dirty="0"/>
              <a:t>发送。客户端以及服务器指定使用适合的</a:t>
            </a:r>
            <a:r>
              <a:rPr lang="en-US" altLang="zh-CN" dirty="0"/>
              <a:t>MIME-type</a:t>
            </a:r>
            <a:r>
              <a:rPr lang="zh-CN" altLang="en-US" dirty="0"/>
              <a:t>内容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r>
              <a:rPr lang="en-US" altLang="zh-CN" dirty="0"/>
              <a:t>Multipurpose Internet Mail Extensions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多</a:t>
            </a:r>
            <a:r>
              <a:rPr lang="zh-CN" altLang="en-US" dirty="0"/>
              <a:t>用途互联网邮件扩展类型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协议</a:t>
            </a:r>
            <a:r>
              <a:rPr lang="zh-CN" altLang="en-US" dirty="0"/>
              <a:t>对于事务处理没有记忆能力。缺少状态意味着如果后续处理需要前面的信息，则它必须重传，这样可能导致每次连接传送的数据量增大。另一方面，在服务器不需要先前信息时它的应答就较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报文定义：</a:t>
            </a:r>
            <a:r>
              <a:rPr lang="zh-CN" altLang="en-US" dirty="0" smtClean="0"/>
              <a:t>在客户端与服务器之间</a:t>
            </a:r>
            <a:r>
              <a:rPr lang="zh-CN" altLang="en-US" dirty="0"/>
              <a:t>发送的数据</a:t>
            </a:r>
            <a:r>
              <a:rPr lang="zh-CN" altLang="en-US" dirty="0" smtClean="0"/>
              <a:t>块。这些</a:t>
            </a:r>
            <a:r>
              <a:rPr lang="zh-CN" altLang="en-US" dirty="0"/>
              <a:t>数据块以一些文本的元信息（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）开头，描述了报文的内容及含义，后面</a:t>
            </a:r>
            <a:r>
              <a:rPr lang="zh-CN" altLang="en-US" dirty="0" smtClean="0"/>
              <a:t>跟着可</a:t>
            </a:r>
            <a:r>
              <a:rPr lang="zh-CN" altLang="en-US" dirty="0"/>
              <a:t>选的数据部分，这些报文在客户端、服务器和代理之间</a:t>
            </a:r>
            <a:r>
              <a:rPr lang="zh-CN" altLang="en-US" dirty="0" smtClean="0"/>
              <a:t>流动。所以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报文的发送也叫报文流。（</a:t>
            </a:r>
            <a:r>
              <a:rPr lang="zh-CN" altLang="en-US" dirty="0">
                <a:hlinkClick r:id="rId1"/>
              </a:rPr>
              <a:t>前端开发之</a:t>
            </a:r>
            <a:r>
              <a:rPr lang="en-US" altLang="zh-CN" dirty="0">
                <a:hlinkClick r:id="rId1"/>
              </a:rPr>
              <a:t>JavaScript</a:t>
            </a:r>
            <a:r>
              <a:rPr lang="zh-CN" altLang="en-US" dirty="0">
                <a:hlinkClick r:id="rId1"/>
              </a:rPr>
              <a:t>深度指南</a:t>
            </a:r>
            <a:r>
              <a:rPr lang="en-US" altLang="zh-CN" dirty="0">
                <a:hlinkClick r:id="rId1"/>
              </a:rPr>
              <a:t>【JS++</a:t>
            </a:r>
            <a:r>
              <a:rPr lang="zh-CN" altLang="en-US" dirty="0">
                <a:hlinkClick r:id="rId1"/>
              </a:rPr>
              <a:t>前端</a:t>
            </a:r>
            <a:r>
              <a:rPr lang="en-US" altLang="zh-CN" dirty="0">
                <a:hlinkClick r:id="rId1"/>
              </a:rPr>
              <a:t>】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HTTP</a:t>
            </a:r>
            <a:r>
              <a:rPr lang="zh-CN" altLang="en-US" dirty="0"/>
              <a:t>报文包含一个客户端请求和服务端响应</a:t>
            </a:r>
            <a:endParaRPr lang="en-US" altLang="zh-CN" dirty="0"/>
          </a:p>
          <a:p>
            <a:r>
              <a:rPr lang="zh-CN" altLang="en-US" dirty="0"/>
              <a:t>（请求报文</a:t>
            </a:r>
            <a:r>
              <a:rPr lang="en-US" altLang="zh-CN" dirty="0"/>
              <a:t>Request</a:t>
            </a:r>
            <a:r>
              <a:rPr lang="zh-CN" altLang="en-US" dirty="0"/>
              <a:t>和响应报文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754085"/>
            <a:ext cx="2133302" cy="141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7" y="2622733"/>
            <a:ext cx="1726111" cy="17713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445986" y="861686"/>
            <a:ext cx="9200242" cy="1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流向服务器  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HTTP/1.1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 bwMode="auto">
          <a:xfrm>
            <a:off x="1445986" y="4388241"/>
            <a:ext cx="9004300" cy="1724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流向客户端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或用户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</p:txBody>
      </p:sp>
      <p:sp>
        <p:nvSpPr>
          <p:cNvPr id="11" name="椭圆 10"/>
          <p:cNvSpPr/>
          <p:nvPr/>
        </p:nvSpPr>
        <p:spPr bwMode="auto">
          <a:xfrm>
            <a:off x="430008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574903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 bwMode="auto">
          <a:xfrm>
            <a:off x="7197833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报文的组成部分：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</a:t>
            </a:r>
            <a:r>
              <a:rPr lang="zh-CN" altLang="en-US" dirty="0"/>
              <a:t>报文进行描述的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属性的</a:t>
            </a:r>
            <a:r>
              <a:rPr lang="zh-CN" altLang="en-US" b="1" dirty="0" smtClean="0"/>
              <a:t>首部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头部（</a:t>
            </a:r>
            <a:r>
              <a:rPr lang="en-US" altLang="zh-CN" b="1" dirty="0"/>
              <a:t>header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数据的</a:t>
            </a:r>
            <a:r>
              <a:rPr lang="zh-CN" altLang="en-US" b="1" dirty="0"/>
              <a:t>主体（</a:t>
            </a:r>
            <a:r>
              <a:rPr lang="en-US" altLang="zh-CN" b="1" dirty="0"/>
              <a:t>body</a:t>
            </a:r>
            <a:r>
              <a:rPr lang="zh-CN" altLang="en-US" b="1" dirty="0" smtClean="0"/>
              <a:t>）（可选项）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3121407"/>
            <a:ext cx="5917111" cy="3489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2" y="3121407"/>
            <a:ext cx="4792980" cy="222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报文基本格式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4" y="2202542"/>
            <a:ext cx="54229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通用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47"/>
            <a:ext cx="12192000" cy="191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REQUEST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请求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120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Response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545"/>
            <a:ext cx="12192000" cy="486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请求体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5462"/>
            <a:ext cx="496570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285593"/>
            <a:ext cx="61595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的子集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488556" y="2082958"/>
            <a:ext cx="5972537" cy="402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7274" y="2436782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rgbClr val="FF0000"/>
                </a:solidFill>
              </a:rPr>
              <a:t>URI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30138" y="3204346"/>
            <a:ext cx="2095017" cy="20139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URN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 bwMode="auto">
          <a:xfrm>
            <a:off x="3524492" y="3205632"/>
            <a:ext cx="2095017" cy="2013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URL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" y="2128783"/>
            <a:ext cx="4052176" cy="3116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97" y="2128783"/>
            <a:ext cx="5358524" cy="311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GET/POST</a:t>
            </a:r>
            <a:endParaRPr kumimoji="1" lang="en-US" altLang="zh-CN" dirty="0" smtClean="0"/>
          </a:p>
          <a:p>
            <a:r>
              <a:rPr kumimoji="1" lang="en-US" altLang="zh-CN" dirty="0" smtClean="0"/>
              <a:t>OPTIONS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返回服务器针对特定资源所支持的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返回与</a:t>
            </a:r>
            <a:r>
              <a:rPr lang="en-US" altLang="zh-CN" dirty="0"/>
              <a:t>GET</a:t>
            </a:r>
            <a:r>
              <a:rPr lang="zh-CN" altLang="en-US" dirty="0"/>
              <a:t>请求相一致的响应</a:t>
            </a:r>
            <a:r>
              <a:rPr lang="zh-CN" altLang="en-US" dirty="0" smtClean="0"/>
              <a:t>，响应体被返回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向指定资源位置上传其最新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表单不支持）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</a:t>
            </a:r>
            <a:r>
              <a:rPr lang="zh-CN" altLang="en-US" dirty="0" smtClean="0"/>
              <a:t>资源</a:t>
            </a:r>
            <a:r>
              <a:rPr lang="zh-CN" altLang="en-US" dirty="0"/>
              <a:t> （</a:t>
            </a:r>
            <a:r>
              <a:rPr lang="en-US" altLang="zh-CN" dirty="0"/>
              <a:t>form</a:t>
            </a:r>
            <a:r>
              <a:rPr lang="zh-CN" altLang="en-US" dirty="0"/>
              <a:t>表单不支持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回显服务器收到的请求，主要用于测试或</a:t>
            </a:r>
            <a:r>
              <a:rPr lang="zh-CN" altLang="en-US" dirty="0" smtClean="0"/>
              <a:t>诊断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连接改为管道方式的代理</a:t>
            </a:r>
            <a:r>
              <a:rPr lang="zh-CN" altLang="en-US" dirty="0" smtClean="0"/>
              <a:t>服务器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：上传资源，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表单不支持、提交即存储的原则（无验证机制，安全漏洞）、需配置服务器支持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方式转发打给后端操作。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表单不支持、提交即删除的原则（无验证机制，安全漏洞）、</a:t>
            </a:r>
            <a:r>
              <a:rPr kumimoji="1" lang="zh-CN" altLang="en-US" dirty="0"/>
              <a:t>需配置服务器支持</a:t>
            </a:r>
            <a:r>
              <a:rPr kumimoji="1" lang="en-US" altLang="zh-CN" dirty="0"/>
              <a:t>put</a:t>
            </a:r>
            <a:r>
              <a:rPr kumimoji="1" lang="zh-CN" altLang="en-US" dirty="0"/>
              <a:t>方式转发打给后端操作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post</a:t>
            </a:r>
            <a:r>
              <a:rPr kumimoji="1" lang="zh-CN" altLang="en-US" dirty="0"/>
              <a:t>：修改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：获取资源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对应的就是数据的增、删、改、查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种不同的请求方式是为了分清楚不同请求的目的，但是并不代表用了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就一定要修改数据，用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就不能修改资源。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6148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案例展示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 </a:t>
            </a:r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方式提交数据（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提交数据）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主要用来获取数据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的数据在请求体中是查询字符串参数（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主要用于传输数据到后端进行增加、删除、更新数据、提交表单</a:t>
            </a:r>
            <a:endParaRPr kumimoji="1" lang="en-US" altLang="zh-CN" dirty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数据在请求体</a:t>
            </a:r>
            <a:r>
              <a:rPr kumimoji="1" lang="zh-CN" altLang="en-US" dirty="0" smtClean="0"/>
              <a:t>中是表单数据（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GET/POST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中仍然是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参数键值对形式  </a:t>
            </a:r>
            <a:r>
              <a:rPr kumimoji="1" lang="en-US" altLang="zh-CN" dirty="0" smtClean="0"/>
              <a:t>a=1&amp;b=2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更安全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不会作为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的一部分、不会被缓存、保存在服务器日志和浏览器记录中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发送的数据量更大（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长度限制）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长度</a:t>
            </a:r>
            <a:r>
              <a:rPr kumimoji="1" lang="zh-CN" altLang="en-US" dirty="0"/>
              <a:t>限制：</a:t>
            </a:r>
            <a:r>
              <a:rPr kumimoji="1" lang="en-US" altLang="zh-CN" dirty="0"/>
              <a:t>IE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2083</a:t>
            </a:r>
            <a:r>
              <a:rPr kumimoji="1" lang="zh-CN" altLang="en-US" dirty="0"/>
              <a:t>字节） </a:t>
            </a:r>
            <a:r>
              <a:rPr kumimoji="1" lang="en-US" altLang="zh-CN" dirty="0" err="1"/>
              <a:t>firefox</a:t>
            </a:r>
            <a:r>
              <a:rPr kumimoji="1" lang="en-US" altLang="zh-CN" dirty="0"/>
              <a:t>(65536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chrome(8182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safari(80000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</a:t>
            </a:r>
            <a:r>
              <a:rPr kumimoji="1" lang="en-US" altLang="zh-CN" dirty="0" smtClean="0"/>
              <a:t>opera(190000</a:t>
            </a:r>
            <a:r>
              <a:rPr kumimoji="1" lang="zh-CN" altLang="en-US" dirty="0"/>
              <a:t>字符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能发送更多的数据类型（各种类型的文件）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只能发送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字符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请求包含更多的请求头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760"/>
            <a:ext cx="5295901" cy="1884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3540760"/>
            <a:ext cx="5488940" cy="241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、服务器返回状态码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后，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、浏览器开始发送数据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、第三次握手，浏览器确认并发送请求头和数据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会进行数据缓存，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2862"/>
            <a:ext cx="4927600" cy="2748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6" y="3362862"/>
            <a:ext cx="5481320" cy="2988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、串行连接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2372" y="641924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255" y="641570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肯定是一个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URI</a:t>
            </a:r>
            <a:r>
              <a:rPr kumimoji="1" lang="zh-CN" altLang="en-US" dirty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</a:t>
            </a:r>
            <a:r>
              <a:rPr kumimoji="1" lang="zh-CN" altLang="en-US" dirty="0"/>
              <a:t>有可能是</a:t>
            </a:r>
            <a:r>
              <a:rPr kumimoji="1" lang="en-US" altLang="zh-CN" dirty="0"/>
              <a:t>URN</a:t>
            </a:r>
            <a:endParaRPr kumimoji="1" lang="en-US" altLang="zh-CN" dirty="0"/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只是资源标识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、资源标识，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、具有定位资源的功能 （资源的具体位置）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、指明了获取资源所采用的协议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协议名称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主机名称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路径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文件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查询所需字符串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http://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jsplusplus.com:80/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Index/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?a=1&amp;b=2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#d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lang="en-US" altLang="zh-CN" dirty="0"/>
              <a:t>&lt;scheme</a:t>
            </a:r>
            <a:r>
              <a:rPr lang="en-US" altLang="zh-CN" dirty="0" smtClean="0"/>
              <a:t>&gt;://</a:t>
            </a:r>
            <a:r>
              <a:rPr lang="zh-CN" altLang="en-US" dirty="0" smtClean="0"/>
              <a:t>   </a:t>
            </a:r>
            <a:r>
              <a:rPr lang="en-US" altLang="zh-CN" dirty="0"/>
              <a:t>&lt;host&gt;:&lt;port</a:t>
            </a:r>
            <a:r>
              <a:rPr lang="en-US" altLang="zh-CN" dirty="0" smtClean="0"/>
              <a:t>&gt;</a:t>
            </a:r>
            <a:r>
              <a:rPr lang="en-US" altLang="zh-CN" dirty="0"/>
              <a:t>/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&lt;</a:t>
            </a:r>
            <a:r>
              <a:rPr lang="en-US" altLang="zh-CN" dirty="0"/>
              <a:t>path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?&lt;</a:t>
            </a:r>
            <a:r>
              <a:rPr lang="en-US" altLang="zh-CN" dirty="0"/>
              <a:t>query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&lt;frag&gt;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r>
              <a:rPr kumimoji="1" lang="en-US" altLang="zh-CN" dirty="0"/>
              <a:t>#d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、持久化连接（</a:t>
            </a: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）：（</a:t>
            </a:r>
            <a:r>
              <a:rPr kumimoji="1" lang="en-US" altLang="zh-CN" dirty="0" smtClean="0"/>
              <a:t>HTTP/1.0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）连接不会关闭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4"/>
            <a:ext cx="654682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6546825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70298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8869599" y="4144919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箭头 14"/>
          <p:cNvSpPr/>
          <p:nvPr/>
        </p:nvSpPr>
        <p:spPr bwMode="auto">
          <a:xfrm rot="19569462">
            <a:off x="4640697" y="4109592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、管道化持久连接（</a:t>
            </a:r>
            <a:r>
              <a:rPr kumimoji="1" lang="en-US" altLang="zh-CN" dirty="0" smtClean="0"/>
              <a:t>http/1.1-&gt;</a:t>
            </a:r>
            <a:r>
              <a:rPr kumimoji="1" lang="zh-CN" altLang="en-US" dirty="0" smtClean="0"/>
              <a:t> 把所有请求放到发送队列里，不等响应，一个一个发送请求的同时接收相应的响应）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444775" y="4105014"/>
            <a:ext cx="4008988" cy="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4008988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07391" y="3955020"/>
            <a:ext cx="894080" cy="206987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3987713" y="3996543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5078621" y="4003881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1560750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4276498" y="3737217"/>
            <a:ext cx="198200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6196" y="3402376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34320" y="346394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8968" y="4820127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6413182" y="416663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数学中的幂等：</a:t>
            </a:r>
            <a:r>
              <a:rPr kumimoji="1" lang="en-US" altLang="zh-CN" dirty="0" err="1" smtClean="0"/>
              <a:t>x^y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x=0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幂等性：一个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请求中，不会对数据或状态做修改，并且每次请求都会返回同样的结果。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必要性：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请求必须遵守幂等性，从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请求上来看，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只能获取数据。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请求一般做增删改的操作，所以一般不遵守幂等性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管道化传输不可以用非等幂性请求的原因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假设：一个管道中由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个请求，发送了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个，但是连接关闭了，即使收到了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个响应，这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个响应内容也将被清空，那么客户端将会重新发起这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个请求，但是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个响应收到就证明服务器已经做了相应的操作，如果是非幂等的请求，则会出现操作的错误（如支付、增删改数据等），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所以管道化传输不支持非幂等的请求，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是幂等或非幂等请求，都不支持管道化传输。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937288"/>
          <a:ext cx="12192000" cy="32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3166"/>
                <a:gridCol w="10918834"/>
              </a:tblGrid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信息</a:t>
                      </a:r>
                      <a:r>
                        <a:rPr lang="zh-CN" altLang="en-US" sz="2400" dirty="0">
                          <a:effectLst/>
                        </a:rPr>
                        <a:t>，服务器收到请求，需要请求者继续执行操作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2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成功</a:t>
                      </a:r>
                      <a:r>
                        <a:rPr lang="zh-CN" altLang="en-US" sz="2400" dirty="0">
                          <a:effectLst/>
                        </a:rPr>
                        <a:t>，操作被成功接收并处理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重</a:t>
                      </a:r>
                      <a:r>
                        <a:rPr lang="zh-CN" altLang="en-US" sz="2400" dirty="0">
                          <a:effectLst/>
                        </a:rPr>
                        <a:t>定向，需要进一步的操作以完成请求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4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客户端</a:t>
                      </a:r>
                      <a:r>
                        <a:rPr lang="zh-CN" altLang="en-US" sz="2400" dirty="0">
                          <a:effectLst/>
                        </a:rPr>
                        <a:t>错误，请求包含语法错误或无法完成请求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9415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服务器</a:t>
                      </a:r>
                      <a:r>
                        <a:rPr lang="zh-CN" altLang="en-US" sz="2400" dirty="0">
                          <a:effectLst/>
                        </a:rPr>
                        <a:t>错误，服务器在处理请求的过程中发生了错误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Etag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服务端资源唯一标识符 （优先级高于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Last-modified:</a:t>
            </a:r>
            <a:r>
              <a:rPr kumimoji="1" lang="zh-CN" altLang="en-US" dirty="0" smtClean="0"/>
              <a:t> 资源在服务器最后修改的时间（精确到秒）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所以需要唯一标识符</a:t>
            </a:r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、第一次访问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响应头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8" y="4289811"/>
            <a:ext cx="86741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（请求头）</a:t>
            </a:r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4233008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第三次访问（响应头）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650742"/>
            <a:ext cx="77089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5442653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、服务端程序重定向（跳转</a:t>
            </a:r>
            <a:r>
              <a:rPr kumimoji="1" lang="en-US" altLang="zh-CN" dirty="0" err="1" smtClean="0"/>
              <a:t>demo.html</a:t>
            </a:r>
            <a:r>
              <a:rPr kumimoji="1" lang="zh-CN" altLang="en-US" dirty="0" smtClean="0"/>
              <a:t>）返回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 页面错误</a:t>
            </a:r>
            <a:endParaRPr kumimoji="1" lang="en-US" altLang="zh-CN" dirty="0"/>
          </a:p>
          <a:p>
            <a:endParaRPr kumimoji="1" lang="en-US" altLang="zh-CN" dirty="0" smtClean="0">
              <a:hlinkClick r:id="rId1"/>
            </a:endParaRPr>
          </a:p>
          <a:p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localhost/network/class5/index2.html</a:t>
            </a:r>
            <a:r>
              <a:rPr kumimoji="1" lang="zh-CN" altLang="en-US" dirty="0" smtClean="0"/>
              <a:t> （页面不存在）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  服务器拒绝请求 </a:t>
            </a:r>
            <a:r>
              <a:rPr kumimoji="1" lang="en-US" altLang="zh-CN" dirty="0" smtClean="0"/>
              <a:t>forbidden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4" y="4526084"/>
            <a:ext cx="5267001" cy="2038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5144997"/>
            <a:ext cx="6499459" cy="146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2640623"/>
            <a:ext cx="3881315" cy="1976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 服务器发生不可预测的错误</a:t>
            </a:r>
            <a:endParaRPr kumimoji="1" lang="en-US" altLang="zh-CN" dirty="0"/>
          </a:p>
          <a:p>
            <a:endParaRPr kumimoji="1" lang="en-US" altLang="zh-CN" dirty="0" smtClean="0">
              <a:hlinkClick r:id="rId3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Unavailable</a:t>
            </a:r>
            <a:r>
              <a:rPr kumimoji="1" lang="zh-CN" altLang="en-US" dirty="0" smtClean="0"/>
              <a:t>   服务器当前不能处理客户端请求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关闭应用程序池或者程序标识出错或者程序池队列已满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zh-CN" altLang="en-US" dirty="0" smtClean="0"/>
              <a:t>举例：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、你要寻找一个人叫艾小野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艾小野是一个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（没有寻找资源的方法）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、怎么寻找这个叫艾小野这个人？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、家庭住址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、姓名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身份证号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jsplusplus.com:80/Index/</a:t>
            </a:r>
            <a:r>
              <a:rPr kumimoji="1" lang="en-US" altLang="zh-CN" dirty="0" err="1"/>
              <a:t>index.html?a</a:t>
            </a:r>
            <a:r>
              <a:rPr kumimoji="1" lang="en-US" altLang="zh-CN" dirty="0"/>
              <a:t>=1&amp;b=2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/>
          <a:lstStyle/>
          <a:p>
            <a:r>
              <a:rPr kumimoji="1" lang="en-US" altLang="zh-CN" dirty="0" smtClean="0"/>
              <a:t>Accept:</a:t>
            </a:r>
            <a:r>
              <a:rPr kumimoji="1" lang="zh-CN" altLang="en-US" dirty="0" smtClean="0"/>
              <a:t> 代表客户端希望接收的数据类型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333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466562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相对品质</a:t>
            </a:r>
            <a:r>
              <a:rPr lang="zh-CN" altLang="en-US" b="1" dirty="0" smtClean="0"/>
              <a:t>因子，权重，</a:t>
            </a:r>
            <a:r>
              <a:rPr lang="zh-CN" altLang="en-US" dirty="0" smtClean="0"/>
              <a:t>它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范围指定优先顺序，没有指定，质量</a:t>
            </a:r>
            <a:r>
              <a:rPr lang="zh-CN" altLang="en-US" dirty="0"/>
              <a:t>值默认为“</a:t>
            </a:r>
            <a:r>
              <a:rPr lang="en-US" altLang="zh-CN" dirty="0"/>
              <a:t>q = 1</a:t>
            </a:r>
            <a:r>
              <a:rPr lang="en-US" altLang="zh-CN" dirty="0" smtClean="0"/>
              <a:t>”,</a:t>
            </a:r>
            <a:endParaRPr lang="en-US" altLang="zh-CN" dirty="0" smtClean="0"/>
          </a:p>
          <a:p>
            <a:r>
              <a:rPr lang="zh-CN" altLang="en-US" dirty="0" smtClean="0"/>
              <a:t>如赋值为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，则提醒服务器该内容类型不被浏览器接受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t"/>
            <a:r>
              <a:rPr lang="en-US" altLang="zh-CN" b="1" dirty="0"/>
              <a:t>Accept: </a:t>
            </a:r>
            <a:r>
              <a:rPr lang="zh-CN" altLang="en-US" b="1" dirty="0" smtClean="0"/>
              <a:t>（请求头）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=0.9,image/</a:t>
            </a:r>
            <a:r>
              <a:rPr lang="en-US" altLang="zh-CN" dirty="0" err="1" smtClean="0"/>
              <a:t>webp,image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apng</a:t>
            </a:r>
            <a:r>
              <a:rPr lang="en-US" altLang="zh-CN" dirty="0" smtClean="0"/>
              <a:t>,*/*;q=0.8 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</a:t>
            </a:r>
            <a:endParaRPr lang="en-US" altLang="zh-CN" dirty="0" smtClean="0"/>
          </a:p>
          <a:p>
            <a:r>
              <a:rPr kumimoji="1" lang="zh-CN" altLang="en-US" dirty="0" smtClean="0"/>
              <a:t>最希望接收到</a:t>
            </a:r>
            <a:r>
              <a:rPr lang="en-US" altLang="zh-CN" dirty="0"/>
              <a:t>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其次是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，再其次是其他任意数据类型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sym typeface="Wingdings" panose="05000000000000000000"/>
              </a:rPr>
              <a:t>（响应头）</a:t>
            </a:r>
            <a:endParaRPr lang="en-US" altLang="zh-CN" dirty="0" smtClean="0">
              <a:sym typeface="Wingdings" panose="05000000000000000000"/>
            </a:endParaRPr>
          </a:p>
          <a:p>
            <a:pPr fontAlgn="t"/>
            <a:r>
              <a:rPr lang="en-US" altLang="zh-CN" b="1" dirty="0"/>
              <a:t>Content-Type: 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text/html</a:t>
            </a:r>
            <a:r>
              <a:rPr lang="en-US" altLang="zh-CN" dirty="0"/>
              <a:t>; </a:t>
            </a:r>
            <a:r>
              <a:rPr lang="en-US" altLang="zh-CN" dirty="0" smtClean="0"/>
              <a:t>charset=UTF-8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Accept-Charset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返回的资源类型与编码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*：通配符，*</a:t>
            </a:r>
            <a:r>
              <a:rPr lang="en-US" altLang="zh-CN" dirty="0" smtClean="0"/>
              <a:t>/</a:t>
            </a:r>
            <a:r>
              <a:rPr lang="zh-CN" altLang="en-US" dirty="0" smtClean="0"/>
              <a:t>*任意类型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Accept-Language</a:t>
            </a:r>
            <a:endParaRPr lang="en-US" altLang="zh-CN" dirty="0" smtClean="0"/>
          </a:p>
          <a:p>
            <a:r>
              <a:rPr lang="en-US" altLang="zh-CN" dirty="0"/>
              <a:t>Accept-Language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zh-CN,en-US;q</a:t>
            </a:r>
            <a:r>
              <a:rPr lang="en-US" altLang="zh-CN" dirty="0" smtClean="0"/>
              <a:t>=0.8,en;q=0.6</a:t>
            </a:r>
            <a:endParaRPr lang="en-US" altLang="zh-CN" dirty="0" smtClean="0"/>
          </a:p>
          <a:p>
            <a:r>
              <a:rPr lang="zh-CN" altLang="en-US" dirty="0" smtClean="0"/>
              <a:t>浏览器支持的语言是简体中文、其次是美国英语、再其次是其他形式的英语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Content-Language</a:t>
            </a:r>
            <a:endParaRPr lang="en-US" altLang="zh-CN" dirty="0" smtClean="0"/>
          </a:p>
          <a:p>
            <a:r>
              <a:rPr lang="en-US" altLang="zh-CN" dirty="0" smtClean="0"/>
              <a:t>Content-Language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zh</a:t>
            </a:r>
            <a:r>
              <a:rPr lang="en-US" altLang="zh-CN" dirty="0" smtClean="0"/>
              <a:t>-CN</a:t>
            </a:r>
            <a:endParaRPr lang="en-US" altLang="zh-CN" dirty="0"/>
          </a:p>
          <a:p>
            <a:r>
              <a:rPr lang="zh-CN" altLang="en-US" dirty="0" smtClean="0"/>
              <a:t>说明返回资源的语言类型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Accept-Encoding</a:t>
            </a:r>
            <a:endParaRPr lang="en-US" altLang="zh-CN" dirty="0" smtClean="0"/>
          </a:p>
          <a:p>
            <a:pPr fontAlgn="t"/>
            <a:r>
              <a:rPr lang="en-US" altLang="zh-CN" b="1" dirty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浏览器可以接受的资源编码格式（压缩格式）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en-US" altLang="zh-CN" dirty="0" smtClean="0"/>
              <a:t>Content-Encoding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Content-Encoding: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服务器返回资源的编码格式</a:t>
            </a:r>
            <a:r>
              <a:rPr lang="zh-CN" altLang="en-US" dirty="0"/>
              <a:t>（压缩</a:t>
            </a:r>
            <a:r>
              <a:rPr lang="zh-CN" altLang="en-US" dirty="0" smtClean="0"/>
              <a:t>格式</a:t>
            </a:r>
            <a:r>
              <a:rPr lang="zh-CN" altLang="en-US" dirty="0"/>
              <a:t>，优化传输内容的大小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fontAlgn="t"/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pPr fontAlgn="t"/>
            <a:r>
              <a:rPr lang="zh-CN" altLang="en-US" dirty="0" smtClean="0"/>
              <a:t>把已请求并返回的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页面、图片、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文件、数据等）复制成一个副本存储在浏览器的缓存中。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缓存的好处：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1</a:t>
            </a:r>
            <a:r>
              <a:rPr lang="zh-CN" altLang="en-US" dirty="0" smtClean="0"/>
              <a:t>、减少网络带宽的消耗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2</a:t>
            </a:r>
            <a:r>
              <a:rPr lang="zh-CN" altLang="en-US" dirty="0" smtClean="0"/>
              <a:t>、降低服务器压力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3</a:t>
            </a:r>
            <a:r>
              <a:rPr lang="zh-CN" altLang="en-US" dirty="0" smtClean="0"/>
              <a:t>、减少网络延迟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Pragma: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no-cache(</a:t>
            </a:r>
            <a:r>
              <a:rPr lang="zh-CN" altLang="en-US" dirty="0" smtClean="0"/>
              <a:t>响应头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jsplusplus.com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指示浏览器忽略资源缓存副本，每次访问需要到服务器获取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http1.0</a:t>
            </a:r>
            <a:r>
              <a:rPr lang="zh-CN" altLang="en-US" dirty="0" smtClean="0"/>
              <a:t>中字段，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替代（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协议向下兼容，所以很多网站依旧有这个字段）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Cache-Control</a:t>
            </a:r>
            <a:r>
              <a:rPr lang="zh-CN" altLang="en-US" dirty="0" smtClean="0"/>
              <a:t>  缓存控制（</a:t>
            </a:r>
            <a:r>
              <a:rPr lang="zh-CN" altLang="en-US" dirty="0"/>
              <a:t>响应头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jsplusplus.com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no-cache</a:t>
            </a:r>
            <a:r>
              <a:rPr lang="zh-CN" altLang="en-US" dirty="0" smtClean="0"/>
              <a:t>：指示</a:t>
            </a:r>
            <a:r>
              <a:rPr lang="zh-CN" altLang="en-US" dirty="0"/>
              <a:t>浏览器忽略资源缓存副本，强制到服务器获取资源（浏览器依然缓存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no-store</a:t>
            </a:r>
            <a:r>
              <a:rPr lang="zh-CN" altLang="en-US" dirty="0" smtClean="0"/>
              <a:t>：</a:t>
            </a:r>
            <a:r>
              <a:rPr lang="zh-CN" altLang="en-US" dirty="0"/>
              <a:t> 强制缓存在任何情况下都不要保留任何副本</a:t>
            </a:r>
            <a:endParaRPr lang="en-US" altLang="zh-CN" dirty="0"/>
          </a:p>
          <a:p>
            <a:r>
              <a:rPr lang="en-US" altLang="zh-CN" dirty="0" smtClean="0"/>
              <a:t>max-age=</a:t>
            </a:r>
            <a:r>
              <a:rPr lang="de-DE" altLang="zh-CN" dirty="0"/>
              <a:t>31536000</a:t>
            </a:r>
            <a:r>
              <a:rPr lang="zh-CN" altLang="en-US" dirty="0" smtClean="0"/>
              <a:t>：指示缓存</a:t>
            </a:r>
            <a:r>
              <a:rPr lang="zh-CN" altLang="en-US" dirty="0"/>
              <a:t>副本的有效时长，从请求时间开始到过期时间之间的秒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r>
              <a:rPr lang="zh-CN" altLang="en-US" dirty="0"/>
              <a:t>表明响应可以被任何对象（包括：发送请求的客户端，代理服务器，等等）缓存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private:</a:t>
            </a:r>
            <a:r>
              <a:rPr lang="zh-CN" altLang="en-US" dirty="0" smtClean="0"/>
              <a:t> 表明</a:t>
            </a:r>
            <a:r>
              <a:rPr lang="zh-CN" altLang="en-US" dirty="0"/>
              <a:t>响应只能被单个用户缓存，不能作为共享缓存（即代理服务器不能缓存它）。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r>
              <a:rPr lang="en-US" altLang="zh-CN" dirty="0" smtClean="0"/>
              <a:t>(Cache-Control</a:t>
            </a:r>
            <a:r>
              <a:rPr lang="zh-CN" altLang="en-US" dirty="0" smtClean="0"/>
              <a:t>更高</a:t>
            </a:r>
            <a:r>
              <a:rPr lang="en-US" altLang="zh-CN" dirty="0" smtClean="0"/>
              <a:t>)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虚尾箭头 21"/>
          <p:cNvSpPr/>
          <p:nvPr/>
        </p:nvSpPr>
        <p:spPr bwMode="auto">
          <a:xfrm rot="5400000">
            <a:off x="4803770" y="3453586"/>
            <a:ext cx="689609" cy="964519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6" name="圆角右箭头 25"/>
          <p:cNvSpPr/>
          <p:nvPr/>
        </p:nvSpPr>
        <p:spPr bwMode="auto">
          <a:xfrm rot="10800000">
            <a:off x="6664956" y="4323972"/>
            <a:ext cx="1691646" cy="131318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/>
          <p:cNvSpPr/>
          <p:nvPr/>
        </p:nvSpPr>
        <p:spPr bwMode="auto">
          <a:xfrm rot="5400000">
            <a:off x="8822904" y="4296410"/>
            <a:ext cx="676390" cy="64008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5808304" y="5346123"/>
            <a:ext cx="3505836" cy="90513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404055" y="1369728"/>
            <a:ext cx="1635760" cy="436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浏览器请求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1812813" y="1817152"/>
            <a:ext cx="822960" cy="103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有缓存</a:t>
            </a:r>
            <a:endParaRPr kumimoji="1" lang="zh-CN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556273" y="2859296"/>
            <a:ext cx="131064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过期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 bwMode="auto">
          <a:xfrm>
            <a:off x="2945986" y="2698149"/>
            <a:ext cx="1036320" cy="82408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 bwMode="auto">
          <a:xfrm rot="5400000">
            <a:off x="1683606" y="3431540"/>
            <a:ext cx="1036320" cy="97536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211015" y="4413480"/>
            <a:ext cx="2021840" cy="1026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读取缓存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 bwMode="auto">
          <a:xfrm>
            <a:off x="3618505" y="247650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Etag</a:t>
            </a:r>
            <a:endParaRPr kumimoji="1" lang="zh-CN" altLang="en-US" dirty="0"/>
          </a:p>
        </p:txBody>
      </p:sp>
      <p:sp>
        <p:nvSpPr>
          <p:cNvPr id="12" name="菱形 11"/>
          <p:cNvSpPr/>
          <p:nvPr/>
        </p:nvSpPr>
        <p:spPr bwMode="auto">
          <a:xfrm>
            <a:off x="3632200" y="314706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Last-Modified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 bwMode="auto">
          <a:xfrm>
            <a:off x="5963920" y="2662439"/>
            <a:ext cx="1036320" cy="83006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7000240" y="2669540"/>
            <a:ext cx="335280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向服务器请求</a:t>
            </a:r>
            <a:r>
              <a:rPr kumimoji="1" lang="zh-CN" altLang="en-US" dirty="0" smtClean="0"/>
              <a:t>发送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If-None-Match/If-Modified-Since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 bwMode="auto">
          <a:xfrm>
            <a:off x="7160260" y="3510280"/>
            <a:ext cx="3032760" cy="1112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304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97393" y="427317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向服务器请求发送</a:t>
            </a:r>
            <a:endParaRPr kumimoji="1" lang="en-US" altLang="zh-CN" dirty="0"/>
          </a:p>
        </p:txBody>
      </p:sp>
      <p:sp>
        <p:nvSpPr>
          <p:cNvPr id="21" name="菱形 20"/>
          <p:cNvSpPr/>
          <p:nvPr/>
        </p:nvSpPr>
        <p:spPr bwMode="auto">
          <a:xfrm>
            <a:off x="3632200" y="503832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497393" y="556828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呈现</a:t>
            </a:r>
            <a:endParaRPr kumimoji="1" lang="en-US" altLang="zh-CN" dirty="0"/>
          </a:p>
        </p:txBody>
      </p:sp>
      <p:sp>
        <p:nvSpPr>
          <p:cNvPr id="24" name="直角上箭头 23"/>
          <p:cNvSpPr/>
          <p:nvPr/>
        </p:nvSpPr>
        <p:spPr bwMode="auto">
          <a:xfrm rot="5400000">
            <a:off x="2865098" y="4661945"/>
            <a:ext cx="816840" cy="2380606"/>
          </a:xfrm>
          <a:prstGeom prst="bentUpArrow">
            <a:avLst>
              <a:gd name="adj1" fmla="val 25000"/>
              <a:gd name="adj2" fmla="val 23672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8448046" y="4927600"/>
            <a:ext cx="1904994" cy="6406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读取缓存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zh-CN" altLang="en-US" dirty="0"/>
          </a:p>
        </p:txBody>
      </p:sp>
      <p:sp>
        <p:nvSpPr>
          <p:cNvPr id="31" name="云形 30"/>
          <p:cNvSpPr/>
          <p:nvPr/>
        </p:nvSpPr>
        <p:spPr bwMode="auto">
          <a:xfrm>
            <a:off x="5963920" y="600368"/>
            <a:ext cx="4199367" cy="1636931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优先级高于</a:t>
            </a:r>
            <a:r>
              <a:rPr kumimoji="1" lang="en-US" altLang="zh-CN" dirty="0" err="1" smtClean="0"/>
              <a:t>LastModified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先验证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，一致的情况下才验证</a:t>
            </a:r>
            <a:r>
              <a:rPr kumimoji="1" lang="en-US" altLang="zh-CN" dirty="0" smtClean="0"/>
              <a:t>Last-Modified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客户端：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客户所使用的电脑中的应用程序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存放网页、客户端程序、数据处理程序、数据库的电脑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短连接与长连接</a:t>
            </a:r>
            <a:endParaRPr lang="en-US" altLang="zh-CN" dirty="0" smtClean="0"/>
          </a:p>
          <a:p>
            <a:r>
              <a:rPr lang="zh-CN" altLang="en-US" dirty="0" smtClean="0"/>
              <a:t>短连接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/>
              <a:t>短连接，就是每次请求一个资源就建立连接，请求完成后连接立马关闭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422400" y="3924300"/>
            <a:ext cx="16129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zh-CN" altLang="en-US" dirty="0" smtClean="0"/>
          </a:p>
        </p:txBody>
      </p:sp>
      <p:sp>
        <p:nvSpPr>
          <p:cNvPr id="37" name="圆角矩形 36"/>
          <p:cNvSpPr/>
          <p:nvPr/>
        </p:nvSpPr>
        <p:spPr bwMode="auto">
          <a:xfrm>
            <a:off x="3863639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请求资源</a:t>
            </a:r>
            <a:endParaRPr kumimoji="1" lang="zh-CN" altLang="en-US" dirty="0" smtClean="0"/>
          </a:p>
        </p:txBody>
      </p:sp>
      <p:sp>
        <p:nvSpPr>
          <p:cNvPr id="38" name="圆角矩形 37"/>
          <p:cNvSpPr/>
          <p:nvPr/>
        </p:nvSpPr>
        <p:spPr bwMode="auto">
          <a:xfrm>
            <a:off x="6067117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响应资源</a:t>
            </a:r>
            <a:endParaRPr kumimoji="1" lang="zh-CN" altLang="en-US" dirty="0" smtClean="0"/>
          </a:p>
        </p:txBody>
      </p:sp>
      <p:sp>
        <p:nvSpPr>
          <p:cNvPr id="39" name="圆角矩形 38"/>
          <p:cNvSpPr/>
          <p:nvPr/>
        </p:nvSpPr>
        <p:spPr bwMode="auto">
          <a:xfrm>
            <a:off x="8270595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mtClean="0"/>
              <a:t>断开连接</a:t>
            </a:r>
            <a:endParaRPr kumimoji="1" lang="zh-CN" altLang="en-US" dirty="0" smtClean="0"/>
          </a:p>
        </p:txBody>
      </p:sp>
      <p:sp>
        <p:nvSpPr>
          <p:cNvPr id="40" name="虚尾箭头 39"/>
          <p:cNvSpPr/>
          <p:nvPr/>
        </p:nvSpPr>
        <p:spPr bwMode="auto">
          <a:xfrm>
            <a:off x="3057161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虚尾箭头 40"/>
          <p:cNvSpPr/>
          <p:nvPr/>
        </p:nvSpPr>
        <p:spPr bwMode="auto">
          <a:xfrm>
            <a:off x="5260639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虚尾箭头 41"/>
          <p:cNvSpPr/>
          <p:nvPr/>
        </p:nvSpPr>
        <p:spPr bwMode="auto">
          <a:xfrm>
            <a:off x="7485978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短链接与长连接</a:t>
            </a:r>
            <a:endParaRPr lang="en-US" altLang="zh-CN" dirty="0" smtClean="0"/>
          </a:p>
          <a:p>
            <a:r>
              <a:rPr lang="zh-CN" altLang="en-US" dirty="0" smtClean="0"/>
              <a:t>长连接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建立一次连接，多次资源请求都复用该连接，完成后关闭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2444775" y="4079858"/>
            <a:ext cx="6960660" cy="2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444775" y="6073186"/>
            <a:ext cx="6960660" cy="3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上箭头 15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0" name="左右箭头 19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88526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344524" y="412156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 26"/>
          <p:cNvSpPr/>
          <p:nvPr/>
        </p:nvSpPr>
        <p:spPr bwMode="auto">
          <a:xfrm>
            <a:off x="835802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58025" y="635956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断开连接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HTTP1.0:</a:t>
            </a:r>
            <a:r>
              <a:rPr lang="zh-CN" altLang="en-US" dirty="0" smtClean="0"/>
              <a:t> 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请求都要创建一个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串行连接（短连接）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上箭头 8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64913" y="636016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Connection: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后期的</a:t>
            </a:r>
            <a:r>
              <a:rPr lang="en-US" altLang="zh-CN" dirty="0" smtClean="0"/>
              <a:t>HTTP/1.0</a:t>
            </a:r>
            <a:endParaRPr lang="en-US" altLang="zh-CN" dirty="0" smtClean="0"/>
          </a:p>
          <a:p>
            <a:r>
              <a:rPr lang="zh-CN" altLang="en-US" dirty="0" smtClean="0"/>
              <a:t>在请求头增加：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 smtClean="0"/>
              <a:t>默认开启：</a:t>
            </a:r>
            <a:r>
              <a:rPr lang="en-US" altLang="zh-CN" dirty="0" smtClean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  <a:endParaRPr lang="en-US" altLang="zh-CN" dirty="0"/>
          </a:p>
          <a:p>
            <a:r>
              <a:rPr lang="zh-CN" altLang="en-US" dirty="0" smtClean="0"/>
              <a:t>如需关闭：</a:t>
            </a:r>
            <a:r>
              <a:rPr lang="en-US" altLang="zh-CN" dirty="0" err="1" smtClean="0"/>
              <a:t>Connection:close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在大多数浏览器中都默认使用</a:t>
            </a:r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服务器也须由相应的支持才能达成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协议进行长连接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Content-length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/>
              <a:t>Content-Length</a:t>
            </a:r>
            <a:r>
              <a:rPr lang="zh-CN" altLang="en-US" dirty="0"/>
              <a:t>用于描述</a:t>
            </a:r>
            <a:r>
              <a:rPr lang="en-US" altLang="zh-CN" dirty="0"/>
              <a:t>HTTP</a:t>
            </a:r>
            <a:r>
              <a:rPr lang="zh-CN" altLang="en-US" dirty="0"/>
              <a:t>消息实体的传输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案例：表单提交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服务器返回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请求：请求头没有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，响应头带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请求：请求头与响应头都带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搜索腾讯课堂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打开查看请求头中的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1"/>
              </a:rPr>
              <a:t>https://www.google.com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referrer:</a:t>
            </a:r>
            <a:r>
              <a:rPr lang="zh-CN" altLang="en-US" dirty="0" smtClean="0"/>
              <a:t>来源域名）：</a:t>
            </a:r>
            <a:r>
              <a:rPr lang="zh-CN" altLang="en-US" dirty="0"/>
              <a:t> </a:t>
            </a:r>
            <a:r>
              <a:rPr lang="en-US" altLang="zh-CN" dirty="0" err="1"/>
              <a:t>Referer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zh-CN" altLang="en-US" dirty="0"/>
              <a:t>一部分，当浏览器向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服务器发送请求的时候，一般会带上</a:t>
            </a:r>
            <a:r>
              <a:rPr lang="en-US" altLang="zh-CN" dirty="0" err="1"/>
              <a:t>Referer</a:t>
            </a:r>
            <a:r>
              <a:rPr lang="zh-CN" altLang="en-US" dirty="0"/>
              <a:t>，告诉服务器我是从哪个页面链接过来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分析不同渠道的流量分布、用户搜索的关键词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不发送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&lt;meta name="referrer" content="no-referrer"&gt;</a:t>
            </a:r>
            <a:endParaRPr lang="en-US" altLang="zh-CN" dirty="0" smtClean="0"/>
          </a:p>
          <a:p>
            <a:pPr fontAlgn="t"/>
            <a:r>
              <a:rPr lang="en-US" altLang="zh-CN" b="1" dirty="0" smtClean="0"/>
              <a:t>Referrer Policy: </a:t>
            </a:r>
            <a:r>
              <a:rPr lang="en-US" altLang="zh-CN" dirty="0" smtClean="0"/>
              <a:t>no-referrer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无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 smtClean="0"/>
              <a:t>只发送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信息</a:t>
            </a:r>
            <a:r>
              <a:rPr lang="zh-CN" altLang="en-US" dirty="0"/>
              <a:t>：</a:t>
            </a:r>
            <a:r>
              <a:rPr lang="en-US" altLang="zh-CN" dirty="0"/>
              <a:t> &lt;meta name="referrer" content</a:t>
            </a:r>
            <a:r>
              <a:rPr lang="en-US" altLang="zh-CN" dirty="0" smtClean="0"/>
              <a:t>="</a:t>
            </a:r>
            <a:r>
              <a:rPr lang="en-US" altLang="zh-CN" dirty="0"/>
              <a:t>origin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origin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no-referrer-when-downgrade</a:t>
            </a:r>
            <a:endParaRPr lang="en-US" altLang="zh-CN" dirty="0" smtClean="0"/>
          </a:p>
          <a:p>
            <a:pPr fontAlgn="t"/>
            <a:r>
              <a:rPr lang="zh-CN" altLang="en-US" dirty="0"/>
              <a:t>仅当协议降级（如</a:t>
            </a:r>
            <a:r>
              <a:rPr lang="en-US" altLang="zh-CN" dirty="0"/>
              <a:t>HTTPS</a:t>
            </a:r>
            <a:r>
              <a:rPr lang="zh-CN" altLang="en-US" dirty="0"/>
              <a:t>页面引入</a:t>
            </a:r>
            <a:r>
              <a:rPr lang="en-US" altLang="zh-CN" dirty="0"/>
              <a:t>HTTP</a:t>
            </a:r>
            <a:r>
              <a:rPr lang="zh-CN" altLang="en-US" dirty="0"/>
              <a:t>资源）时不发送</a:t>
            </a:r>
            <a:r>
              <a:rPr lang="en-US" altLang="zh-CN" dirty="0"/>
              <a:t>Referrer</a:t>
            </a:r>
            <a:r>
              <a:rPr lang="zh-CN" altLang="en-US" dirty="0"/>
              <a:t>信息。是大部分浏览器默认策略。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/network/class5/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资源防止盗链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服务器拉取资源之前判断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是否是自己的域名或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，如果不是就拦截，如果是则拉取资源。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七牛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域名防盗链展示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HTTP/0.9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仅支持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仅能请求访问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客户端与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C/S</a:t>
            </a:r>
            <a:r>
              <a:rPr kumimoji="1" lang="zh-CN" altLang="en-US" dirty="0"/>
              <a:t>架构与</a:t>
            </a:r>
            <a:r>
              <a:rPr kumimoji="1" lang="en-US" altLang="zh-CN" dirty="0"/>
              <a:t>B/S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/>
              <a:t>C/S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将应用程序安装在客户端电脑中，由服务端提供客户端程序所需要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优点：界面与操作丰富、安全性高、响应速度快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缺点：通常用于局域网、需安装特定应用程序或使用特定硬件、维护成本高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浏览器呈现客户端程序界面，由服务端提供客户端程序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优点：无需安装客户端程序与特定硬件、多客户访问、交互性强、无需升级客户端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缺点：跨浏览器兼容性差、功能性相对较弱、设计成本高、安全性弱、功能性弱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HTTP/1.0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支持多种数据格式的请求与访问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缓存功能</a:t>
            </a:r>
            <a:endParaRPr lang="en-US" altLang="zh-CN" dirty="0" smtClean="0"/>
          </a:p>
          <a:p>
            <a:r>
              <a:rPr lang="zh-CN" altLang="en-US" dirty="0" smtClean="0"/>
              <a:t>新增状态码、多字符集支持、内容编码等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长连接，只支持串行连接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字段（非标准字段），开始支持长连接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2668" y="2030600"/>
            <a:ext cx="10178322" cy="36389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增加持久连接（默认开启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增加管道机制（支持多个请求同时发送）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PUT/PATCH/OPTION/DELETE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字段（指定服务器域名）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案例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搜索百度 查看</a:t>
            </a:r>
            <a:r>
              <a:rPr lang="en-US" altLang="zh-CN" dirty="0" smtClean="0"/>
              <a:t>network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状态码（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支持只发送头信息</a:t>
            </a:r>
            <a:endParaRPr lang="en-US" altLang="zh-CN" dirty="0" smtClean="0"/>
          </a:p>
          <a:p>
            <a:r>
              <a:rPr lang="zh-CN" altLang="en-US" dirty="0" smtClean="0"/>
              <a:t>增加身份认证机制</a:t>
            </a:r>
            <a:endParaRPr lang="en-US" altLang="zh-CN" dirty="0" smtClean="0"/>
          </a:p>
          <a:p>
            <a:r>
              <a:rPr lang="zh-CN" altLang="en-US" dirty="0" smtClean="0"/>
              <a:t>支持传送内容的一部分和文件断点续传</a:t>
            </a:r>
            <a:endParaRPr lang="en-US" altLang="zh-CN" dirty="0" smtClean="0"/>
          </a:p>
          <a:p>
            <a:r>
              <a:rPr lang="zh-CN" altLang="en-US" dirty="0" smtClean="0"/>
              <a:t>新增了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个错误状态码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HTTP/2.0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增加双工模式</a:t>
            </a:r>
            <a:r>
              <a:rPr lang="zh-CN" altLang="en-US" dirty="0" smtClean="0">
                <a:sym typeface="Wingdings" panose="05000000000000000000"/>
              </a:rPr>
              <a:t>（客户端同时发送多个请求，服务端同时处理多个请求）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服务器推送（服务器会把客户端需要的资源一起推送到客户端，合适加载静态资源）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头信息压缩机制（每次请求都会带上所有信息发送给服务端</a:t>
            </a:r>
            <a:r>
              <a:rPr lang="en-US" altLang="zh-CN" dirty="0" smtClean="0">
                <a:sym typeface="Wingdings" panose="05000000000000000000"/>
              </a:rPr>
              <a:t>【HTTP</a:t>
            </a:r>
            <a:r>
              <a:rPr lang="zh-CN" altLang="en-US" dirty="0" smtClean="0">
                <a:sym typeface="Wingdings" panose="05000000000000000000"/>
              </a:rPr>
              <a:t>协议不带状态</a:t>
            </a:r>
            <a:r>
              <a:rPr lang="en-US" altLang="zh-CN" dirty="0" smtClean="0">
                <a:sym typeface="Wingdings" panose="05000000000000000000"/>
              </a:rPr>
              <a:t>】</a:t>
            </a:r>
            <a:r>
              <a:rPr lang="zh-CN" altLang="en-US" dirty="0" smtClean="0">
                <a:sym typeface="Wingdings" panose="05000000000000000000"/>
              </a:rPr>
              <a:t>）</a:t>
            </a:r>
            <a:endParaRPr lang="en-US" altLang="zh-CN" dirty="0" smtClean="0">
              <a:sym typeface="Wingdings" panose="0500000000000000000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二进制协议（头信息与数据体使用二进制进行传输）</a:t>
            </a:r>
            <a:endParaRPr lang="en-US" altLang="zh-CN" dirty="0" smtClean="0"/>
          </a:p>
          <a:p>
            <a:r>
              <a:rPr lang="zh-CN" altLang="en-US" dirty="0" smtClean="0"/>
              <a:t>多工（先发送已处理好的部分，再响应其他请求，最后再解决没有处理好的部分）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finish</a:t>
            </a:r>
            <a:r>
              <a:rPr lang="zh-CN" altLang="en-US" dirty="0"/>
              <a:t> </a:t>
            </a:r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/>
              <a:t>FIN-WAIT-1 - </a:t>
            </a:r>
            <a:r>
              <a:rPr lang="zh-CN" altLang="en-US" dirty="0"/>
              <a:t>等待远程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的连接中断请求，或先前的连接中断请求的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FIN-WAIT-2 - </a:t>
            </a:r>
            <a:r>
              <a:rPr lang="zh-CN" altLang="en-US" dirty="0"/>
              <a:t>从远程</a:t>
            </a:r>
            <a:r>
              <a:rPr lang="en-US" altLang="zh-CN" dirty="0"/>
              <a:t>TCP</a:t>
            </a:r>
            <a:r>
              <a:rPr lang="zh-CN" altLang="en-US" dirty="0"/>
              <a:t>等待连接中断</a:t>
            </a:r>
            <a:r>
              <a:rPr lang="zh-CN" altLang="en-US" dirty="0" smtClean="0"/>
              <a:t>请求</a:t>
            </a:r>
            <a:br>
              <a:rPr lang="zh-CN" altLang="en-US" dirty="0"/>
            </a:br>
            <a:r>
              <a:rPr lang="en-US" altLang="zh-CN" dirty="0"/>
              <a:t>CLOSE-WAIT - </a:t>
            </a:r>
            <a:r>
              <a:rPr lang="zh-CN" altLang="en-US" dirty="0"/>
              <a:t>等待从本地用户发来的连接中断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LAST-ACK - </a:t>
            </a:r>
            <a:r>
              <a:rPr lang="zh-CN" altLang="en-US" dirty="0"/>
              <a:t>等待原来发向远程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</a:t>
            </a:r>
            <a:r>
              <a:rPr lang="zh-CN" altLang="en-US" dirty="0" smtClean="0"/>
              <a:t>的确认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TIME-WAIT -</a:t>
            </a:r>
            <a:r>
              <a:rPr lang="zh-CN" altLang="en-US" dirty="0"/>
              <a:t>等待足够的时间以确保远程</a:t>
            </a:r>
            <a:r>
              <a:rPr lang="en-US" altLang="zh-CN" dirty="0"/>
              <a:t>TCP</a:t>
            </a:r>
            <a:r>
              <a:rPr lang="zh-CN" altLang="en-US" dirty="0"/>
              <a:t>接收到连接中断请求的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CLOSED - </a:t>
            </a:r>
            <a:r>
              <a:rPr lang="zh-CN" altLang="en-US" dirty="0"/>
              <a:t>没有任何连接</a:t>
            </a:r>
            <a:r>
              <a:rPr lang="zh-CN" altLang="en-US" dirty="0" smtClean="0"/>
              <a:t>状态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500" y="163830"/>
            <a:ext cx="10178415" cy="57594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的四次挥手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85" y="1057002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4" y="878271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2815133" y="1956520"/>
            <a:ext cx="47810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100643" y="1956520"/>
            <a:ext cx="52363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9431" y="194312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87566" y="2263360"/>
            <a:ext cx="4965880" cy="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5861" y="178923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/>
              <a:t>数据传输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06609" y="289107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FIN-WAIT-1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0445" y="194312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50211" y="2644809"/>
            <a:ext cx="5063319" cy="3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57" y="2953783"/>
            <a:ext cx="1990600" cy="6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等待中断请求</a:t>
            </a:r>
            <a:endParaRPr kumimoji="1"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 rot="21002165" flipV="1">
            <a:off x="2913713" y="3374016"/>
            <a:ext cx="5083771" cy="91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225562" y="3920291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FIN-WAIT-2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 rot="21002165" flipV="1">
            <a:off x="2926338" y="4062193"/>
            <a:ext cx="5035305" cy="164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51678" y="4648199"/>
            <a:ext cx="15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等待远程接收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0000"/>
                </a:solidFill>
              </a:rPr>
              <a:t>2MSL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066153" y="4556902"/>
            <a:ext cx="5019364" cy="4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6136" y="400186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LAST-ACK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等待确认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70811" y="575234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3099" y="488550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rot="295108">
            <a:off x="3153866" y="2509184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 rot="21008794">
            <a:off x="2869383" y="3137928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=v,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 rot="21008794">
            <a:off x="2986047" y="382556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=w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 rot="303414">
            <a:off x="3514006" y="447567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=u+1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=w+1</a:t>
            </a:r>
            <a:endParaRPr kumimoji="1" lang="zh-CN" altLang="en-US" sz="1400" dirty="0"/>
          </a:p>
        </p:txBody>
      </p:sp>
      <p:sp>
        <p:nvSpPr>
          <p:cNvPr id="47" name="上下箭头 46"/>
          <p:cNvSpPr/>
          <p:nvPr/>
        </p:nvSpPr>
        <p:spPr bwMode="auto">
          <a:xfrm>
            <a:off x="2942053" y="2816080"/>
            <a:ext cx="110970" cy="88769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8" name="上下箭头 47"/>
          <p:cNvSpPr/>
          <p:nvPr/>
        </p:nvSpPr>
        <p:spPr bwMode="auto">
          <a:xfrm>
            <a:off x="2962341" y="3937184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9" name="上下箭头 48"/>
          <p:cNvSpPr/>
          <p:nvPr/>
        </p:nvSpPr>
        <p:spPr bwMode="auto">
          <a:xfrm>
            <a:off x="7871502" y="3091426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0" name="上下箭头 49"/>
          <p:cNvSpPr/>
          <p:nvPr/>
        </p:nvSpPr>
        <p:spPr bwMode="auto">
          <a:xfrm>
            <a:off x="7861979" y="3834572"/>
            <a:ext cx="116565" cy="105093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 rot="21008794">
            <a:off x="2924998" y="349213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数据传输</a:t>
            </a:r>
            <a:endParaRPr kumimoji="1" lang="zh-CN" altLang="en-US" sz="1400" dirty="0"/>
          </a:p>
        </p:txBody>
      </p:sp>
      <p:sp>
        <p:nvSpPr>
          <p:cNvPr id="54" name="燕尾形箭头 53"/>
          <p:cNvSpPr/>
          <p:nvPr/>
        </p:nvSpPr>
        <p:spPr bwMode="auto">
          <a:xfrm rot="10134101">
            <a:off x="3743921" y="3710401"/>
            <a:ext cx="3222171" cy="135922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、客户端发送连接关闭报文（此时已停止发送数据）（第一次挥手）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此刻：客户端进入终止等待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FIN-WAIT-1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、服务器收到连接关闭报文，并发送确认报文（第二次挥手）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）（序列号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此刻：服务端进入关闭等待（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说明：连接半关闭状态，客户端没有数据要发送，但服务器如果还要发送数据，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客户端依然需要接受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、客户端收到服务器的确认请求后，客户端进入终止等待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FIN-WAIT-2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服务器在这期间还要</a:t>
            </a:r>
            <a:r>
              <a:rPr kumimoji="1" lang="zh-CN" altLang="en-US" dirty="0"/>
              <a:t>确认客户端所需要的数据是否真的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完毕</a:t>
            </a:r>
            <a:r>
              <a:rPr kumimoji="1" lang="zh-CN" altLang="en-US" dirty="0" smtClean="0"/>
              <a:t>了，如果还没发送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完，则继续发送数据）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、服务器确认数据已发送完毕后，向客户端发送连接关闭报文（第三次挥手），服务器进入最后确认（</a:t>
            </a:r>
            <a:r>
              <a:rPr kumimoji="1" lang="en-US" altLang="zh-CN" dirty="0" smtClean="0"/>
              <a:t>LAST-ACK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ACK=1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（确认上一次数据包）序列号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=w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、客户端收到服务器的连接关闭报文后，发出接收确认报文（第四次挥手），客户端进入时间等待（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） 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=w+1(</a:t>
            </a:r>
            <a:r>
              <a:rPr kumimoji="1" lang="zh-CN" altLang="en-US" dirty="0" smtClean="0"/>
              <a:t>确认上一次数据包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=u+1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、服务器收到客户端发出的确认，立即进入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关闭状态（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连接结束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关闭，服务端要比客户端早一些）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时长：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Lifetime</a:t>
            </a:r>
            <a:r>
              <a:rPr kumimoji="1" lang="zh-CN" altLang="en-US" dirty="0" smtClean="0"/>
              <a:t>  最大报文生存时间</a:t>
            </a:r>
            <a:endParaRPr kumimoji="1" lang="en-US" altLang="zh-CN" dirty="0"/>
          </a:p>
          <a:p>
            <a:r>
              <a:rPr kumimoji="1" lang="en-US" altLang="zh-CN" dirty="0" smtClean="0"/>
              <a:t>MSL</a:t>
            </a:r>
            <a:r>
              <a:rPr kumimoji="1" lang="zh-CN" altLang="en-US" dirty="0" smtClean="0"/>
              <a:t>的值根据不同的情况而不同，一般是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目的：保证客户端发送的最后一个报文能够发到服务器，一旦报文丢失，服务器会认为，自己最后一次发送的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包，客户端并没有收到，此时，服务器会重新发送一次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包，而客户端可以在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时间内收到重新传输的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包，接着重新进行第四次挥手，并重启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计时器。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为什么是四次挥手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原因：第一次挥手的时候发送了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包，服务器接收到以后，表示客户端不再发送数据了，但还能接收数据。这时服务器先向客户端先发送确认包，并且确认自己是否还有数据没有发送给客户端，这个确认的阶段是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，所以在终止等待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）的开始和结束需要各发送一个包，状态开始</a:t>
            </a:r>
            <a:r>
              <a:rPr kumimoji="1" lang="zh-CN" altLang="en-US" dirty="0"/>
              <a:t>时向客户端</a:t>
            </a:r>
            <a:r>
              <a:rPr kumimoji="1" lang="zh-CN" altLang="en-US" dirty="0" smtClean="0"/>
              <a:t>发送的包是确认收到来自客户端的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结束时向客户端发送的是确认数据已经完整发送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所以是四次挥手。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连接建立后，客户端突然出现故障？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保</a:t>
            </a:r>
            <a:r>
              <a:rPr kumimoji="1" lang="zh-CN" altLang="en-US" dirty="0"/>
              <a:t>活</a:t>
            </a:r>
            <a:r>
              <a:rPr kumimoji="1" lang="zh-CN" altLang="en-US" dirty="0" smtClean="0"/>
              <a:t>计时器：客户端</a:t>
            </a:r>
            <a:r>
              <a:rPr kumimoji="1" lang="zh-CN" altLang="en-US" dirty="0"/>
              <a:t>如果出现故障</a:t>
            </a:r>
            <a:r>
              <a:rPr kumimoji="1" lang="zh-CN" altLang="en-US" dirty="0" smtClean="0"/>
              <a:t>，服务器</a:t>
            </a:r>
            <a:r>
              <a:rPr kumimoji="1" lang="zh-CN" altLang="en-US" dirty="0"/>
              <a:t>每收到一次客户端的请求后都会重新</a:t>
            </a:r>
            <a:r>
              <a:rPr kumimoji="1" lang="zh-CN" altLang="en-US" dirty="0" smtClean="0"/>
              <a:t>复位</a:t>
            </a:r>
            <a:r>
              <a:rPr kumimoji="1" lang="zh-CN" altLang="en-US" dirty="0"/>
              <a:t>保活计时器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时间通常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小时，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</a:t>
            </a:r>
            <a:r>
              <a:rPr kumimoji="1" lang="zh-CN" altLang="en-US" dirty="0"/>
              <a:t>还没有收到客户端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，服务器就会发送一个探测报文段，以后每隔</a:t>
            </a:r>
            <a:r>
              <a:rPr kumimoji="1" lang="en-US" altLang="zh-CN" dirty="0"/>
              <a:t>75</a:t>
            </a:r>
            <a:r>
              <a:rPr kumimoji="1" lang="zh-CN" altLang="en-US" dirty="0"/>
              <a:t>分钟发送一次。若一连发送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个探测报文</a:t>
            </a:r>
            <a:r>
              <a:rPr kumimoji="1" lang="zh-CN" altLang="en-US" dirty="0" smtClean="0"/>
              <a:t>仍无反应</a:t>
            </a:r>
            <a:r>
              <a:rPr kumimoji="1" lang="zh-CN" altLang="en-US" dirty="0"/>
              <a:t>，服务器就认为客户端出了故障</a:t>
            </a:r>
            <a:r>
              <a:rPr kumimoji="1" lang="zh-CN" altLang="en-US" dirty="0" smtClean="0"/>
              <a:t>，此时将关闭</a:t>
            </a:r>
            <a:r>
              <a:rPr kumimoji="1" lang="zh-CN" altLang="en-US" dirty="0"/>
              <a:t>连接。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 smtClean="0"/>
              <a:t>浏览器只允许</a:t>
            </a:r>
            <a:r>
              <a:rPr lang="zh-CN" altLang="en-US" dirty="0"/>
              <a:t>在两个页面有相同的源</a:t>
            </a:r>
            <a:r>
              <a:rPr lang="zh-CN" altLang="en-US" dirty="0" smtClean="0"/>
              <a:t>时，第一</a:t>
            </a:r>
            <a:r>
              <a:rPr lang="zh-CN" altLang="en-US" dirty="0"/>
              <a:t>个页面的脚本访问第二个页面里的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第一个页面：</a:t>
            </a:r>
            <a:r>
              <a:rPr kumimoji="1" lang="en-US" altLang="zh-CN" dirty="0" smtClean="0">
                <a:hlinkClick r:id="rId1"/>
              </a:rPr>
              <a:t>http://test.jsplusplus.com/index.html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 </a:t>
            </a:r>
            <a:r>
              <a:rPr kumimoji="1" lang="en-US" altLang="zh-CN" dirty="0" smtClean="0"/>
              <a:t>-&gt;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第二个页面：</a:t>
            </a:r>
            <a:r>
              <a:rPr kumimoji="1" lang="en-US" altLang="zh-CN" dirty="0" smtClean="0">
                <a:hlinkClick r:id="rId2"/>
              </a:rPr>
              <a:t>http://study.jsplusplus.com/server.php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96136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购买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租赁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服务器：实体服务器、云服务器（</a:t>
            </a:r>
            <a:r>
              <a:rPr lang="en-US" altLang="zh-CN" dirty="0"/>
              <a:t> Elastic Compute Service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云服务器：</a:t>
            </a:r>
            <a:r>
              <a:rPr lang="zh-CN" altLang="en-US" dirty="0"/>
              <a:t>无需提前采购硬件设备，而是根据业务需要，随时创建所需数量的云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ECS</a:t>
            </a:r>
            <a:r>
              <a:rPr lang="zh-CN" altLang="en-US" dirty="0" smtClean="0"/>
              <a:t>实例（展示）、</a:t>
            </a:r>
            <a:r>
              <a:rPr lang="zh-CN" altLang="en-US" dirty="0"/>
              <a:t>扩容磁盘、增加带宽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zh-CN" altLang="en-US" dirty="0"/>
              <a:t>报错：</a:t>
            </a:r>
            <a:r>
              <a:rPr kumimoji="1" lang="en-US" altLang="zh-CN" dirty="0"/>
              <a:t> 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at 'http://</a:t>
            </a:r>
            <a:r>
              <a:rPr kumimoji="1" lang="en-US" altLang="zh-CN" dirty="0" err="1"/>
              <a:t>study.jsplusplus.com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server.php</a:t>
            </a:r>
            <a:r>
              <a:rPr kumimoji="1" lang="en-US" altLang="zh-CN" dirty="0"/>
              <a:t>' from origin 'http://</a:t>
            </a:r>
            <a:r>
              <a:rPr kumimoji="1" lang="en-US" altLang="zh-CN" dirty="0" err="1"/>
              <a:t>test.jsplusplus.com</a:t>
            </a:r>
            <a:r>
              <a:rPr kumimoji="1" lang="en-US" altLang="zh-CN" dirty="0"/>
              <a:t>' has been blocked by CORS policy: No 'Access-Control-Allow-Origin' header is present on the requested resource.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：请求跨域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地址：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study.jsplusplus.com/server.php</a:t>
            </a:r>
            <a:endParaRPr kumimoji="1" lang="en-US" altLang="zh-CN" dirty="0" smtClean="0"/>
          </a:p>
          <a:p>
            <a:r>
              <a:rPr kumimoji="1" lang="en-US" altLang="zh-CN" dirty="0"/>
              <a:t>from origin 'http://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’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请求来自源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test.jsplusplus.com</a:t>
            </a:r>
            <a:endParaRPr kumimoji="1" lang="en-US" altLang="zh-CN" dirty="0" smtClean="0"/>
          </a:p>
          <a:p>
            <a:r>
              <a:rPr kumimoji="1" lang="en-US" altLang="zh-CN" dirty="0"/>
              <a:t>has been blocked by CORS </a:t>
            </a:r>
            <a:r>
              <a:rPr kumimoji="1" lang="en-US" altLang="zh-CN" dirty="0" smtClean="0"/>
              <a:t>policy</a:t>
            </a:r>
            <a:endParaRPr kumimoji="1" lang="en-US" altLang="zh-CN" dirty="0" smtClean="0"/>
          </a:p>
          <a:p>
            <a:r>
              <a:rPr kumimoji="1" lang="zh-CN" altLang="en-US" dirty="0" smtClean="0"/>
              <a:t>被</a:t>
            </a:r>
            <a:r>
              <a:rPr lang="zh-CN" altLang="en-US" dirty="0" smtClean="0"/>
              <a:t>跨域资源共享策略</a:t>
            </a:r>
            <a:r>
              <a:rPr lang="en-US" altLang="zh-CN" dirty="0" smtClean="0"/>
              <a:t>(Cross-origin resource sharing)</a:t>
            </a:r>
            <a:r>
              <a:rPr lang="zh-CN" altLang="en-US" dirty="0" smtClean="0"/>
              <a:t>阻止</a:t>
            </a:r>
            <a:endParaRPr lang="en-US" altLang="zh-CN" dirty="0" smtClean="0"/>
          </a:p>
          <a:p>
            <a:r>
              <a:rPr kumimoji="1" lang="en-US" altLang="zh-CN" dirty="0" smtClean="0"/>
              <a:t>No 'Access-Control-Allow-Origin' header is present on the requested resource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在请求的资源中没有发现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允许跨域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头信息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http://www.jsplusplus.com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http://study.jsplusplus.com</a:t>
            </a:r>
            <a:r>
              <a:rPr kumimoji="1" lang="zh-CN" altLang="en-US" dirty="0" smtClean="0"/>
              <a:t>  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http://www.jsplusplus.com:8080</a:t>
            </a:r>
            <a:r>
              <a:rPr kumimoji="1" lang="zh-CN" altLang="en-US" dirty="0" smtClean="0"/>
              <a:t>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http://www.jsplusplus.com/course/index.html</a:t>
            </a:r>
            <a:r>
              <a:rPr kumimoji="1" lang="zh-CN" altLang="en-US" dirty="0" smtClean="0"/>
              <a:t>             同源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www.jsplusplus.com/index</a:t>
            </a:r>
            <a:r>
              <a:rPr kumimoji="1" lang="en-US" altLang="zh-CN" dirty="0">
                <a:hlinkClick r:id="rId3"/>
              </a:rPr>
              <a:t>/</a:t>
            </a:r>
            <a:r>
              <a:rPr kumimoji="1" lang="en-US" altLang="zh-CN" dirty="0" smtClean="0">
                <a:hlinkClick r:id="rId3"/>
              </a:rPr>
              <a:t>course/index.html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：协议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域名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同源：相同的协议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相同的域名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不同源（跨域）：不同的协议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不同的域名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不同的端口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server.php</a:t>
            </a:r>
            <a:r>
              <a:rPr kumimoji="1" lang="zh-CN" altLang="en-US" dirty="0" smtClean="0"/>
              <a:t>放入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中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跨域操作初试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server.php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header</a:t>
            </a:r>
            <a:r>
              <a:rPr lang="en-US" altLang="zh-CN" dirty="0" smtClean="0"/>
              <a:t>(‘Access-Control-Allow-Origin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en-US" altLang="zh-CN" dirty="0" smtClean="0"/>
              <a:t>');</a:t>
            </a:r>
            <a:endParaRPr kumimoji="1" lang="en-US" altLang="zh-CN" dirty="0" smtClean="0"/>
          </a:p>
          <a:p>
            <a:r>
              <a:rPr lang="en-US" altLang="zh-CN" dirty="0" err="1" smtClean="0"/>
              <a:t>server.php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('Access-Control-Allow-Origin: http://</a:t>
            </a:r>
            <a:r>
              <a:rPr lang="en-US" altLang="zh-CN" dirty="0" err="1" smtClean="0"/>
              <a:t>test.jsplusplus.com</a:t>
            </a:r>
            <a:r>
              <a:rPr lang="en-US" altLang="zh-CN" dirty="0"/>
              <a:t>');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同源策略是浏览器的一个安全功能，不同源的客户端脚本在没有明确授权的情况下，不能读写对方资源</a:t>
            </a:r>
            <a:r>
              <a:rPr lang="zh-CN" altLang="en-US" dirty="0" smtClean="0"/>
              <a:t>。</a:t>
            </a:r>
            <a:r>
              <a:rPr lang="zh-CN" altLang="en-US" dirty="0"/>
              <a:t>只有同一个源的脚本赋予</a:t>
            </a:r>
            <a:r>
              <a:rPr lang="en-US" altLang="zh-CN" dirty="0" err="1"/>
              <a:t>dom</a:t>
            </a:r>
            <a:r>
              <a:rPr lang="zh-CN" altLang="en-US" dirty="0"/>
              <a:t>、读写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 err="1"/>
              <a:t>ajax</a:t>
            </a:r>
            <a:r>
              <a:rPr lang="zh-CN" altLang="en-US" dirty="0"/>
              <a:t>等操作的权限。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不受同源策略限制的项：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、页面的超链接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、重定向页面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、表单的提交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、资源引入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只要有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引擎的浏览器都使用同源策略。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、浏览器与服务器之间的通信基础是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、用户通过网址或表单向服务器提交请求，服务器向浏览器发送相应的响应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获取资源途径：（实例展示）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问题：如何通过点击能获取数据并展示到页面上？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案例：（实例展示）（混编模式）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如何不重新加载整个页面，却能获取到新的网页所需的数据和更新部分网页内容呢？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：</a:t>
            </a:r>
            <a:r>
              <a:rPr lang="en-US" altLang="zh-CN" dirty="0"/>
              <a:t>Asynchronous JavaScript a</a:t>
            </a:r>
            <a:r>
              <a:rPr lang="en-US" altLang="zh-CN" dirty="0" smtClean="0"/>
              <a:t>nd XML</a:t>
            </a:r>
            <a:r>
              <a:rPr lang="zh-CN" altLang="en-US" dirty="0" smtClean="0"/>
              <a:t> 异步的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历史：</a:t>
            </a:r>
            <a:endParaRPr kumimoji="1" lang="en-US" altLang="zh-CN" dirty="0"/>
          </a:p>
          <a:p>
            <a:r>
              <a:rPr kumimoji="1" lang="en-US" altLang="zh-CN" dirty="0" smtClean="0"/>
              <a:t>1999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IE5.0</a:t>
            </a:r>
            <a:r>
              <a:rPr kumimoji="1" lang="zh-CN" altLang="en-US" dirty="0" smtClean="0"/>
              <a:t>    允许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脚本向服务器单独发起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请求的新功能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Gmail</a:t>
            </a:r>
            <a:r>
              <a:rPr kumimoji="1" lang="zh-CN" altLang="en-US" dirty="0" smtClean="0"/>
              <a:t>   退出异步邮件更新服务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  异步更新地图服务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被大厂公认命名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国际标准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是什么？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脚本发起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异步通信：请求服务器返回</a:t>
            </a:r>
            <a:r>
              <a:rPr kumimoji="1" lang="en-US" altLang="zh-CN" dirty="0" smtClean="0"/>
              <a:t>JSON/XML</a:t>
            </a:r>
            <a:r>
              <a:rPr kumimoji="1" lang="zh-CN" altLang="en-US" dirty="0" smtClean="0"/>
              <a:t>文档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演示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，前端从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文档中提取数据，再在不刷新整个网页的基础上，渲染到网页相应的位置。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创建</a:t>
            </a:r>
            <a:r>
              <a:rPr kumimoji="1" lang="en-US" altLang="zh-CN" sz="4400" dirty="0" smtClean="0"/>
              <a:t>XMLHTTPREQUEST</a:t>
            </a:r>
            <a:r>
              <a:rPr kumimoji="1" lang="zh-CN" altLang="en-US" sz="4400" dirty="0" smtClean="0"/>
              <a:t>对象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原生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请求的发起必须通过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也是通过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进行浏览器与服务器通信的接口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不局限于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，可以发送任何格式的数据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本身是一个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引擎内置的构造函数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err="1"/>
              <a:t>XMLHttpRequest</a:t>
            </a:r>
            <a:r>
              <a:rPr kumimoji="1" lang="zh-CN" altLang="en-US" dirty="0" smtClean="0"/>
              <a:t>对象都需要被实例化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兼容性：</a:t>
            </a:r>
            <a:r>
              <a:rPr kumimoji="1" lang="en-US" altLang="zh-CN" dirty="0" smtClean="0"/>
              <a:t>IE5/IE6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ActiveXObject</a:t>
            </a:r>
            <a:r>
              <a:rPr kumimoji="1" lang="en-US" altLang="zh-CN" dirty="0" smtClean="0"/>
              <a:t>(’</a:t>
            </a:r>
            <a:r>
              <a:rPr kumimoji="1" lang="en-US" altLang="zh-CN" dirty="0" err="1" smtClean="0"/>
              <a:t>Microsoft.XMLHTTP</a:t>
            </a:r>
            <a:r>
              <a:rPr kumimoji="1" lang="en-US" altLang="zh-CN" dirty="0" smtClean="0"/>
              <a:t>’);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方法（发送设置）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参数列表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：请求方式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：请求发送的地址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异步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方法（发送请求）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请求体数据用，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不填写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发送请求时的响应任务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事件：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挂载到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/>
              <a:t>对象上</a:t>
            </a:r>
            <a:r>
              <a:rPr kumimoji="1" lang="zh-CN" altLang="en-US" dirty="0" smtClean="0"/>
              <a:t>的事件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状态：通过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请求的各阶段状态码（</a:t>
            </a:r>
            <a:r>
              <a:rPr kumimoji="1" lang="en-US" altLang="zh-CN" dirty="0" smtClean="0"/>
              <a:t>0-4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状态：服务器响应的状态码（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未找到页面）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变化时，将触发</a:t>
            </a: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事件执行其回调函数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r>
              <a:rPr lang="en-US" altLang="zh-CN" dirty="0"/>
              <a:t>0: </a:t>
            </a:r>
            <a:r>
              <a:rPr lang="zh-CN" altLang="en-US" dirty="0"/>
              <a:t>请求未初始化</a:t>
            </a:r>
            <a:endParaRPr lang="zh-CN" altLang="en-US" dirty="0"/>
          </a:p>
          <a:p>
            <a:r>
              <a:rPr lang="en-US" altLang="zh-CN" dirty="0"/>
              <a:t>1: </a:t>
            </a:r>
            <a:r>
              <a:rPr lang="zh-CN" altLang="en-US" dirty="0"/>
              <a:t>服务器连接已建立</a:t>
            </a:r>
            <a:endParaRPr lang="zh-CN" altLang="en-US" dirty="0"/>
          </a:p>
          <a:p>
            <a:r>
              <a:rPr lang="en-US" altLang="zh-CN" dirty="0"/>
              <a:t>2: </a:t>
            </a:r>
            <a:r>
              <a:rPr lang="zh-CN" altLang="en-US" dirty="0"/>
              <a:t>请求已接收</a:t>
            </a:r>
            <a:endParaRPr lang="zh-CN" altLang="en-US" dirty="0"/>
          </a:p>
          <a:p>
            <a:r>
              <a:rPr lang="en-US" altLang="zh-CN" dirty="0"/>
              <a:t>3: </a:t>
            </a:r>
            <a:r>
              <a:rPr lang="zh-CN" altLang="en-US" dirty="0"/>
              <a:t>请求处理中</a:t>
            </a:r>
            <a:endParaRPr lang="zh-CN" altLang="en-US" dirty="0"/>
          </a:p>
          <a:p>
            <a:r>
              <a:rPr lang="en-US" altLang="zh-CN" dirty="0"/>
              <a:t>4: </a:t>
            </a:r>
            <a:r>
              <a:rPr lang="zh-CN" altLang="en-US" dirty="0"/>
              <a:t>请求已完成，且响应已就绪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仅仅是针对请求的状态码，获取资源是否成功取决于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的状态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服务器响应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responseText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获取字符串数据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responseXML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23827</Words>
  <Application>WPS 演示</Application>
  <PresentationFormat>宽屏</PresentationFormat>
  <Paragraphs>1757</Paragraphs>
  <Slides>125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8" baseType="lpstr">
      <vt:lpstr>Arial</vt:lpstr>
      <vt:lpstr>宋体</vt:lpstr>
      <vt:lpstr>Wingdings</vt:lpstr>
      <vt:lpstr>Gill Sans MT</vt:lpstr>
      <vt:lpstr>Yuanti SC</vt:lpstr>
      <vt:lpstr>Impact</vt:lpstr>
      <vt:lpstr>微软雅黑</vt:lpstr>
      <vt:lpstr>Arial Unicode MS</vt:lpstr>
      <vt:lpstr>华文中宋</vt:lpstr>
      <vt:lpstr>等线</vt:lpstr>
      <vt:lpstr>Wingdings</vt:lpstr>
      <vt:lpstr>Microsoft JhengHei</vt:lpstr>
      <vt:lpstr>TF10001024</vt:lpstr>
      <vt:lpstr>JavaScript 网络</vt:lpstr>
      <vt:lpstr>浏览器请求一个网页的流程</vt:lpstr>
      <vt:lpstr>一切要从uri说起</vt:lpstr>
      <vt:lpstr>一切要从uri说起</vt:lpstr>
      <vt:lpstr>一切要从uri说起</vt:lpstr>
      <vt:lpstr>一切要从uri说起</vt:lpstr>
      <vt:lpstr>客户端与服务器</vt:lpstr>
      <vt:lpstr>客户端与服务端</vt:lpstr>
      <vt:lpstr>服务器</vt:lpstr>
      <vt:lpstr>一切要从uri说起</vt:lpstr>
      <vt:lpstr>域名</vt:lpstr>
      <vt:lpstr>域名</vt:lpstr>
      <vt:lpstr>域名</vt:lpstr>
      <vt:lpstr>域名</vt:lpstr>
      <vt:lpstr>域名</vt:lpstr>
      <vt:lpstr>根域名服务器</vt:lpstr>
      <vt:lpstr>根域名服务器</vt:lpstr>
      <vt:lpstr>根域名服务器</vt:lpstr>
      <vt:lpstr>www</vt:lpstr>
      <vt:lpstr>DNS解析</vt:lpstr>
      <vt:lpstr>DNS解析</vt:lpstr>
      <vt:lpstr>ip</vt:lpstr>
      <vt:lpstr>ip端口号port</vt:lpstr>
      <vt:lpstr>TCP（打电话）</vt:lpstr>
      <vt:lpstr>UDP（喇叭叫人）</vt:lpstr>
      <vt:lpstr>HTTP与HTTPS</vt:lpstr>
      <vt:lpstr>HTTP与HTTPS</vt:lpstr>
      <vt:lpstr>建立TCP连接的前奏</vt:lpstr>
      <vt:lpstr>建立TCP的三次握手</vt:lpstr>
      <vt:lpstr>建立TCP的三次握手总结</vt:lpstr>
      <vt:lpstr>HTTP报文前言</vt:lpstr>
      <vt:lpstr>HTTP报文前言</vt:lpstr>
      <vt:lpstr>HTTP报文</vt:lpstr>
      <vt:lpstr>HTTP报文</vt:lpstr>
      <vt:lpstr>HTTP报文</vt:lpstr>
      <vt:lpstr>HTTP报文- General（通用报）</vt:lpstr>
      <vt:lpstr>HTTP报文- REQUEST HEADERS（请求报）</vt:lpstr>
      <vt:lpstr>HTTP报文- Response HEADERS（响应报）</vt:lpstr>
      <vt:lpstr>HTTP报文- （请求体）</vt:lpstr>
      <vt:lpstr>HTTP报文- （响应体）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HTTP报文-Accept &amp;  Content-Type</vt:lpstr>
      <vt:lpstr>HTTP报文-Accept &amp;  Content-Type</vt:lpstr>
      <vt:lpstr>HTTP报文-Accept &amp;  Content-Type</vt:lpstr>
      <vt:lpstr>HTTP报文-Accept &amp;  Content-Type</vt:lpstr>
      <vt:lpstr>浏览器缓存</vt:lpstr>
      <vt:lpstr>浏览器缓存</vt:lpstr>
      <vt:lpstr>浏览器缓存</vt:lpstr>
      <vt:lpstr>浏览器缓存</vt:lpstr>
      <vt:lpstr>浏览器缓存</vt:lpstr>
      <vt:lpstr>浏览器缓存</vt:lpstr>
      <vt:lpstr>Connection: keep-alive</vt:lpstr>
      <vt:lpstr>Connection: keep-alive</vt:lpstr>
      <vt:lpstr>Connection: keep-alive</vt:lpstr>
      <vt:lpstr>Connection: keep-alive</vt:lpstr>
      <vt:lpstr>Content-length</vt:lpstr>
      <vt:lpstr>referer</vt:lpstr>
      <vt:lpstr>referer</vt:lpstr>
      <vt:lpstr>referer</vt:lpstr>
      <vt:lpstr>referer</vt:lpstr>
      <vt:lpstr>HTTP协议版本</vt:lpstr>
      <vt:lpstr>HTTP协议版本</vt:lpstr>
      <vt:lpstr>HTTP协议版本</vt:lpstr>
      <vt:lpstr>HTTP协议版本</vt:lpstr>
      <vt:lpstr>关闭TCP连接的前奏</vt:lpstr>
      <vt:lpstr>关闭TCP的四次挥手</vt:lpstr>
      <vt:lpstr>关闭TCP的四次挥手的总结</vt:lpstr>
      <vt:lpstr>关闭TCP的四次挥手的总结</vt:lpstr>
      <vt:lpstr>关闭TCP的四次挥手的总结</vt:lpstr>
      <vt:lpstr>关闭TCP的四次挥手的总结</vt:lpstr>
      <vt:lpstr>同源策略</vt:lpstr>
      <vt:lpstr>同源策略</vt:lpstr>
      <vt:lpstr>同源策略</vt:lpstr>
      <vt:lpstr>同源策略</vt:lpstr>
      <vt:lpstr>同源策略</vt:lpstr>
      <vt:lpstr>AJAX前奏</vt:lpstr>
      <vt:lpstr>AJAX前奏</vt:lpstr>
      <vt:lpstr>AJAX-创建XMLHTTPREQUEST对象  </vt:lpstr>
      <vt:lpstr>AJAX-发送HTTP请求  </vt:lpstr>
      <vt:lpstr>AJAX-发送请求时的响应任务  </vt:lpstr>
      <vt:lpstr>AJAX-服务器响应  </vt:lpstr>
      <vt:lpstr>AJAX- POST请求方式的注意事项  </vt:lpstr>
      <vt:lpstr>Xmlhttprequest版本  </vt:lpstr>
      <vt:lpstr>Xmlhttprequest版本  </vt:lpstr>
      <vt:lpstr>AJAX- 状态码与状态提示  </vt:lpstr>
      <vt:lpstr>AJAX- 五个事件  </vt:lpstr>
      <vt:lpstr>AJAX- 请求超时  </vt:lpstr>
      <vt:lpstr>AJAX- 异步与同步  </vt:lpstr>
      <vt:lpstr>AJAX- datetype </vt:lpstr>
      <vt:lpstr>AJAX- 同时多个AJAX请求 </vt:lpstr>
      <vt:lpstr>跨域HTTP请求</vt:lpstr>
      <vt:lpstr>跨域HTTP请求</vt:lpstr>
      <vt:lpstr>跨域之1 – 服务器中转请求</vt:lpstr>
      <vt:lpstr>跨域之2 – 设置基础域名+iframe</vt:lpstr>
      <vt:lpstr>跨域之3 – window.name+iframe</vt:lpstr>
      <vt:lpstr>跨域之3 – window.name+iframe</vt:lpstr>
      <vt:lpstr>跨域之4 – postmessage+iframe</vt:lpstr>
      <vt:lpstr>跨域之4 – postmessage+iframe</vt:lpstr>
      <vt:lpstr>跨域之5 – hash+iframe</vt:lpstr>
      <vt:lpstr>跨域之5 – hash+iframe</vt:lpstr>
      <vt:lpstr>跨域之6 – cors跨域</vt:lpstr>
      <vt:lpstr>跨域之7 – JSONP跨域</vt:lpstr>
      <vt:lpstr>跨域之7 – JSONP跨域-前奏</vt:lpstr>
      <vt:lpstr>跨域之7 – JSONP跨域</vt:lpstr>
      <vt:lpstr>跨域之7 – JSONP跨域</vt:lpstr>
      <vt:lpstr>跨域之7 – JSONP跨域</vt:lpstr>
      <vt:lpstr>持久登录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网络</dc:title>
  <dc:creator>Microsoft Office 用户</dc:creator>
  <cp:lastModifiedBy>闲行闲坐</cp:lastModifiedBy>
  <cp:revision>718</cp:revision>
  <dcterms:created xsi:type="dcterms:W3CDTF">2018-12-10T05:47:00Z</dcterms:created>
  <dcterms:modified xsi:type="dcterms:W3CDTF">2020-02-19T00:58:24Z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