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95" r:id="rId14"/>
    <p:sldId id="296" r:id="rId15"/>
    <p:sldId id="297" r:id="rId16"/>
    <p:sldId id="298" r:id="rId17"/>
    <p:sldId id="278" r:id="rId1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osis ExtraLight" panose="020B0604020202020204" charset="0"/>
      <p:regular r:id="rId25"/>
      <p:bold r:id="rId26"/>
    </p:embeddedFont>
    <p:embeddedFont>
      <p:font typeface="Titillium Web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257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383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762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839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alpha val="99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913BD5-B06E-454E-B8BB-4CDA05217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437" y="371960"/>
            <a:ext cx="3960887" cy="3882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1384300">
              <a:schemeClr val="accent1">
                <a:alpha val="56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endPos="65000" dist="177800" dir="5400000" sy="-100000" algn="bl" rotWithShape="0"/>
            <a:softEdge rad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NAYA College - Home | Facebook">
            <a:extLst>
              <a:ext uri="{FF2B5EF4-FFF2-40B4-BE49-F238E27FC236}">
                <a16:creationId xmlns:a16="http://schemas.microsoft.com/office/drawing/2014/main" id="{40C8E537-9BB2-4531-B3A4-0B526020C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" t="24377" r="1180" b="22508"/>
          <a:stretch/>
        </p:blipFill>
        <p:spPr bwMode="auto">
          <a:xfrm>
            <a:off x="118676" y="77133"/>
            <a:ext cx="1533189" cy="85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9D7C63-FE6B-4C70-8006-BD98DDDC7E3B}"/>
              </a:ext>
            </a:extLst>
          </p:cNvPr>
          <p:cNvSpPr txBox="1"/>
          <p:nvPr/>
        </p:nvSpPr>
        <p:spPr>
          <a:xfrm>
            <a:off x="-176646" y="1681251"/>
            <a:ext cx="5478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66"/>
                </a:solidFill>
              </a:rPr>
              <a:t>Flights Analytics</a:t>
            </a:r>
          </a:p>
          <a:p>
            <a:endParaRPr lang="en-US" dirty="0">
              <a:solidFill>
                <a:srgbClr val="FFFF66"/>
              </a:solidFill>
            </a:endParaRPr>
          </a:p>
          <a:p>
            <a:endParaRPr lang="en-US" dirty="0">
              <a:solidFill>
                <a:srgbClr val="FFFF66"/>
              </a:solidFill>
            </a:endParaRPr>
          </a:p>
          <a:p>
            <a:endParaRPr lang="en-US" dirty="0">
              <a:solidFill>
                <a:srgbClr val="FFFF66"/>
              </a:solidFill>
            </a:endParaRPr>
          </a:p>
          <a:p>
            <a:endParaRPr lang="en-US" dirty="0">
              <a:solidFill>
                <a:srgbClr val="FFFF66"/>
              </a:solidFill>
            </a:endParaRPr>
          </a:p>
          <a:p>
            <a:r>
              <a:rPr lang="en-US" sz="2000" dirty="0">
                <a:solidFill>
                  <a:srgbClr val="FFFF66"/>
                </a:solidFill>
              </a:rPr>
              <a:t>    </a:t>
            </a:r>
            <a:endParaRPr lang="en-IL" sz="2000" dirty="0">
              <a:solidFill>
                <a:srgbClr val="FFFF6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1E4B2-A4F4-4ADC-A634-EBEF00A2BA47}"/>
              </a:ext>
            </a:extLst>
          </p:cNvPr>
          <p:cNvSpPr txBox="1"/>
          <p:nvPr/>
        </p:nvSpPr>
        <p:spPr>
          <a:xfrm>
            <a:off x="307299" y="3936797"/>
            <a:ext cx="322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66"/>
                </a:solidFill>
              </a:rPr>
              <a:t>Leah Markman</a:t>
            </a:r>
            <a:endParaRPr lang="en-IL" sz="2400" dirty="0">
              <a:solidFill>
                <a:srgbClr val="FFFF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9530AB-2026-4A6A-BBAA-97BB09BD5B36}"/>
              </a:ext>
            </a:extLst>
          </p:cNvPr>
          <p:cNvSpPr/>
          <p:nvPr/>
        </p:nvSpPr>
        <p:spPr>
          <a:xfrm>
            <a:off x="2312018" y="159406"/>
            <a:ext cx="295946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Spark </a:t>
            </a:r>
            <a:r>
              <a:rPr lang="en-US" sz="24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airoports</a:t>
            </a: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file</a:t>
            </a:r>
            <a:endParaRPr lang="en-IL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D2388-6D25-4A82-B49D-8A7913E13DD6}"/>
              </a:ext>
            </a:extLst>
          </p:cNvPr>
          <p:cNvSpPr/>
          <p:nvPr/>
        </p:nvSpPr>
        <p:spPr>
          <a:xfrm>
            <a:off x="640231" y="629406"/>
            <a:ext cx="6453266" cy="405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he-IL" sz="20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מקבל את המידע </a:t>
            </a:r>
            <a:r>
              <a:rPr lang="he-IL" sz="20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מהפרודוסר</a:t>
            </a:r>
            <a:r>
              <a:rPr lang="he-IL" sz="20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0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ובספרק</a:t>
            </a:r>
            <a:r>
              <a:rPr lang="he-IL" sz="20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מייצר סכמה </a:t>
            </a:r>
            <a:endParaRPr lang="en-IL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44D6A-C188-4BAA-8777-8B131B43F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82" t="7724" r="9508" b="14754"/>
          <a:stretch/>
        </p:blipFill>
        <p:spPr>
          <a:xfrm>
            <a:off x="944380" y="996709"/>
            <a:ext cx="6858000" cy="39873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ABA3B9-4BB8-4E5B-BBF1-F98F3581363C}"/>
              </a:ext>
            </a:extLst>
          </p:cNvPr>
          <p:cNvSpPr/>
          <p:nvPr/>
        </p:nvSpPr>
        <p:spPr>
          <a:xfrm>
            <a:off x="1906045" y="76959"/>
            <a:ext cx="3815468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Spark_dataframe_consumer</a:t>
            </a:r>
            <a:endParaRPr lang="en-IL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BAF987-1BD7-4B1F-9C93-A00FF9C6A06C}"/>
              </a:ext>
            </a:extLst>
          </p:cNvPr>
          <p:cNvSpPr/>
          <p:nvPr/>
        </p:nvSpPr>
        <p:spPr>
          <a:xfrm>
            <a:off x="884409" y="546959"/>
            <a:ext cx="5492209" cy="405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מתחבר </a:t>
            </a:r>
            <a:r>
              <a:rPr lang="he-IL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לטופיק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יוצר סכמה ומעביר את המידע ל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HDFS</a:t>
            </a:r>
            <a:endParaRPr lang="en-IL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A9BF9-3389-4B30-A365-7433F2562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92" t="6849" b="17523"/>
          <a:stretch/>
        </p:blipFill>
        <p:spPr>
          <a:xfrm>
            <a:off x="1004341" y="1025408"/>
            <a:ext cx="6235898" cy="38165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9B9A40-8376-4E1C-826F-AEF27B0D17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56" t="7105" r="32869" b="8230"/>
          <a:stretch/>
        </p:blipFill>
        <p:spPr>
          <a:xfrm>
            <a:off x="149133" y="146046"/>
            <a:ext cx="3082837" cy="40250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73F9EE-E9CB-480F-8BE8-C3D7981EA4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459" t="29722" r="29590" b="12423"/>
          <a:stretch/>
        </p:blipFill>
        <p:spPr>
          <a:xfrm>
            <a:off x="3402766" y="146046"/>
            <a:ext cx="3082837" cy="26435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59E102-6508-42BE-8419-43D53EDA3F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902" t="39344" r="4590" b="25975"/>
          <a:stretch/>
        </p:blipFill>
        <p:spPr>
          <a:xfrm>
            <a:off x="3402766" y="2984348"/>
            <a:ext cx="5411449" cy="20131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9AC694-6F03-420F-8CA6-EB5E7B1A1398}"/>
              </a:ext>
            </a:extLst>
          </p:cNvPr>
          <p:cNvSpPr/>
          <p:nvPr/>
        </p:nvSpPr>
        <p:spPr>
          <a:xfrm>
            <a:off x="2787697" y="242557"/>
            <a:ext cx="3348994" cy="407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מקבלים טבלה ומתשאלים אותה ב</a:t>
            </a: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Impala</a:t>
            </a:r>
            <a:endParaRPr lang="en-IL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36994-6618-4179-8FD2-749B5EA6CAB3}"/>
              </a:ext>
            </a:extLst>
          </p:cNvPr>
          <p:cNvSpPr/>
          <p:nvPr/>
        </p:nvSpPr>
        <p:spPr>
          <a:xfrm>
            <a:off x="2569032" y="649592"/>
            <a:ext cx="3567659" cy="1207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באימפלה יש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flights</a:t>
            </a:r>
            <a:endParaRPr lang="en-IL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ובתוכה יש טבלה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airports_data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זו הטבלה הסטטית עם המידע על שדי תעופה</a:t>
            </a:r>
            <a:endParaRPr lang="en-IL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ויש טבלת המידע שמתקבל –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flights_rt_events</a:t>
            </a:r>
            <a:endParaRPr lang="en-IL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DF87FB-46FF-4A77-A6DC-F11C63887A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4369" y="1977176"/>
            <a:ext cx="6645910" cy="285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7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7471C3-B16F-4B14-B2B5-5BE57B00AA1D}"/>
              </a:ext>
            </a:extLst>
          </p:cNvPr>
          <p:cNvSpPr/>
          <p:nvPr/>
        </p:nvSpPr>
        <p:spPr>
          <a:xfrm>
            <a:off x="1124886" y="175101"/>
            <a:ext cx="4756431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פותחים את הטבלה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flights_rt_events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7BA3F-344C-42B3-997E-43F5924582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9823" y="727023"/>
            <a:ext cx="8604354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9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47201-24DB-443F-9976-774079A76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6" y="952625"/>
            <a:ext cx="7397646" cy="4161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5FCD94-CE69-4405-88E1-66283B0DD9BD}"/>
              </a:ext>
            </a:extLst>
          </p:cNvPr>
          <p:cNvSpPr txBox="1"/>
          <p:nvPr/>
        </p:nvSpPr>
        <p:spPr>
          <a:xfrm>
            <a:off x="2259767" y="389744"/>
            <a:ext cx="4624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CSV</a:t>
            </a:r>
            <a:r>
              <a:rPr lang="he-IL" sz="2000" b="1" dirty="0"/>
              <a:t> </a:t>
            </a:r>
            <a:r>
              <a:rPr lang="en-US" sz="2000" b="1" dirty="0"/>
              <a:t>Files : </a:t>
            </a:r>
            <a:r>
              <a:rPr lang="en-US" sz="2000" b="1" dirty="0" err="1"/>
              <a:t>flights_rt_events_output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148194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8A344E-34DE-4A5B-9449-785E38629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35" y="750445"/>
            <a:ext cx="7809875" cy="4393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95FB44-64C8-4ADF-BFCF-141CD28D9119}"/>
              </a:ext>
            </a:extLst>
          </p:cNvPr>
          <p:cNvSpPr txBox="1"/>
          <p:nvPr/>
        </p:nvSpPr>
        <p:spPr>
          <a:xfrm>
            <a:off x="2750695" y="202367"/>
            <a:ext cx="3297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Airports_data_output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128990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552857-5760-475B-A04A-42BD02E9509A}"/>
              </a:ext>
            </a:extLst>
          </p:cNvPr>
          <p:cNvSpPr txBox="1"/>
          <p:nvPr/>
        </p:nvSpPr>
        <p:spPr>
          <a:xfrm>
            <a:off x="1836295" y="307298"/>
            <a:ext cx="523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>
                <a:solidFill>
                  <a:schemeClr val="accent5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מטרת הפרויקט ותיאור כללי</a:t>
            </a:r>
            <a:endParaRPr lang="en-IL" sz="2400" b="1" dirty="0">
              <a:solidFill>
                <a:schemeClr val="accent5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63C7FF-EE8D-4B09-9FB0-62A08CE8EDED}"/>
              </a:ext>
            </a:extLst>
          </p:cNvPr>
          <p:cNvSpPr/>
          <p:nvPr/>
        </p:nvSpPr>
        <p:spPr>
          <a:xfrm>
            <a:off x="1304144" y="768963"/>
            <a:ext cx="5853659" cy="4570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מטרת </a:t>
            </a:r>
            <a:r>
              <a:rPr lang="he-IL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הפרוייקט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היא לקבל מידע בזמן אמת, לפי פרמטרים שונים, כמו שדי תעופה של המוצאה והיעד, חברות תעופה, ערים וכדו', ולייצר מהם לוח טיסות שמתעדכן בזמן אמת.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/>
              <a:t> </a:t>
            </a:r>
            <a:r>
              <a:rPr lang="en-US" sz="2000" b="1" u="sng" dirty="0"/>
              <a:t>API</a:t>
            </a:r>
            <a:endParaRPr lang="en-IL" sz="2000" dirty="0"/>
          </a:p>
          <a:p>
            <a:pPr algn="r" rtl="1">
              <a:lnSpc>
                <a:spcPct val="150000"/>
              </a:lnSpc>
            </a:pPr>
            <a:r>
              <a:rPr lang="he-IL" sz="2000" dirty="0"/>
              <a:t>לקחנו מידע מאתר:</a:t>
            </a:r>
            <a:endParaRPr lang="en-IL" sz="2000" dirty="0"/>
          </a:p>
          <a:p>
            <a:pPr algn="r" rtl="1">
              <a:lnSpc>
                <a:spcPct val="150000"/>
              </a:lnSpc>
            </a:pPr>
            <a:r>
              <a:rPr lang="en-US" sz="2000" b="1" u="sng" dirty="0"/>
              <a:t>https://aviationstack.com</a:t>
            </a:r>
            <a:r>
              <a:rPr lang="he-IL" sz="2000" b="1" u="sng" dirty="0"/>
              <a:t>/</a:t>
            </a:r>
            <a:endParaRPr lang="en-IL" sz="2000" dirty="0"/>
          </a:p>
          <a:p>
            <a:pPr algn="r" rtl="1">
              <a:lnSpc>
                <a:spcPct val="150000"/>
              </a:lnSpc>
            </a:pPr>
            <a:r>
              <a:rPr lang="he-IL" sz="2000" dirty="0"/>
              <a:t>המידע מגיע ב</a:t>
            </a:r>
            <a:r>
              <a:rPr lang="en-IL" sz="2000" dirty="0"/>
              <a:t>JSON</a:t>
            </a:r>
            <a:r>
              <a:rPr lang="he-IL" sz="2000" dirty="0"/>
              <a:t> </a:t>
            </a:r>
            <a:r>
              <a:rPr lang="he-IL" sz="2000" dirty="0" err="1"/>
              <a:t>מכונון</a:t>
            </a:r>
            <a:r>
              <a:rPr lang="he-IL" sz="2000" dirty="0"/>
              <a:t>, היינו צריכים לשטח אותו.</a:t>
            </a:r>
            <a:endParaRPr lang="en-IL" sz="2000" dirty="0"/>
          </a:p>
          <a:p>
            <a:pPr algn="r" rtl="1">
              <a:lnSpc>
                <a:spcPct val="150000"/>
              </a:lnSpc>
            </a:pPr>
            <a:r>
              <a:rPr lang="he-IL" sz="2000" dirty="0"/>
              <a:t>צירפנו טבלה סטטית עם מידע על שדי התעופה ועשינו </a:t>
            </a:r>
            <a:r>
              <a:rPr lang="he-IL" sz="2000" dirty="0" err="1"/>
              <a:t>איתה</a:t>
            </a:r>
            <a:r>
              <a:rPr lang="he-IL" sz="2000" dirty="0"/>
              <a:t> </a:t>
            </a:r>
            <a:r>
              <a:rPr lang="en-IL" sz="2000" dirty="0"/>
              <a:t>JOIN</a:t>
            </a:r>
            <a:r>
              <a:rPr lang="he-IL" sz="2000" dirty="0"/>
              <a:t> באימפלה.</a:t>
            </a:r>
            <a:endParaRPr lang="en-IL" sz="2000" dirty="0"/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en-IL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5E2AF-CD07-4668-A2F8-83BABD7A36C4}"/>
              </a:ext>
            </a:extLst>
          </p:cNvPr>
          <p:cNvSpPr txBox="1"/>
          <p:nvPr/>
        </p:nvSpPr>
        <p:spPr>
          <a:xfrm>
            <a:off x="2402174" y="178127"/>
            <a:ext cx="338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IL" sz="3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F8E55-1218-4927-8653-92FE79BBD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19" y="1146034"/>
            <a:ext cx="7084613" cy="357416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3A68D-368F-42EC-BD4A-372A6A6DAEC2}"/>
              </a:ext>
            </a:extLst>
          </p:cNvPr>
          <p:cNvSpPr txBox="1"/>
          <p:nvPr/>
        </p:nvSpPr>
        <p:spPr>
          <a:xfrm>
            <a:off x="1515934" y="538147"/>
            <a:ext cx="491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>
                <a:solidFill>
                  <a:schemeClr val="accent5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מרכיבי ה</a:t>
            </a:r>
            <a:r>
              <a:rPr lang="en-US" sz="2400" b="1" dirty="0">
                <a:solidFill>
                  <a:schemeClr val="accent5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he-IL" sz="2400" b="1" dirty="0">
                <a:solidFill>
                  <a:schemeClr val="accent5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  <a:endParaRPr lang="en-IL" sz="2400" b="1" dirty="0">
              <a:solidFill>
                <a:schemeClr val="accent5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FA29D-DC44-4E54-9D38-DBF84C886C81}"/>
              </a:ext>
            </a:extLst>
          </p:cNvPr>
          <p:cNvSpPr/>
          <p:nvPr/>
        </p:nvSpPr>
        <p:spPr>
          <a:xfrm>
            <a:off x="1515934" y="1751654"/>
            <a:ext cx="5342066" cy="1954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Kafka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Produscer</a:t>
            </a:r>
            <a:endParaRPr lang="en-IL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Kafka_consumer_to_file</a:t>
            </a:r>
            <a:endParaRPr lang="en-IL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Spark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airoports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file</a:t>
            </a:r>
            <a:endParaRPr lang="en-IL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/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Spark_dataframe_consumer</a:t>
            </a:r>
            <a:endParaRPr lang="en-IL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BA6FF-C91F-4DD1-B043-24AC9C187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793" y="968133"/>
            <a:ext cx="6761100" cy="898141"/>
          </a:xfrm>
        </p:spPr>
        <p:txBody>
          <a:bodyPr/>
          <a:lstStyle/>
          <a:p>
            <a:pPr marL="76200" indent="0" rtl="1">
              <a:buNone/>
            </a:pPr>
            <a:r>
              <a:rPr lang="en-US" b="1" u="sng" dirty="0"/>
              <a:t>Kafka </a:t>
            </a:r>
            <a:r>
              <a:rPr lang="en-US" b="1" u="sng" dirty="0" err="1"/>
              <a:t>Produscer</a:t>
            </a:r>
            <a:endParaRPr lang="en-US" b="1" u="sng" dirty="0"/>
          </a:p>
          <a:p>
            <a:pPr marL="76200" indent="0" rtl="1">
              <a:buNone/>
            </a:pPr>
            <a:r>
              <a:rPr lang="en-US" sz="2000" b="1" dirty="0"/>
              <a:t>Connect to API</a:t>
            </a:r>
          </a:p>
          <a:p>
            <a:pPr marL="76200" indent="0" rtl="1">
              <a:buNone/>
            </a:pPr>
            <a:endParaRPr lang="en-IL" sz="1400" dirty="0"/>
          </a:p>
          <a:p>
            <a:pPr marL="76200" indent="0" algn="r" rtl="1">
              <a:buNone/>
            </a:pPr>
            <a:endParaRPr lang="en-IL" sz="1400" dirty="0">
              <a:latin typeface="Arial Black" panose="020B0A040201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6E6DC4-8029-47C5-BDB4-3BC7AF60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748" y="429450"/>
            <a:ext cx="4252874" cy="538684"/>
          </a:xfrm>
        </p:spPr>
        <p:txBody>
          <a:bodyPr/>
          <a:lstStyle/>
          <a:p>
            <a:pPr algn="ctr"/>
            <a:r>
              <a:rPr lang="en-US" b="1" dirty="0"/>
              <a:t>Python Scripts</a:t>
            </a:r>
            <a:endParaRPr lang="en-IL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D988C-D830-46EC-9FA4-8F90BD4AE306}"/>
              </a:ext>
            </a:extLst>
          </p:cNvPr>
          <p:cNvPicPr/>
          <p:nvPr/>
        </p:nvPicPr>
        <p:blipFill rotWithShape="1">
          <a:blip r:embed="rId3"/>
          <a:srcRect l="17837" t="10833" r="32792" b="48198"/>
          <a:stretch/>
        </p:blipFill>
        <p:spPr bwMode="auto">
          <a:xfrm>
            <a:off x="640231" y="1970215"/>
            <a:ext cx="5878195" cy="27438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7393F1-0C47-4576-8336-8809FE7359B0}"/>
              </a:ext>
            </a:extLst>
          </p:cNvPr>
          <p:cNvSpPr/>
          <p:nvPr/>
        </p:nvSpPr>
        <p:spPr>
          <a:xfrm>
            <a:off x="365881" y="213434"/>
            <a:ext cx="7184571" cy="467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מתקבל קובץ </a:t>
            </a:r>
            <a:r>
              <a:rPr lang="en-IL" sz="24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lang="he-IL" sz="24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הפונקציה 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flatten_json</a:t>
            </a:r>
            <a:r>
              <a:rPr lang="he-IL" sz="2400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משטחת אותו</a:t>
            </a:r>
            <a:r>
              <a:rPr lang="he-IL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L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21741-45FA-4EAE-BF9D-CF57E15591C8}"/>
              </a:ext>
            </a:extLst>
          </p:cNvPr>
          <p:cNvPicPr/>
          <p:nvPr/>
        </p:nvPicPr>
        <p:blipFill rotWithShape="1">
          <a:blip r:embed="rId3"/>
          <a:srcRect l="18250" t="11381" r="30537" b="16936"/>
          <a:stretch/>
        </p:blipFill>
        <p:spPr bwMode="auto">
          <a:xfrm>
            <a:off x="640231" y="802004"/>
            <a:ext cx="6492089" cy="40704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0192C3-32E3-402D-AAB4-E501E2E43752}"/>
              </a:ext>
            </a:extLst>
          </p:cNvPr>
          <p:cNvSpPr/>
          <p:nvPr/>
        </p:nvSpPr>
        <p:spPr>
          <a:xfrm>
            <a:off x="695661" y="235063"/>
            <a:ext cx="6627135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גנרטור שמקבל את המידע מהקובץ ושלוח </a:t>
            </a:r>
            <a:r>
              <a:rPr lang="he-IL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לפרודוסר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L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B2298-AE6E-461C-A82E-871BB8D84CC2}"/>
              </a:ext>
            </a:extLst>
          </p:cNvPr>
          <p:cNvPicPr/>
          <p:nvPr/>
        </p:nvPicPr>
        <p:blipFill rotWithShape="1">
          <a:blip r:embed="rId3"/>
          <a:srcRect l="18345" t="14608" r="20982" b="9292"/>
          <a:stretch/>
        </p:blipFill>
        <p:spPr bwMode="auto">
          <a:xfrm>
            <a:off x="975189" y="770147"/>
            <a:ext cx="6374255" cy="40702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0755C-CC4A-42AE-951A-27B0ED900AEF}"/>
              </a:ext>
            </a:extLst>
          </p:cNvPr>
          <p:cNvSpPr/>
          <p:nvPr/>
        </p:nvSpPr>
        <p:spPr>
          <a:xfrm>
            <a:off x="1790242" y="256842"/>
            <a:ext cx="330250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Kafka_consumer_to_file</a:t>
            </a:r>
            <a:endParaRPr lang="en-IL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49D55-B449-4418-BD33-CDD566826A0D}"/>
              </a:ext>
            </a:extLst>
          </p:cNvPr>
          <p:cNvSpPr/>
          <p:nvPr/>
        </p:nvSpPr>
        <p:spPr>
          <a:xfrm>
            <a:off x="535244" y="804688"/>
            <a:ext cx="4966424" cy="405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Json_value_deserializer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-גיבוי של המידע לקובץ</a:t>
            </a:r>
            <a:endParaRPr lang="en-IL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6D3E63-1C81-4928-9794-3204820F1DDC}"/>
              </a:ext>
            </a:extLst>
          </p:cNvPr>
          <p:cNvSpPr/>
          <p:nvPr/>
        </p:nvSpPr>
        <p:spPr>
          <a:xfrm>
            <a:off x="5411637" y="804687"/>
            <a:ext cx="1888659" cy="405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Topic 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ו-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brokers</a:t>
            </a:r>
            <a:endParaRPr lang="en-IL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6DDBE5-7D0F-47B1-9D71-D108C0F9FEAF}"/>
              </a:ext>
            </a:extLst>
          </p:cNvPr>
          <p:cNvPicPr/>
          <p:nvPr/>
        </p:nvPicPr>
        <p:blipFill rotWithShape="1">
          <a:blip r:embed="rId3"/>
          <a:srcRect l="17867" t="11720" r="16205" b="44964"/>
          <a:stretch/>
        </p:blipFill>
        <p:spPr bwMode="auto">
          <a:xfrm>
            <a:off x="640230" y="1345718"/>
            <a:ext cx="6719939" cy="32562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B7A208-8961-4A55-B9EC-F734E274915C}"/>
              </a:ext>
            </a:extLst>
          </p:cNvPr>
          <p:cNvSpPr/>
          <p:nvPr/>
        </p:nvSpPr>
        <p:spPr>
          <a:xfrm>
            <a:off x="3052730" y="264699"/>
            <a:ext cx="2239716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Kafka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Consumer</a:t>
            </a:r>
            <a:endParaRPr lang="en-IL" sz="2400" b="1" u="sng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1B763-8A52-4921-A913-1367A17F0701}"/>
              </a:ext>
            </a:extLst>
          </p:cNvPr>
          <p:cNvPicPr/>
          <p:nvPr/>
        </p:nvPicPr>
        <p:blipFill rotWithShape="1">
          <a:blip r:embed="rId3"/>
          <a:srcRect l="18249" t="11041" r="15154" b="24920"/>
          <a:stretch/>
        </p:blipFill>
        <p:spPr bwMode="auto">
          <a:xfrm>
            <a:off x="640232" y="824278"/>
            <a:ext cx="7064712" cy="39649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251</Words>
  <Application>Microsoft Office PowerPoint</Application>
  <PresentationFormat>On-screen Show (16:9)</PresentationFormat>
  <Paragraphs>56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Dosis ExtraLight</vt:lpstr>
      <vt:lpstr>Titillium Web Light</vt:lpstr>
      <vt:lpstr>Arial Black</vt:lpstr>
      <vt:lpstr>Mowbray template</vt:lpstr>
      <vt:lpstr>PowerPoint Presentation</vt:lpstr>
      <vt:lpstr>PowerPoint Presentation</vt:lpstr>
      <vt:lpstr>PowerPoint Presentation</vt:lpstr>
      <vt:lpstr>PowerPoint Presentation</vt:lpstr>
      <vt:lpstr>Python Scripts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HP</dc:creator>
  <cp:lastModifiedBy>לאה מרקמן</cp:lastModifiedBy>
  <cp:revision>22</cp:revision>
  <dcterms:modified xsi:type="dcterms:W3CDTF">2021-10-20T10:01:18Z</dcterms:modified>
</cp:coreProperties>
</file>