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6858000" cx="12192000"/>
  <p:notesSz cx="6858000" cy="9144000"/>
  <p:embeddedFontLst>
    <p:embeddedFont>
      <p:font typeface="Century Gothic"/>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D065773-ADDD-4086-B6B2-05EE27E9F052}">
  <a:tblStyle styleId="{5D065773-ADDD-4086-B6B2-05EE27E9F052}"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CenturyGothic-regular.fntdata"/><Relationship Id="rId25" Type="http://schemas.openxmlformats.org/officeDocument/2006/relationships/slide" Target="slides/slide19.xml"/><Relationship Id="rId28" Type="http://schemas.openxmlformats.org/officeDocument/2006/relationships/font" Target="fonts/CenturyGothic-italic.fntdata"/><Relationship Id="rId27" Type="http://schemas.openxmlformats.org/officeDocument/2006/relationships/font" Target="fonts/CenturyGothic-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CenturyGothic-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6f257c9806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6f257c980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6f257c9806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6f257c980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6f257c9806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6f257c980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1" name="Google Shape;23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8" name="Google Shape;23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5" name="Google Shape;245;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2" name="Google Shape;252;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9" name="Google Shape;259;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6" name="Google Shape;266;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9" name="Google Shape;14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6f257c980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4" name="Google Shape;164;g26f257c9806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8" name="Google Shape;17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6f257c9806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5" name="Google Shape;185;g26f257c9806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2" name="Google Shape;19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9" name="Google Shape;19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pic>
        <p:nvPicPr>
          <p:cNvPr descr="C0-HD-BTM.png" id="13" name="Google Shape;13;p2"/>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14" name="Google Shape;14;p2"/>
          <p:cNvSpPr txBox="1"/>
          <p:nvPr>
            <p:ph type="ctrTitle"/>
          </p:nvPr>
        </p:nvSpPr>
        <p:spPr>
          <a:xfrm>
            <a:off x="1371600" y="1803405"/>
            <a:ext cx="9448800" cy="182509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 type="subTitle"/>
          </p:nvPr>
        </p:nvSpPr>
        <p:spPr>
          <a:xfrm>
            <a:off x="1371600" y="3632201"/>
            <a:ext cx="9448800" cy="6858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6" name="Google Shape;16;p2"/>
          <p:cNvSpPr txBox="1"/>
          <p:nvPr>
            <p:ph idx="10" type="dt"/>
          </p:nvPr>
        </p:nvSpPr>
        <p:spPr>
          <a:xfrm>
            <a:off x="7909561" y="4314328"/>
            <a:ext cx="2910840" cy="374642"/>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1" type="ftr"/>
          </p:nvPr>
        </p:nvSpPr>
        <p:spPr>
          <a:xfrm>
            <a:off x="1371600" y="4323845"/>
            <a:ext cx="6400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2" type="sldNum"/>
          </p:nvPr>
        </p:nvSpPr>
        <p:spPr>
          <a:xfrm>
            <a:off x="8077200" y="1430866"/>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1" name="Shape 71"/>
        <p:cNvGrpSpPr/>
        <p:nvPr/>
      </p:nvGrpSpPr>
      <p:grpSpPr>
        <a:xfrm>
          <a:off x="0" y="0"/>
          <a:ext cx="0" cy="0"/>
          <a:chOff x="0" y="0"/>
          <a:chExt cx="0" cy="0"/>
        </a:xfrm>
      </p:grpSpPr>
      <p:sp>
        <p:nvSpPr>
          <p:cNvPr id="72" name="Google Shape;72;p11"/>
          <p:cNvSpPr txBox="1"/>
          <p:nvPr>
            <p:ph type="title"/>
          </p:nvPr>
        </p:nvSpPr>
        <p:spPr>
          <a:xfrm>
            <a:off x="685777" y="4697360"/>
            <a:ext cx="10822034" cy="81935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p:nvPr>
            <p:ph idx="2" type="pic"/>
          </p:nvPr>
        </p:nvSpPr>
        <p:spPr>
          <a:xfrm>
            <a:off x="681727" y="941439"/>
            <a:ext cx="10821840" cy="3478161"/>
          </a:xfrm>
          <a:prstGeom prst="rect">
            <a:avLst/>
          </a:prstGeom>
          <a:noFill/>
          <a:ln>
            <a:noFill/>
          </a:ln>
        </p:spPr>
      </p:sp>
      <p:sp>
        <p:nvSpPr>
          <p:cNvPr id="74" name="Google Shape;74;p11"/>
          <p:cNvSpPr txBox="1"/>
          <p:nvPr>
            <p:ph idx="1" type="body"/>
          </p:nvPr>
        </p:nvSpPr>
        <p:spPr>
          <a:xfrm>
            <a:off x="685800" y="5516715"/>
            <a:ext cx="10820400" cy="70196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75" name="Google Shape;75;p11"/>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showMasterSp="0">
  <p:cSld name="Title and Caption">
    <p:spTree>
      <p:nvGrpSpPr>
        <p:cNvPr id="78" name="Shape 78"/>
        <p:cNvGrpSpPr/>
        <p:nvPr/>
      </p:nvGrpSpPr>
      <p:grpSpPr>
        <a:xfrm>
          <a:off x="0" y="0"/>
          <a:ext cx="0" cy="0"/>
          <a:chOff x="0" y="0"/>
          <a:chExt cx="0" cy="0"/>
        </a:xfrm>
      </p:grpSpPr>
      <p:pic>
        <p:nvPicPr>
          <p:cNvPr descr="C0-HD-BTM.png" id="79" name="Google Shape;79;p12"/>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80" name="Google Shape;80;p12"/>
          <p:cNvSpPr txBox="1"/>
          <p:nvPr>
            <p:ph type="title"/>
          </p:nvPr>
        </p:nvSpPr>
        <p:spPr>
          <a:xfrm>
            <a:off x="685800" y="753532"/>
            <a:ext cx="10820400" cy="280246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2"/>
          <p:cNvSpPr txBox="1"/>
          <p:nvPr>
            <p:ph idx="1" type="body"/>
          </p:nvPr>
        </p:nvSpPr>
        <p:spPr>
          <a:xfrm>
            <a:off x="1024467" y="3649133"/>
            <a:ext cx="10130516" cy="99906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2" name="Google Shape;82;p12"/>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1" type="ftr"/>
          </p:nvPr>
        </p:nvSpPr>
        <p:spPr>
          <a:xfrm>
            <a:off x="685800" y="379941"/>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2"/>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showMasterSp="0">
  <p:cSld name="Quote with Caption">
    <p:spTree>
      <p:nvGrpSpPr>
        <p:cNvPr id="85" name="Shape 85"/>
        <p:cNvGrpSpPr/>
        <p:nvPr/>
      </p:nvGrpSpPr>
      <p:grpSpPr>
        <a:xfrm>
          <a:off x="0" y="0"/>
          <a:ext cx="0" cy="0"/>
          <a:chOff x="0" y="0"/>
          <a:chExt cx="0" cy="0"/>
        </a:xfrm>
      </p:grpSpPr>
      <p:pic>
        <p:nvPicPr>
          <p:cNvPr descr="C0-HD-BTM.png" id="86" name="Google Shape;86;p13"/>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87" name="Google Shape;87;p13"/>
          <p:cNvSpPr txBox="1"/>
          <p:nvPr>
            <p:ph type="title"/>
          </p:nvPr>
        </p:nvSpPr>
        <p:spPr>
          <a:xfrm>
            <a:off x="1024467" y="753533"/>
            <a:ext cx="10151533" cy="260449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3"/>
          <p:cNvSpPr txBox="1"/>
          <p:nvPr>
            <p:ph idx="1" type="body"/>
          </p:nvPr>
        </p:nvSpPr>
        <p:spPr>
          <a:xfrm>
            <a:off x="1303865" y="3365556"/>
            <a:ext cx="9592736" cy="4444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9" name="Google Shape;89;p13"/>
          <p:cNvSpPr txBox="1"/>
          <p:nvPr>
            <p:ph idx="2" type="body"/>
          </p:nvPr>
        </p:nvSpPr>
        <p:spPr>
          <a:xfrm>
            <a:off x="1024467" y="3959862"/>
            <a:ext cx="10151533" cy="67987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0" name="Google Shape;90;p13"/>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3"/>
          <p:cNvSpPr txBox="1"/>
          <p:nvPr>
            <p:ph idx="11" type="ftr"/>
          </p:nvPr>
        </p:nvSpPr>
        <p:spPr>
          <a:xfrm>
            <a:off x="685800" y="379941"/>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3"/>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
        <p:nvSpPr>
          <p:cNvPr id="93" name="Google Shape;93;p13"/>
          <p:cNvSpPr txBox="1"/>
          <p:nvPr/>
        </p:nvSpPr>
        <p:spPr>
          <a:xfrm>
            <a:off x="476250" y="933450"/>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8000"/>
              <a:buFont typeface="Century Gothic"/>
              <a:buNone/>
            </a:pPr>
            <a:r>
              <a:rPr b="0" i="0" lang="en-US" sz="80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
        <p:nvSpPr>
          <p:cNvPr id="94" name="Google Shape;94;p13"/>
          <p:cNvSpPr txBox="1"/>
          <p:nvPr/>
        </p:nvSpPr>
        <p:spPr>
          <a:xfrm>
            <a:off x="10984230" y="2701290"/>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8000"/>
              <a:buFont typeface="Century Gothic"/>
              <a:buNone/>
            </a:pPr>
            <a:r>
              <a:rPr b="0" i="0" lang="en-US" sz="80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showMasterSp="0">
  <p:cSld name="Name Card">
    <p:spTree>
      <p:nvGrpSpPr>
        <p:cNvPr id="95" name="Shape 95"/>
        <p:cNvGrpSpPr/>
        <p:nvPr/>
      </p:nvGrpSpPr>
      <p:grpSpPr>
        <a:xfrm>
          <a:off x="0" y="0"/>
          <a:ext cx="0" cy="0"/>
          <a:chOff x="0" y="0"/>
          <a:chExt cx="0" cy="0"/>
        </a:xfrm>
      </p:grpSpPr>
      <p:pic>
        <p:nvPicPr>
          <p:cNvPr descr="C0-HD-BTM.png" id="96" name="Google Shape;96;p14"/>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97" name="Google Shape;97;p14"/>
          <p:cNvSpPr txBox="1"/>
          <p:nvPr>
            <p:ph type="title"/>
          </p:nvPr>
        </p:nvSpPr>
        <p:spPr>
          <a:xfrm>
            <a:off x="1024495" y="1124701"/>
            <a:ext cx="10146186" cy="25118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4"/>
          <p:cNvSpPr txBox="1"/>
          <p:nvPr>
            <p:ph idx="1" type="body"/>
          </p:nvPr>
        </p:nvSpPr>
        <p:spPr>
          <a:xfrm>
            <a:off x="1024467" y="3648315"/>
            <a:ext cx="10144654" cy="9998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9" name="Google Shape;99;p14"/>
          <p:cNvSpPr txBox="1"/>
          <p:nvPr>
            <p:ph idx="10" type="dt"/>
          </p:nvPr>
        </p:nvSpPr>
        <p:spPr>
          <a:xfrm>
            <a:off x="7814452" y="378883"/>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14"/>
          <p:cNvSpPr txBox="1"/>
          <p:nvPr>
            <p:ph idx="11" type="ftr"/>
          </p:nvPr>
        </p:nvSpPr>
        <p:spPr>
          <a:xfrm>
            <a:off x="685800" y="378883"/>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14"/>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2" name="Shape 102"/>
        <p:cNvGrpSpPr/>
        <p:nvPr/>
      </p:nvGrpSpPr>
      <p:grpSpPr>
        <a:xfrm>
          <a:off x="0" y="0"/>
          <a:ext cx="0" cy="0"/>
          <a:chOff x="0" y="0"/>
          <a:chExt cx="0" cy="0"/>
        </a:xfrm>
      </p:grpSpPr>
      <p:sp>
        <p:nvSpPr>
          <p:cNvPr id="103" name="Google Shape;103;p15"/>
          <p:cNvSpPr txBox="1"/>
          <p:nvPr>
            <p:ph type="title"/>
          </p:nvPr>
        </p:nvSpPr>
        <p:spPr>
          <a:xfrm>
            <a:off x="2895600" y="761999"/>
            <a:ext cx="8610599" cy="1303867"/>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15"/>
          <p:cNvSpPr txBox="1"/>
          <p:nvPr>
            <p:ph idx="1" type="body"/>
          </p:nvPr>
        </p:nvSpPr>
        <p:spPr>
          <a:xfrm>
            <a:off x="685800" y="2202080"/>
            <a:ext cx="3456432" cy="61732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5" name="Google Shape;105;p15"/>
          <p:cNvSpPr txBox="1"/>
          <p:nvPr>
            <p:ph idx="2" type="body"/>
          </p:nvPr>
        </p:nvSpPr>
        <p:spPr>
          <a:xfrm>
            <a:off x="685799" y="2904565"/>
            <a:ext cx="3456432" cy="331413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06" name="Google Shape;106;p15"/>
          <p:cNvSpPr txBox="1"/>
          <p:nvPr>
            <p:ph idx="3" type="body"/>
          </p:nvPr>
        </p:nvSpPr>
        <p:spPr>
          <a:xfrm>
            <a:off x="4368800" y="2201333"/>
            <a:ext cx="3456432" cy="6265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7" name="Google Shape;107;p15"/>
          <p:cNvSpPr txBox="1"/>
          <p:nvPr>
            <p:ph idx="4" type="body"/>
          </p:nvPr>
        </p:nvSpPr>
        <p:spPr>
          <a:xfrm>
            <a:off x="4366858" y="2904067"/>
            <a:ext cx="3456432" cy="331461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08" name="Google Shape;108;p15"/>
          <p:cNvSpPr txBox="1"/>
          <p:nvPr>
            <p:ph idx="5" type="body"/>
          </p:nvPr>
        </p:nvSpPr>
        <p:spPr>
          <a:xfrm>
            <a:off x="8051800" y="2192866"/>
            <a:ext cx="3456432" cy="6265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9" name="Google Shape;109;p15"/>
          <p:cNvSpPr txBox="1"/>
          <p:nvPr>
            <p:ph idx="6" type="body"/>
          </p:nvPr>
        </p:nvSpPr>
        <p:spPr>
          <a:xfrm>
            <a:off x="8051801" y="2904565"/>
            <a:ext cx="3456432" cy="331413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0" name="Google Shape;110;p15"/>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15"/>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15"/>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3" name="Shape 113"/>
        <p:cNvGrpSpPr/>
        <p:nvPr/>
      </p:nvGrpSpPr>
      <p:grpSpPr>
        <a:xfrm>
          <a:off x="0" y="0"/>
          <a:ext cx="0" cy="0"/>
          <a:chOff x="0" y="0"/>
          <a:chExt cx="0" cy="0"/>
        </a:xfrm>
      </p:grpSpPr>
      <p:sp>
        <p:nvSpPr>
          <p:cNvPr id="114" name="Google Shape;114;p16"/>
          <p:cNvSpPr txBox="1"/>
          <p:nvPr>
            <p:ph type="title"/>
          </p:nvPr>
        </p:nvSpPr>
        <p:spPr>
          <a:xfrm>
            <a:off x="2895600" y="762000"/>
            <a:ext cx="8610599" cy="1295400"/>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16"/>
          <p:cNvSpPr txBox="1"/>
          <p:nvPr>
            <p:ph idx="1" type="body"/>
          </p:nvPr>
        </p:nvSpPr>
        <p:spPr>
          <a:xfrm>
            <a:off x="688618" y="4191000"/>
            <a:ext cx="3451582"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6" name="Google Shape;116;p16"/>
          <p:cNvSpPr/>
          <p:nvPr>
            <p:ph idx="2" type="pic"/>
          </p:nvPr>
        </p:nvSpPr>
        <p:spPr>
          <a:xfrm>
            <a:off x="688618" y="2362200"/>
            <a:ext cx="3451582" cy="1524000"/>
          </a:xfrm>
          <a:prstGeom prst="roundRect">
            <a:avLst>
              <a:gd fmla="val 0" name="adj"/>
            </a:avLst>
          </a:prstGeom>
          <a:noFill/>
          <a:ln>
            <a:noFill/>
          </a:ln>
          <a:effectLst>
            <a:outerShdw blurRad="50800" rotWithShape="0" algn="tl" dir="5400000" dist="50800">
              <a:srgbClr val="000000">
                <a:alpha val="41568"/>
              </a:srgbClr>
            </a:outerShdw>
          </a:effectLst>
        </p:spPr>
      </p:sp>
      <p:sp>
        <p:nvSpPr>
          <p:cNvPr id="117" name="Google Shape;117;p16"/>
          <p:cNvSpPr txBox="1"/>
          <p:nvPr>
            <p:ph idx="3" type="body"/>
          </p:nvPr>
        </p:nvSpPr>
        <p:spPr>
          <a:xfrm>
            <a:off x="688618" y="4873764"/>
            <a:ext cx="3451582"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8" name="Google Shape;118;p16"/>
          <p:cNvSpPr txBox="1"/>
          <p:nvPr>
            <p:ph idx="4" type="body"/>
          </p:nvPr>
        </p:nvSpPr>
        <p:spPr>
          <a:xfrm>
            <a:off x="4374263" y="4191000"/>
            <a:ext cx="3448935"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9" name="Google Shape;119;p16"/>
          <p:cNvSpPr/>
          <p:nvPr>
            <p:ph idx="5" type="pic"/>
          </p:nvPr>
        </p:nvSpPr>
        <p:spPr>
          <a:xfrm>
            <a:off x="4374263" y="2362200"/>
            <a:ext cx="3448936" cy="1524000"/>
          </a:xfrm>
          <a:prstGeom prst="roundRect">
            <a:avLst>
              <a:gd fmla="val 0" name="adj"/>
            </a:avLst>
          </a:prstGeom>
          <a:noFill/>
          <a:ln>
            <a:noFill/>
          </a:ln>
          <a:effectLst>
            <a:outerShdw blurRad="50800" rotWithShape="0" algn="tl" dir="5400000" dist="50800">
              <a:srgbClr val="000000">
                <a:alpha val="41568"/>
              </a:srgbClr>
            </a:outerShdw>
          </a:effectLst>
        </p:spPr>
      </p:sp>
      <p:sp>
        <p:nvSpPr>
          <p:cNvPr id="120" name="Google Shape;120;p16"/>
          <p:cNvSpPr txBox="1"/>
          <p:nvPr>
            <p:ph idx="6" type="body"/>
          </p:nvPr>
        </p:nvSpPr>
        <p:spPr>
          <a:xfrm>
            <a:off x="4374264" y="4873763"/>
            <a:ext cx="3448935"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21" name="Google Shape;121;p16"/>
          <p:cNvSpPr txBox="1"/>
          <p:nvPr>
            <p:ph idx="7" type="body"/>
          </p:nvPr>
        </p:nvSpPr>
        <p:spPr>
          <a:xfrm>
            <a:off x="8049731" y="4191000"/>
            <a:ext cx="3456469"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22" name="Google Shape;122;p16"/>
          <p:cNvSpPr/>
          <p:nvPr>
            <p:ph idx="8" type="pic"/>
          </p:nvPr>
        </p:nvSpPr>
        <p:spPr>
          <a:xfrm>
            <a:off x="8049855" y="2362200"/>
            <a:ext cx="3447878" cy="1524000"/>
          </a:xfrm>
          <a:prstGeom prst="roundRect">
            <a:avLst>
              <a:gd fmla="val 0" name="adj"/>
            </a:avLst>
          </a:prstGeom>
          <a:noFill/>
          <a:ln>
            <a:noFill/>
          </a:ln>
          <a:effectLst>
            <a:outerShdw blurRad="50800" rotWithShape="0" algn="tl" dir="5400000" dist="50800">
              <a:srgbClr val="000000">
                <a:alpha val="41568"/>
              </a:srgbClr>
            </a:outerShdw>
          </a:effectLst>
        </p:spPr>
      </p:sp>
      <p:sp>
        <p:nvSpPr>
          <p:cNvPr id="123" name="Google Shape;123;p16"/>
          <p:cNvSpPr txBox="1"/>
          <p:nvPr>
            <p:ph idx="9" type="body"/>
          </p:nvPr>
        </p:nvSpPr>
        <p:spPr>
          <a:xfrm>
            <a:off x="8049731" y="4873761"/>
            <a:ext cx="3452445"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24" name="Google Shape;124;p16"/>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16"/>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16"/>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17"/>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17"/>
          <p:cNvSpPr txBox="1"/>
          <p:nvPr>
            <p:ph idx="1" type="body"/>
          </p:nvPr>
        </p:nvSpPr>
        <p:spPr>
          <a:xfrm rot="5400000">
            <a:off x="4083937" y="-1203579"/>
            <a:ext cx="4024125" cy="108204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0" name="Google Shape;130;p17"/>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17"/>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17"/>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33" name="Shape 133"/>
        <p:cNvGrpSpPr/>
        <p:nvPr/>
      </p:nvGrpSpPr>
      <p:grpSpPr>
        <a:xfrm>
          <a:off x="0" y="0"/>
          <a:ext cx="0" cy="0"/>
          <a:chOff x="0" y="0"/>
          <a:chExt cx="0" cy="0"/>
        </a:xfrm>
      </p:grpSpPr>
      <p:pic>
        <p:nvPicPr>
          <p:cNvPr descr="C0-HD-BTM.png" id="134" name="Google Shape;134;p18"/>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135" name="Google Shape;135;p18"/>
          <p:cNvSpPr txBox="1"/>
          <p:nvPr>
            <p:ph type="title"/>
          </p:nvPr>
        </p:nvSpPr>
        <p:spPr>
          <a:xfrm rot="5400000">
            <a:off x="8525933" y="1667933"/>
            <a:ext cx="3903133" cy="20574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18"/>
          <p:cNvSpPr txBox="1"/>
          <p:nvPr>
            <p:ph idx="1" type="body"/>
          </p:nvPr>
        </p:nvSpPr>
        <p:spPr>
          <a:xfrm rot="5400000">
            <a:off x="3175000" y="-1405467"/>
            <a:ext cx="3903133" cy="820420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7" name="Google Shape;137;p18"/>
          <p:cNvSpPr txBox="1"/>
          <p:nvPr>
            <p:ph idx="10" type="dt"/>
          </p:nvPr>
        </p:nvSpPr>
        <p:spPr>
          <a:xfrm>
            <a:off x="7814452" y="379941"/>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18"/>
          <p:cNvSpPr txBox="1"/>
          <p:nvPr>
            <p:ph idx="11" type="ftr"/>
          </p:nvPr>
        </p:nvSpPr>
        <p:spPr>
          <a:xfrm>
            <a:off x="685800" y="381000"/>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18"/>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3"/>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2" name="Google Shape;22;p3"/>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25" name="Shape 25"/>
        <p:cNvGrpSpPr/>
        <p:nvPr/>
      </p:nvGrpSpPr>
      <p:grpSpPr>
        <a:xfrm>
          <a:off x="0" y="0"/>
          <a:ext cx="0" cy="0"/>
          <a:chOff x="0" y="0"/>
          <a:chExt cx="0" cy="0"/>
        </a:xfrm>
      </p:grpSpPr>
      <p:pic>
        <p:nvPicPr>
          <p:cNvPr descr="C0-HD-BTM.png" id="26" name="Google Shape;26;p4"/>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27" name="Google Shape;27;p4"/>
          <p:cNvSpPr txBox="1"/>
          <p:nvPr>
            <p:ph type="title"/>
          </p:nvPr>
        </p:nvSpPr>
        <p:spPr>
          <a:xfrm>
            <a:off x="685800" y="753533"/>
            <a:ext cx="10820399" cy="2801935"/>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 type="body"/>
          </p:nvPr>
        </p:nvSpPr>
        <p:spPr>
          <a:xfrm>
            <a:off x="1024467" y="3641725"/>
            <a:ext cx="10490200" cy="955675"/>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chemeClr val="lt1"/>
              </a:buClr>
              <a:buSzPts val="2200"/>
              <a:buNone/>
              <a:defRPr sz="22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29" name="Google Shape;29;p4"/>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1" type="ftr"/>
          </p:nvPr>
        </p:nvSpPr>
        <p:spPr>
          <a:xfrm>
            <a:off x="685800" y="381001"/>
            <a:ext cx="6991492" cy="36406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5"/>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 type="body"/>
          </p:nvPr>
        </p:nvSpPr>
        <p:spPr>
          <a:xfrm>
            <a:off x="685800" y="2194559"/>
            <a:ext cx="53340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5" name="Google Shape;35;p5"/>
          <p:cNvSpPr txBox="1"/>
          <p:nvPr>
            <p:ph idx="2" type="body"/>
          </p:nvPr>
        </p:nvSpPr>
        <p:spPr>
          <a:xfrm>
            <a:off x="6172200" y="2194559"/>
            <a:ext cx="53340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6" name="Google Shape;36;p5"/>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9" name="Shape 39"/>
        <p:cNvGrpSpPr/>
        <p:nvPr/>
      </p:nvGrpSpPr>
      <p:grpSpPr>
        <a:xfrm>
          <a:off x="0" y="0"/>
          <a:ext cx="0" cy="0"/>
          <a:chOff x="0" y="0"/>
          <a:chExt cx="0" cy="0"/>
        </a:xfrm>
      </p:grpSpPr>
      <p:sp>
        <p:nvSpPr>
          <p:cNvPr id="40" name="Google Shape;40;p6"/>
          <p:cNvSpPr txBox="1"/>
          <p:nvPr>
            <p:ph type="title"/>
          </p:nvPr>
        </p:nvSpPr>
        <p:spPr>
          <a:xfrm>
            <a:off x="2895600" y="762000"/>
            <a:ext cx="8610600" cy="1295400"/>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6"/>
          <p:cNvSpPr txBox="1"/>
          <p:nvPr>
            <p:ph idx="1" type="body"/>
          </p:nvPr>
        </p:nvSpPr>
        <p:spPr>
          <a:xfrm>
            <a:off x="914409" y="2183802"/>
            <a:ext cx="50799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800"/>
              <a:buNone/>
              <a:defRPr b="0" sz="28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2" name="Google Shape;42;p6"/>
          <p:cNvSpPr txBox="1"/>
          <p:nvPr>
            <p:ph idx="2" type="body"/>
          </p:nvPr>
        </p:nvSpPr>
        <p:spPr>
          <a:xfrm>
            <a:off x="685800" y="3132666"/>
            <a:ext cx="5311775" cy="308601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3" name="Google Shape;43;p6"/>
          <p:cNvSpPr txBox="1"/>
          <p:nvPr>
            <p:ph idx="3" type="body"/>
          </p:nvPr>
        </p:nvSpPr>
        <p:spPr>
          <a:xfrm>
            <a:off x="6400800" y="2183802"/>
            <a:ext cx="510540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800"/>
              <a:buNone/>
              <a:defRPr b="0" sz="28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4" name="Google Shape;44;p6"/>
          <p:cNvSpPr txBox="1"/>
          <p:nvPr>
            <p:ph idx="4" type="body"/>
          </p:nvPr>
        </p:nvSpPr>
        <p:spPr>
          <a:xfrm>
            <a:off x="6172200" y="3132666"/>
            <a:ext cx="5334000" cy="308601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5" name="Google Shape;45;p6"/>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7"/>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8"/>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9"/>
          <p:cNvSpPr txBox="1"/>
          <p:nvPr>
            <p:ph type="title"/>
          </p:nvPr>
        </p:nvSpPr>
        <p:spPr>
          <a:xfrm>
            <a:off x="685800" y="1524000"/>
            <a:ext cx="41148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 type="body"/>
          </p:nvPr>
        </p:nvSpPr>
        <p:spPr>
          <a:xfrm>
            <a:off x="4995582" y="746759"/>
            <a:ext cx="6510618" cy="5471925"/>
          </a:xfrm>
          <a:prstGeom prst="rect">
            <a:avLst/>
          </a:prstGeom>
          <a:noFill/>
          <a:ln>
            <a:noFill/>
          </a:ln>
        </p:spPr>
        <p:txBody>
          <a:bodyPr anchorCtr="0" anchor="ctr"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0" name="Google Shape;60;p9"/>
          <p:cNvSpPr txBox="1"/>
          <p:nvPr>
            <p:ph idx="2" type="body"/>
          </p:nvPr>
        </p:nvSpPr>
        <p:spPr>
          <a:xfrm>
            <a:off x="685800" y="3124199"/>
            <a:ext cx="4114800" cy="30944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1" name="Google Shape;61;p9"/>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9"/>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10"/>
          <p:cNvSpPr txBox="1"/>
          <p:nvPr>
            <p:ph type="title"/>
          </p:nvPr>
        </p:nvSpPr>
        <p:spPr>
          <a:xfrm>
            <a:off x="685800" y="1524000"/>
            <a:ext cx="687324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p:nvPr>
            <p:ph idx="2" type="pic"/>
          </p:nvPr>
        </p:nvSpPr>
        <p:spPr>
          <a:xfrm>
            <a:off x="7861238" y="751241"/>
            <a:ext cx="3644962" cy="5467443"/>
          </a:xfrm>
          <a:prstGeom prst="rect">
            <a:avLst/>
          </a:prstGeom>
          <a:noFill/>
          <a:ln>
            <a:noFill/>
          </a:ln>
        </p:spPr>
      </p:sp>
      <p:sp>
        <p:nvSpPr>
          <p:cNvPr id="67" name="Google Shape;67;p10"/>
          <p:cNvSpPr txBox="1"/>
          <p:nvPr>
            <p:ph idx="1" type="body"/>
          </p:nvPr>
        </p:nvSpPr>
        <p:spPr>
          <a:xfrm>
            <a:off x="685800" y="3124199"/>
            <a:ext cx="6873240" cy="30944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8" name="Google Shape;68;p10"/>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0"/>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pic>
        <p:nvPicPr>
          <p:cNvPr descr="C0-HD-TOP.png" id="6" name="Google Shape;6;p1"/>
          <p:cNvPicPr preferRelativeResize="0"/>
          <p:nvPr/>
        </p:nvPicPr>
        <p:blipFill rotWithShape="1">
          <a:blip r:embed="rId1">
            <a:alphaModFix/>
          </a:blip>
          <a:srcRect b="0" l="0" r="0" t="0"/>
          <a:stretch/>
        </p:blipFill>
        <p:spPr>
          <a:xfrm>
            <a:off x="0" y="0"/>
            <a:ext cx="12192000" cy="1441450"/>
          </a:xfrm>
          <a:prstGeom prst="rect">
            <a:avLst/>
          </a:prstGeom>
          <a:noFill/>
          <a:ln>
            <a:noFill/>
          </a:ln>
        </p:spPr>
      </p:pic>
      <p:sp>
        <p:nvSpPr>
          <p:cNvPr id="7" name="Google Shape;7;p1"/>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marR="0" rtl="0" algn="r">
              <a:lnSpc>
                <a:spcPct val="90000"/>
              </a:lnSpc>
              <a:spcBef>
                <a:spcPts val="0"/>
              </a:spcBef>
              <a:spcAft>
                <a:spcPts val="0"/>
              </a:spcAft>
              <a:buClr>
                <a:schemeClr val="lt1"/>
              </a:buClr>
              <a:buSzPts val="4000"/>
              <a:buFont typeface="Century Gothic"/>
              <a:buNone/>
              <a:defRPr b="0" i="0" sz="40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1"/>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lvl1pPr indent="-368300" lvl="0" marL="457200" marR="0" rtl="0" algn="l">
              <a:lnSpc>
                <a:spcPct val="90000"/>
              </a:lnSpc>
              <a:spcBef>
                <a:spcPts val="1000"/>
              </a:spcBef>
              <a:spcAft>
                <a:spcPts val="0"/>
              </a:spcAft>
              <a:buClr>
                <a:schemeClr val="lt1"/>
              </a:buClr>
              <a:buSzPts val="2200"/>
              <a:buFont typeface="Arial"/>
              <a:buChar char="•"/>
              <a:defRPr b="0" i="0" sz="2200" u="none" cap="none" strike="noStrike">
                <a:solidFill>
                  <a:schemeClr val="lt1"/>
                </a:solidFill>
                <a:latin typeface="Century Gothic"/>
                <a:ea typeface="Century Gothic"/>
                <a:cs typeface="Century Gothic"/>
                <a:sym typeface="Century Gothic"/>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entury Gothic"/>
                <a:ea typeface="Century Gothic"/>
                <a:cs typeface="Century Gothic"/>
                <a:sym typeface="Century Gothic"/>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entury Gothic"/>
                <a:ea typeface="Century Gothic"/>
                <a:cs typeface="Century Gothic"/>
                <a:sym typeface="Century Gothic"/>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5pPr>
            <a:lvl6pPr indent="-330200" lvl="5" marL="27432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6pPr>
            <a:lvl7pPr indent="-330200" lvl="6" marL="32004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7pPr>
            <a:lvl8pPr indent="-330200" lvl="7" marL="36576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8pPr>
            <a:lvl9pPr indent="-330200" lvl="8" marL="4114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9pPr>
          </a:lstStyle>
          <a:p/>
        </p:txBody>
      </p:sp>
      <p:sp>
        <p:nvSpPr>
          <p:cNvPr id="9" name="Google Shape;9;p1"/>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5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0" name="Google Shape;10;p1"/>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1" name="Google Shape;11;p1"/>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9"/>
          <p:cNvSpPr txBox="1"/>
          <p:nvPr>
            <p:ph type="ctrTitle"/>
          </p:nvPr>
        </p:nvSpPr>
        <p:spPr>
          <a:xfrm>
            <a:off x="1371600" y="1790153"/>
            <a:ext cx="9448800" cy="182509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9"/>
          <p:cNvSpPr txBox="1"/>
          <p:nvPr>
            <p:ph idx="1" type="subTitle"/>
          </p:nvPr>
        </p:nvSpPr>
        <p:spPr>
          <a:xfrm>
            <a:off x="1371600" y="3632200"/>
            <a:ext cx="9448800" cy="1561592"/>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Clr>
                <a:schemeClr val="lt1"/>
              </a:buClr>
              <a:buSzPts val="1850"/>
              <a:buNone/>
            </a:pPr>
            <a:r>
              <a:rPr lang="en-US" sz="1850"/>
              <a:t>Security Policy Presentation</a:t>
            </a:r>
            <a:endParaRPr/>
          </a:p>
          <a:p>
            <a:pPr indent="0" lvl="0" marL="0" rtl="0" algn="l">
              <a:lnSpc>
                <a:spcPct val="70000"/>
              </a:lnSpc>
              <a:spcBef>
                <a:spcPts val="1000"/>
              </a:spcBef>
              <a:spcAft>
                <a:spcPts val="0"/>
              </a:spcAft>
              <a:buClr>
                <a:schemeClr val="lt1"/>
              </a:buClr>
              <a:buSzPts val="1850"/>
              <a:buNone/>
            </a:pPr>
            <a:r>
              <a:rPr lang="en-US" sz="1850"/>
              <a:t>Developer: </a:t>
            </a:r>
            <a:r>
              <a:rPr lang="en-US" sz="1850"/>
              <a:t>Leah Marshall</a:t>
            </a:r>
            <a:endParaRPr/>
          </a:p>
        </p:txBody>
      </p:sp>
      <p:pic>
        <p:nvPicPr>
          <p:cNvPr descr="Green Pace logo" id="146" name="Google Shape;146;p19"/>
          <p:cNvPicPr preferRelativeResize="0"/>
          <p:nvPr/>
        </p:nvPicPr>
        <p:blipFill rotWithShape="1">
          <a:blip r:embed="rId3">
            <a:alphaModFix/>
          </a:blip>
          <a:srcRect b="0" l="0" r="0" t="0"/>
          <a:stretch/>
        </p:blipFill>
        <p:spPr>
          <a:xfrm>
            <a:off x="7440774" y="659854"/>
            <a:ext cx="2921424" cy="378677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8"/>
          <p:cNvSpPr txBox="1"/>
          <p:nvPr>
            <p:ph type="title"/>
          </p:nvPr>
        </p:nvSpPr>
        <p:spPr>
          <a:xfrm>
            <a:off x="2895600" y="764373"/>
            <a:ext cx="8610600" cy="12930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SzPts val="1800"/>
              <a:buNone/>
            </a:pPr>
            <a:r>
              <a:rPr lang="en-US"/>
              <a:t>Unit Testing - Buffer Overflow</a:t>
            </a:r>
            <a:endParaRPr/>
          </a:p>
        </p:txBody>
      </p:sp>
      <p:pic>
        <p:nvPicPr>
          <p:cNvPr descr="Green Pace logo" id="209" name="Google Shape;209;p28"/>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pic>
        <p:nvPicPr>
          <p:cNvPr id="210" name="Google Shape;210;p28"/>
          <p:cNvPicPr preferRelativeResize="0"/>
          <p:nvPr/>
        </p:nvPicPr>
        <p:blipFill rotWithShape="1">
          <a:blip r:embed="rId4">
            <a:alphaModFix/>
          </a:blip>
          <a:srcRect b="46544" l="0" r="0" t="0"/>
          <a:stretch/>
        </p:blipFill>
        <p:spPr>
          <a:xfrm>
            <a:off x="845000" y="2261850"/>
            <a:ext cx="9909150" cy="3565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9"/>
          <p:cNvSpPr txBox="1"/>
          <p:nvPr>
            <p:ph type="title"/>
          </p:nvPr>
        </p:nvSpPr>
        <p:spPr>
          <a:xfrm>
            <a:off x="2895600" y="764373"/>
            <a:ext cx="8610600" cy="12930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None/>
            </a:pPr>
            <a:r>
              <a:rPr lang="en-US"/>
              <a:t>Unit Testing - SQL Injection</a:t>
            </a:r>
            <a:endParaRPr/>
          </a:p>
        </p:txBody>
      </p:sp>
      <p:pic>
        <p:nvPicPr>
          <p:cNvPr id="216" name="Google Shape;216;p29"/>
          <p:cNvPicPr preferRelativeResize="0"/>
          <p:nvPr/>
        </p:nvPicPr>
        <p:blipFill rotWithShape="1">
          <a:blip r:embed="rId3">
            <a:alphaModFix/>
          </a:blip>
          <a:srcRect b="11782" l="1359" r="4229" t="3392"/>
          <a:stretch/>
        </p:blipFill>
        <p:spPr>
          <a:xfrm>
            <a:off x="1761075" y="2204975"/>
            <a:ext cx="8123485" cy="4008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0"/>
          <p:cNvSpPr txBox="1"/>
          <p:nvPr>
            <p:ph type="title"/>
          </p:nvPr>
        </p:nvSpPr>
        <p:spPr>
          <a:xfrm>
            <a:off x="2895600" y="764373"/>
            <a:ext cx="8610600" cy="12930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None/>
            </a:pPr>
            <a:r>
              <a:rPr lang="en-US"/>
              <a:t>Unit Testing-Collection Tests</a:t>
            </a:r>
            <a:endParaRPr/>
          </a:p>
        </p:txBody>
      </p:sp>
      <p:pic>
        <p:nvPicPr>
          <p:cNvPr id="222" name="Google Shape;222;p30"/>
          <p:cNvPicPr preferRelativeResize="0"/>
          <p:nvPr/>
        </p:nvPicPr>
        <p:blipFill rotWithShape="1">
          <a:blip r:embed="rId3">
            <a:alphaModFix/>
          </a:blip>
          <a:srcRect b="34426" l="0" r="0" t="0"/>
          <a:stretch/>
        </p:blipFill>
        <p:spPr>
          <a:xfrm>
            <a:off x="1595838" y="2170925"/>
            <a:ext cx="9000325" cy="4360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1"/>
          <p:cNvSpPr txBox="1"/>
          <p:nvPr>
            <p:ph type="title"/>
          </p:nvPr>
        </p:nvSpPr>
        <p:spPr>
          <a:xfrm>
            <a:off x="2328800" y="764375"/>
            <a:ext cx="9177300" cy="12930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None/>
            </a:pPr>
            <a:r>
              <a:rPr lang="en-US"/>
              <a:t>Unit Testing-Encryption/Decryption</a:t>
            </a:r>
            <a:endParaRPr/>
          </a:p>
        </p:txBody>
      </p:sp>
      <p:pic>
        <p:nvPicPr>
          <p:cNvPr id="228" name="Google Shape;228;p31"/>
          <p:cNvPicPr preferRelativeResize="0"/>
          <p:nvPr/>
        </p:nvPicPr>
        <p:blipFill>
          <a:blip r:embed="rId3">
            <a:alphaModFix/>
          </a:blip>
          <a:stretch>
            <a:fillRect/>
          </a:stretch>
        </p:blipFill>
        <p:spPr>
          <a:xfrm>
            <a:off x="1776075" y="2057376"/>
            <a:ext cx="7939973" cy="4173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2"/>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AUTOMATION SUMMARY</a:t>
            </a:r>
            <a:endParaRPr/>
          </a:p>
        </p:txBody>
      </p:sp>
      <p:pic>
        <p:nvPicPr>
          <p:cNvPr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id="234" name="Google Shape;234;p32"/>
          <p:cNvPicPr preferRelativeResize="0"/>
          <p:nvPr>
            <p:ph idx="1" type="body"/>
          </p:nvPr>
        </p:nvPicPr>
        <p:blipFill rotWithShape="1">
          <a:blip r:embed="rId3">
            <a:alphaModFix/>
          </a:blip>
          <a:srcRect b="0" l="0" r="0" t="0"/>
          <a:stretch/>
        </p:blipFill>
        <p:spPr>
          <a:xfrm>
            <a:off x="2127250" y="2199481"/>
            <a:ext cx="7937500" cy="4013200"/>
          </a:xfrm>
          <a:prstGeom prst="rect">
            <a:avLst/>
          </a:prstGeom>
          <a:noFill/>
          <a:ln>
            <a:noFill/>
          </a:ln>
        </p:spPr>
      </p:pic>
      <p:pic>
        <p:nvPicPr>
          <p:cNvPr descr="Green Pace logo" id="235" name="Google Shape;235;p32"/>
          <p:cNvPicPr preferRelativeResize="0"/>
          <p:nvPr/>
        </p:nvPicPr>
        <p:blipFill rotWithShape="1">
          <a:blip r:embed="rId4">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3"/>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TOOLS</a:t>
            </a:r>
            <a:endParaRPr/>
          </a:p>
        </p:txBody>
      </p:sp>
      <p:sp>
        <p:nvSpPr>
          <p:cNvPr id="241" name="Google Shape;241;p33"/>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fontScale="92500" lnSpcReduction="20000"/>
          </a:bodyPr>
          <a:lstStyle/>
          <a:p>
            <a:pPr indent="-346075" lvl="0" marL="457200" rtl="0" algn="l">
              <a:lnSpc>
                <a:spcPct val="90000"/>
              </a:lnSpc>
              <a:spcBef>
                <a:spcPts val="500"/>
              </a:spcBef>
              <a:spcAft>
                <a:spcPts val="0"/>
              </a:spcAft>
              <a:buClr>
                <a:schemeClr val="lt1"/>
              </a:buClr>
              <a:buSzPct val="90909"/>
              <a:buChar char="•"/>
            </a:pPr>
            <a:r>
              <a:rPr lang="en-US"/>
              <a:t>Pre-Production</a:t>
            </a:r>
            <a:endParaRPr/>
          </a:p>
          <a:p>
            <a:pPr indent="-219075" lvl="1" marL="685800" rtl="0" algn="l">
              <a:lnSpc>
                <a:spcPct val="90000"/>
              </a:lnSpc>
              <a:spcBef>
                <a:spcPts val="500"/>
              </a:spcBef>
              <a:spcAft>
                <a:spcPts val="0"/>
              </a:spcAft>
              <a:buClr>
                <a:schemeClr val="lt1"/>
              </a:buClr>
              <a:buSzPct val="100000"/>
              <a:buChar char="•"/>
            </a:pPr>
            <a:r>
              <a:rPr lang="en-US"/>
              <a:t>Assessing &amp; Planning</a:t>
            </a:r>
            <a:endParaRPr/>
          </a:p>
          <a:p>
            <a:pPr indent="-334327" lvl="2" marL="1371600" rtl="0" algn="l">
              <a:lnSpc>
                <a:spcPct val="90000"/>
              </a:lnSpc>
              <a:spcBef>
                <a:spcPts val="500"/>
              </a:spcBef>
              <a:spcAft>
                <a:spcPts val="0"/>
              </a:spcAft>
              <a:buSzPct val="100000"/>
              <a:buChar char="•"/>
            </a:pPr>
            <a:r>
              <a:rPr lang="en-US"/>
              <a:t>Examine potential vulnerabilities, ranking accordingly, and adjusting to regulation changes</a:t>
            </a:r>
            <a:endParaRPr/>
          </a:p>
          <a:p>
            <a:pPr indent="-334327" lvl="1" marL="914400" rtl="0" algn="l">
              <a:lnSpc>
                <a:spcPct val="90000"/>
              </a:lnSpc>
              <a:spcBef>
                <a:spcPts val="500"/>
              </a:spcBef>
              <a:spcAft>
                <a:spcPts val="0"/>
              </a:spcAft>
              <a:buSzPct val="90000"/>
              <a:buChar char="•"/>
            </a:pPr>
            <a:r>
              <a:rPr lang="en-US"/>
              <a:t>Design</a:t>
            </a:r>
            <a:endParaRPr/>
          </a:p>
          <a:p>
            <a:pPr indent="-334327" lvl="2" marL="1371600" rtl="0" algn="l">
              <a:lnSpc>
                <a:spcPct val="90000"/>
              </a:lnSpc>
              <a:spcBef>
                <a:spcPts val="500"/>
              </a:spcBef>
              <a:spcAft>
                <a:spcPts val="0"/>
              </a:spcAft>
              <a:buSzPct val="100000"/>
              <a:buChar char="•"/>
            </a:pPr>
            <a:r>
              <a:rPr lang="en-US"/>
              <a:t>Ahere to OWASP principles</a:t>
            </a:r>
            <a:endParaRPr/>
          </a:p>
          <a:p>
            <a:pPr indent="-334327" lvl="1" marL="914400" rtl="0" algn="l">
              <a:lnSpc>
                <a:spcPct val="90000"/>
              </a:lnSpc>
              <a:spcBef>
                <a:spcPts val="500"/>
              </a:spcBef>
              <a:spcAft>
                <a:spcPts val="0"/>
              </a:spcAft>
              <a:buSzPct val="90000"/>
              <a:buChar char="•"/>
            </a:pPr>
            <a:r>
              <a:rPr lang="en-US"/>
              <a:t>Building, Verifying, and Testing</a:t>
            </a:r>
            <a:endParaRPr/>
          </a:p>
          <a:p>
            <a:pPr indent="-334327" lvl="2" marL="1371600" rtl="0" algn="l">
              <a:lnSpc>
                <a:spcPct val="90000"/>
              </a:lnSpc>
              <a:spcBef>
                <a:spcPts val="500"/>
              </a:spcBef>
              <a:spcAft>
                <a:spcPts val="0"/>
              </a:spcAft>
              <a:buSzPct val="100000"/>
              <a:buChar char="•"/>
            </a:pPr>
            <a:r>
              <a:rPr lang="en-US"/>
              <a:t>Validate against standards, check for vulnerabilities, and implement security practices</a:t>
            </a:r>
            <a:endParaRPr/>
          </a:p>
          <a:p>
            <a:pPr indent="-334327" lvl="0" marL="457200" rtl="0" algn="l">
              <a:lnSpc>
                <a:spcPct val="90000"/>
              </a:lnSpc>
              <a:spcBef>
                <a:spcPts val="500"/>
              </a:spcBef>
              <a:spcAft>
                <a:spcPts val="0"/>
              </a:spcAft>
              <a:buSzPct val="81818"/>
              <a:buChar char="•"/>
            </a:pPr>
            <a:r>
              <a:rPr lang="en-US"/>
              <a:t>Production</a:t>
            </a:r>
            <a:endParaRPr/>
          </a:p>
          <a:p>
            <a:pPr indent="-334327" lvl="1" marL="914400" rtl="0" algn="l">
              <a:lnSpc>
                <a:spcPct val="90000"/>
              </a:lnSpc>
              <a:spcBef>
                <a:spcPts val="500"/>
              </a:spcBef>
              <a:spcAft>
                <a:spcPts val="0"/>
              </a:spcAft>
              <a:buSzPct val="90000"/>
              <a:buChar char="•"/>
            </a:pPr>
            <a:r>
              <a:rPr lang="en-US"/>
              <a:t>Transition &amp; Check Check</a:t>
            </a:r>
            <a:endParaRPr/>
          </a:p>
          <a:p>
            <a:pPr indent="-334327" lvl="2" marL="1371600" rtl="0" algn="l">
              <a:lnSpc>
                <a:spcPct val="90000"/>
              </a:lnSpc>
              <a:spcBef>
                <a:spcPts val="500"/>
              </a:spcBef>
              <a:spcAft>
                <a:spcPts val="0"/>
              </a:spcAft>
              <a:buSzPct val="100000"/>
              <a:buChar char="•"/>
            </a:pPr>
            <a:r>
              <a:rPr lang="en-US"/>
              <a:t>Secure setups and </a:t>
            </a:r>
            <a:r>
              <a:rPr lang="en-US"/>
              <a:t>penetration</a:t>
            </a:r>
            <a:r>
              <a:rPr lang="en-US"/>
              <a:t> tests</a:t>
            </a:r>
            <a:endParaRPr/>
          </a:p>
          <a:p>
            <a:pPr indent="-334327" lvl="1" marL="914400" rtl="0" algn="l">
              <a:lnSpc>
                <a:spcPct val="90000"/>
              </a:lnSpc>
              <a:spcBef>
                <a:spcPts val="500"/>
              </a:spcBef>
              <a:spcAft>
                <a:spcPts val="0"/>
              </a:spcAft>
              <a:buSzPct val="90000"/>
              <a:buChar char="•"/>
            </a:pPr>
            <a:r>
              <a:rPr lang="en-US"/>
              <a:t>Monitoring and Detection</a:t>
            </a:r>
            <a:endParaRPr/>
          </a:p>
          <a:p>
            <a:pPr indent="-334327" lvl="2" marL="1371600" rtl="0" algn="l">
              <a:lnSpc>
                <a:spcPct val="90000"/>
              </a:lnSpc>
              <a:spcBef>
                <a:spcPts val="500"/>
              </a:spcBef>
              <a:spcAft>
                <a:spcPts val="0"/>
              </a:spcAft>
              <a:buSzPct val="100000"/>
              <a:buChar char="•"/>
            </a:pPr>
            <a:r>
              <a:rPr lang="en-US"/>
              <a:t>Deploy </a:t>
            </a:r>
            <a:r>
              <a:rPr lang="en-US"/>
              <a:t>the</a:t>
            </a:r>
            <a:r>
              <a:rPr lang="en-US"/>
              <a:t> product, establish log analysis and detection monitoring</a:t>
            </a:r>
            <a:endParaRPr/>
          </a:p>
          <a:p>
            <a:pPr indent="-334327" lvl="1" marL="914400" rtl="0" algn="l">
              <a:lnSpc>
                <a:spcPct val="90000"/>
              </a:lnSpc>
              <a:spcBef>
                <a:spcPts val="500"/>
              </a:spcBef>
              <a:spcAft>
                <a:spcPts val="0"/>
              </a:spcAft>
              <a:buSzPct val="90000"/>
              <a:buChar char="•"/>
            </a:pPr>
            <a:r>
              <a:rPr lang="en-US"/>
              <a:t>Repond, Maintain &amp; Stabilize</a:t>
            </a:r>
            <a:endParaRPr/>
          </a:p>
          <a:p>
            <a:pPr indent="-334327" lvl="2" marL="1371600" rtl="0" algn="l">
              <a:lnSpc>
                <a:spcPct val="90000"/>
              </a:lnSpc>
              <a:spcBef>
                <a:spcPts val="500"/>
              </a:spcBef>
              <a:spcAft>
                <a:spcPts val="0"/>
              </a:spcAft>
              <a:buSzPct val="100000"/>
              <a:buChar char="•"/>
            </a:pPr>
            <a:r>
              <a:rPr lang="en-US"/>
              <a:t>Assess and respond to threats, maintaining the system</a:t>
            </a:r>
            <a:endParaRPr/>
          </a:p>
        </p:txBody>
      </p:sp>
      <p:pic>
        <p:nvPicPr>
          <p:cNvPr descr="Green Pace logo" id="242" name="Google Shape;242;p33"/>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4"/>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RISKS AND BENEFITS</a:t>
            </a:r>
            <a:endParaRPr/>
          </a:p>
        </p:txBody>
      </p:sp>
      <p:sp>
        <p:nvSpPr>
          <p:cNvPr id="248" name="Google Shape;248;p34"/>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000"/>
              <a:buChar char="•"/>
            </a:pPr>
            <a:r>
              <a:rPr lang="en-US" sz="2000"/>
              <a:t>Acting Now</a:t>
            </a:r>
            <a:endParaRPr sz="2000"/>
          </a:p>
          <a:p>
            <a:pPr indent="-355600" lvl="1" marL="914400" rtl="0" algn="l">
              <a:lnSpc>
                <a:spcPct val="90000"/>
              </a:lnSpc>
              <a:spcBef>
                <a:spcPts val="0"/>
              </a:spcBef>
              <a:spcAft>
                <a:spcPts val="0"/>
              </a:spcAft>
              <a:buSzPts val="2000"/>
              <a:buChar char="•"/>
            </a:pPr>
            <a:r>
              <a:rPr lang="en-US"/>
              <a:t>Reduces the impact of penetration to the system</a:t>
            </a:r>
            <a:endParaRPr/>
          </a:p>
          <a:p>
            <a:pPr indent="-342900" lvl="1" marL="914400" rtl="0" algn="l">
              <a:lnSpc>
                <a:spcPct val="90000"/>
              </a:lnSpc>
              <a:spcBef>
                <a:spcPts val="0"/>
              </a:spcBef>
              <a:spcAft>
                <a:spcPts val="0"/>
              </a:spcAft>
              <a:buSzPts val="1800"/>
              <a:buChar char="•"/>
            </a:pPr>
            <a:r>
              <a:rPr lang="en-US"/>
              <a:t>Creates a securely layered system which has multiple safeguards in case one point fails</a:t>
            </a:r>
            <a:endParaRPr/>
          </a:p>
          <a:p>
            <a:pPr indent="-342900" lvl="1" marL="914400" rtl="0" algn="l">
              <a:lnSpc>
                <a:spcPct val="90000"/>
              </a:lnSpc>
              <a:spcBef>
                <a:spcPts val="0"/>
              </a:spcBef>
              <a:spcAft>
                <a:spcPts val="0"/>
              </a:spcAft>
              <a:buSzPts val="1800"/>
              <a:buChar char="•"/>
            </a:pPr>
            <a:r>
              <a:rPr lang="en-US"/>
              <a:t>Prevents the loss/theft of important information</a:t>
            </a:r>
            <a:endParaRPr/>
          </a:p>
          <a:p>
            <a:pPr indent="-228600" lvl="0" marL="228600" rtl="0" algn="l">
              <a:lnSpc>
                <a:spcPct val="90000"/>
              </a:lnSpc>
              <a:spcBef>
                <a:spcPts val="0"/>
              </a:spcBef>
              <a:spcAft>
                <a:spcPts val="0"/>
              </a:spcAft>
              <a:buSzPts val="2000"/>
              <a:buChar char="•"/>
            </a:pPr>
            <a:r>
              <a:rPr lang="en-US" sz="2000"/>
              <a:t>Waiting to Act</a:t>
            </a:r>
            <a:endParaRPr sz="2000"/>
          </a:p>
          <a:p>
            <a:pPr indent="-355600" lvl="1" marL="914400" rtl="0" algn="l">
              <a:lnSpc>
                <a:spcPct val="90000"/>
              </a:lnSpc>
              <a:spcBef>
                <a:spcPts val="0"/>
              </a:spcBef>
              <a:spcAft>
                <a:spcPts val="0"/>
              </a:spcAft>
              <a:buSzPts val="2000"/>
              <a:buChar char="•"/>
            </a:pPr>
            <a:r>
              <a:rPr lang="en-US"/>
              <a:t>Increases chance of data breaches, ransomware, scams, etc. to go unnoticed</a:t>
            </a:r>
            <a:endParaRPr sz="2000"/>
          </a:p>
          <a:p>
            <a:pPr indent="-355600" lvl="1" marL="914400" rtl="0" algn="l">
              <a:lnSpc>
                <a:spcPct val="90000"/>
              </a:lnSpc>
              <a:spcBef>
                <a:spcPts val="0"/>
              </a:spcBef>
              <a:spcAft>
                <a:spcPts val="0"/>
              </a:spcAft>
              <a:buSzPts val="2000"/>
              <a:buChar char="•"/>
            </a:pPr>
            <a:r>
              <a:rPr lang="en-US"/>
              <a:t>Dramatically increases the chance of a devastating attack</a:t>
            </a:r>
            <a:endParaRPr/>
          </a:p>
        </p:txBody>
      </p:sp>
      <p:pic>
        <p:nvPicPr>
          <p:cNvPr descr="Green Pace logo" id="249" name="Google Shape;249;p34"/>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5"/>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RECOMMENDATIONS</a:t>
            </a:r>
            <a:endParaRPr/>
          </a:p>
        </p:txBody>
      </p:sp>
      <p:sp>
        <p:nvSpPr>
          <p:cNvPr id="255" name="Google Shape;255;p35"/>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374650" lvl="0" marL="457200" rtl="0" algn="l">
              <a:lnSpc>
                <a:spcPct val="90000"/>
              </a:lnSpc>
              <a:spcBef>
                <a:spcPts val="0"/>
              </a:spcBef>
              <a:spcAft>
                <a:spcPts val="0"/>
              </a:spcAft>
              <a:buSzPts val="2300"/>
              <a:buChar char="•"/>
            </a:pPr>
            <a:r>
              <a:rPr lang="en-US" sz="2700"/>
              <a:t>Simplifying the coding standards and principles for non-technical users</a:t>
            </a:r>
            <a:endParaRPr sz="2700"/>
          </a:p>
          <a:p>
            <a:pPr indent="-400050" lvl="1" marL="914400" rtl="0" algn="l">
              <a:lnSpc>
                <a:spcPct val="90000"/>
              </a:lnSpc>
              <a:spcBef>
                <a:spcPts val="0"/>
              </a:spcBef>
              <a:spcAft>
                <a:spcPts val="0"/>
              </a:spcAft>
              <a:buSzPts val="2700"/>
              <a:buChar char="•"/>
            </a:pPr>
            <a:r>
              <a:rPr lang="en-US" sz="2700"/>
              <a:t>Having all employees maintaining these standards is important</a:t>
            </a:r>
            <a:endParaRPr sz="2700"/>
          </a:p>
          <a:p>
            <a:pPr indent="-400050" lvl="0" marL="457200" rtl="0" algn="l">
              <a:lnSpc>
                <a:spcPct val="90000"/>
              </a:lnSpc>
              <a:spcBef>
                <a:spcPts val="0"/>
              </a:spcBef>
              <a:spcAft>
                <a:spcPts val="0"/>
              </a:spcAft>
              <a:buSzPts val="2700"/>
              <a:buChar char="•"/>
            </a:pPr>
            <a:r>
              <a:rPr lang="en-US" sz="2700"/>
              <a:t>Emphasize secure practices in non-technical departments</a:t>
            </a:r>
            <a:endParaRPr sz="2700"/>
          </a:p>
          <a:p>
            <a:pPr indent="-400050" lvl="1" marL="914400" rtl="0" algn="l">
              <a:lnSpc>
                <a:spcPct val="90000"/>
              </a:lnSpc>
              <a:spcBef>
                <a:spcPts val="0"/>
              </a:spcBef>
              <a:spcAft>
                <a:spcPts val="0"/>
              </a:spcAft>
              <a:buSzPts val="2700"/>
              <a:buChar char="•"/>
            </a:pPr>
            <a:r>
              <a:rPr lang="en-US" sz="2700"/>
              <a:t>Many </a:t>
            </a:r>
            <a:r>
              <a:rPr lang="en-US" sz="2700"/>
              <a:t>vulnerabilities</a:t>
            </a:r>
            <a:r>
              <a:rPr lang="en-US" sz="2700"/>
              <a:t> occur due to phishing and other social engineering attacks</a:t>
            </a:r>
            <a:endParaRPr sz="2700"/>
          </a:p>
        </p:txBody>
      </p:sp>
      <p:pic>
        <p:nvPicPr>
          <p:cNvPr descr="Green Pace logo" id="256" name="Google Shape;256;p35"/>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6"/>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CONCLUSIONS</a:t>
            </a:r>
            <a:endParaRPr/>
          </a:p>
        </p:txBody>
      </p:sp>
      <p:sp>
        <p:nvSpPr>
          <p:cNvPr id="262" name="Google Shape;262;p36"/>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sz="2400"/>
              <a:t>Further Standards that should be Adopted:</a:t>
            </a:r>
            <a:endParaRPr sz="2400"/>
          </a:p>
          <a:p>
            <a:pPr indent="-241300" lvl="0" marL="685800" rtl="0" algn="l">
              <a:lnSpc>
                <a:spcPct val="90000"/>
              </a:lnSpc>
              <a:spcBef>
                <a:spcPts val="0"/>
              </a:spcBef>
              <a:spcAft>
                <a:spcPts val="0"/>
              </a:spcAft>
              <a:buClr>
                <a:schemeClr val="lt1"/>
              </a:buClr>
              <a:buSzPts val="2400"/>
              <a:buChar char="•"/>
            </a:pPr>
            <a:r>
              <a:rPr lang="en-US" sz="2400"/>
              <a:t>Code Formatting &amp; Best Practices</a:t>
            </a:r>
            <a:endParaRPr sz="2400"/>
          </a:p>
          <a:p>
            <a:pPr indent="-355600" lvl="1" marL="1371600" rtl="0" algn="l">
              <a:lnSpc>
                <a:spcPct val="90000"/>
              </a:lnSpc>
              <a:spcBef>
                <a:spcPts val="0"/>
              </a:spcBef>
              <a:spcAft>
                <a:spcPts val="0"/>
              </a:spcAft>
              <a:buSzPts val="2000"/>
              <a:buChar char="•"/>
            </a:pPr>
            <a:r>
              <a:rPr lang="en-US" sz="2200"/>
              <a:t>Makes the code easier to read, maintain, and reduces chance of errors</a:t>
            </a:r>
            <a:endParaRPr sz="2200"/>
          </a:p>
          <a:p>
            <a:pPr indent="-355600" lvl="0" marL="914400" rtl="0" algn="l">
              <a:lnSpc>
                <a:spcPct val="90000"/>
              </a:lnSpc>
              <a:spcBef>
                <a:spcPts val="0"/>
              </a:spcBef>
              <a:spcAft>
                <a:spcPts val="0"/>
              </a:spcAft>
              <a:buSzPts val="2000"/>
              <a:buChar char="•"/>
            </a:pPr>
            <a:r>
              <a:rPr lang="en-US" sz="2400"/>
              <a:t>Consistency</a:t>
            </a:r>
            <a:endParaRPr sz="2400"/>
          </a:p>
          <a:p>
            <a:pPr indent="-355600" lvl="1" marL="1371600" rtl="0" algn="l">
              <a:lnSpc>
                <a:spcPct val="90000"/>
              </a:lnSpc>
              <a:spcBef>
                <a:spcPts val="0"/>
              </a:spcBef>
              <a:spcAft>
                <a:spcPts val="0"/>
              </a:spcAft>
              <a:buSzPts val="2000"/>
              <a:buChar char="•"/>
            </a:pPr>
            <a:r>
              <a:rPr lang="en-US" sz="2200"/>
              <a:t>Makes it easier to maintain quality, switching between tasks, etc.</a:t>
            </a:r>
            <a:endParaRPr sz="2200"/>
          </a:p>
          <a:p>
            <a:pPr indent="-88900" lvl="0" marL="228600" rtl="0" algn="l">
              <a:lnSpc>
                <a:spcPct val="90000"/>
              </a:lnSpc>
              <a:spcBef>
                <a:spcPts val="1000"/>
              </a:spcBef>
              <a:spcAft>
                <a:spcPts val="0"/>
              </a:spcAft>
              <a:buClr>
                <a:schemeClr val="lt1"/>
              </a:buClr>
              <a:buSzPts val="2200"/>
              <a:buNone/>
            </a:pPr>
            <a:r>
              <a:t/>
            </a:r>
            <a:endParaRPr/>
          </a:p>
        </p:txBody>
      </p:sp>
      <p:pic>
        <p:nvPicPr>
          <p:cNvPr descr="Green Pace logo" id="263" name="Google Shape;263;p36"/>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7"/>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REFERENCES</a:t>
            </a:r>
            <a:endParaRPr/>
          </a:p>
        </p:txBody>
      </p:sp>
      <p:sp>
        <p:nvSpPr>
          <p:cNvPr id="269" name="Google Shape;269;p37"/>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387350" lvl="0" marL="457200" rtl="0" algn="l">
              <a:lnSpc>
                <a:spcPct val="115000"/>
              </a:lnSpc>
              <a:spcBef>
                <a:spcPts val="1200"/>
              </a:spcBef>
              <a:spcAft>
                <a:spcPts val="0"/>
              </a:spcAft>
              <a:buSzPts val="2500"/>
              <a:buFont typeface="Century Gothic"/>
              <a:buChar char="•"/>
            </a:pPr>
            <a:r>
              <a:rPr lang="en-US" sz="1400"/>
              <a:t>OWASP. (n.d.). </a:t>
            </a:r>
            <a:r>
              <a:rPr i="1" lang="en-US" sz="1400"/>
              <a:t>Buffer overflow</a:t>
            </a:r>
            <a:r>
              <a:rPr lang="en-US" sz="1400"/>
              <a:t>. Buffer Overflow | OWASP Foundation. https://owasp.org/www-community/vulnerabilities/Buffer_Overflow </a:t>
            </a:r>
            <a:endParaRPr sz="1400"/>
          </a:p>
          <a:p>
            <a:pPr indent="-361950" lvl="0" marL="457200" rtl="0" algn="l">
              <a:lnSpc>
                <a:spcPct val="115000"/>
              </a:lnSpc>
              <a:spcBef>
                <a:spcPts val="0"/>
              </a:spcBef>
              <a:spcAft>
                <a:spcPts val="0"/>
              </a:spcAft>
              <a:buSzPts val="2100"/>
              <a:buFont typeface="Century Gothic"/>
              <a:buChar char="•"/>
            </a:pPr>
            <a:r>
              <a:rPr i="1" lang="en-US" sz="1400"/>
              <a:t>What is SQL Injection (sqli) and how to prevent attacks</a:t>
            </a:r>
            <a:r>
              <a:rPr lang="en-US" sz="1400"/>
              <a:t>. Acunetix. (2024, January 9). https://www.acunetix.com/websitesecurity/sql-injection/#:~:text=An%20SQL%20Injection%20vulnerability%20may,%2C%20intellectual%20property%2C%20and%20more. </a:t>
            </a:r>
            <a:endParaRPr sz="1400"/>
          </a:p>
          <a:p>
            <a:pPr indent="-361950" lvl="0" marL="457200" rtl="0" algn="l">
              <a:lnSpc>
                <a:spcPct val="115000"/>
              </a:lnSpc>
              <a:spcBef>
                <a:spcPts val="0"/>
              </a:spcBef>
              <a:spcAft>
                <a:spcPts val="0"/>
              </a:spcAft>
              <a:buSzPts val="2100"/>
              <a:buFont typeface="Century Gothic"/>
              <a:buChar char="•"/>
            </a:pPr>
            <a:r>
              <a:rPr lang="en-US" sz="1400"/>
              <a:t>QA Automation, QA Automation. (n.d.). </a:t>
            </a:r>
            <a:r>
              <a:rPr i="1" lang="en-US" sz="1400"/>
              <a:t>How do you use encryption and decryption techniques in automation testing?</a:t>
            </a:r>
            <a:r>
              <a:rPr lang="en-US" sz="1400"/>
              <a:t>. Encryption and Decryption Techniques for Automation Testing. https://www.linkedin.com/advice/0/how-do-you-use-encryption-decryption-techniques-automation#:~:text=Encryption%20is%20a%20fundamental%20concept,plaintext%2C%20making%20it%20readable%20again. </a:t>
            </a:r>
            <a:endParaRPr sz="1400"/>
          </a:p>
          <a:p>
            <a:pPr indent="0" lvl="0" marL="457200" rtl="0" algn="l">
              <a:lnSpc>
                <a:spcPct val="90000"/>
              </a:lnSpc>
              <a:spcBef>
                <a:spcPts val="1200"/>
              </a:spcBef>
              <a:spcAft>
                <a:spcPts val="0"/>
              </a:spcAft>
              <a:buNone/>
            </a:pPr>
            <a:r>
              <a:t/>
            </a:r>
            <a:endParaRPr/>
          </a:p>
        </p:txBody>
      </p:sp>
      <p:pic>
        <p:nvPicPr>
          <p:cNvPr descr="Green Pace logo" id="270" name="Google Shape;270;p37"/>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0"/>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20"/>
          <p:cNvSpPr txBox="1"/>
          <p:nvPr>
            <p:ph idx="1" type="body"/>
          </p:nvPr>
        </p:nvSpPr>
        <p:spPr>
          <a:xfrm>
            <a:off x="685800" y="1842585"/>
            <a:ext cx="10820400" cy="4024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800"/>
              <a:buNone/>
            </a:pPr>
            <a:r>
              <a:rPr lang="en-US"/>
              <a:t>This Security Policy defines C/C++ coding standards, authorization, authentication, auditing and data </a:t>
            </a:r>
            <a:r>
              <a:rPr lang="en-US"/>
              <a:t>encryption</a:t>
            </a:r>
            <a:r>
              <a:rPr lang="en-US"/>
              <a:t> standards. This policy was implemented to maintain a comprehensive security mindset throughout the company.</a:t>
            </a:r>
            <a:endParaRPr sz="1600"/>
          </a:p>
          <a:p>
            <a:pPr indent="0" lvl="0" marL="0" rtl="0" algn="l">
              <a:lnSpc>
                <a:spcPct val="90000"/>
              </a:lnSpc>
              <a:spcBef>
                <a:spcPts val="1000"/>
              </a:spcBef>
              <a:spcAft>
                <a:spcPts val="0"/>
              </a:spcAft>
              <a:buClr>
                <a:schemeClr val="lt1"/>
              </a:buClr>
              <a:buSzPts val="2200"/>
              <a:buNone/>
            </a:pPr>
            <a:r>
              <a:t/>
            </a:r>
            <a:endParaRPr/>
          </a:p>
        </p:txBody>
      </p:sp>
      <p:pic>
        <p:nvPicPr>
          <p:cNvPr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id="153" name="Google Shape;153;p20"/>
          <p:cNvPicPr preferRelativeResize="0"/>
          <p:nvPr/>
        </p:nvPicPr>
        <p:blipFill rotWithShape="1">
          <a:blip r:embed="rId3">
            <a:alphaModFix/>
          </a:blip>
          <a:srcRect b="0" l="0" r="0" t="0"/>
          <a:stretch/>
        </p:blipFill>
        <p:spPr>
          <a:xfrm>
            <a:off x="3043875" y="3056125"/>
            <a:ext cx="6104251" cy="3591825"/>
          </a:xfrm>
          <a:prstGeom prst="rect">
            <a:avLst/>
          </a:prstGeom>
          <a:noFill/>
          <a:ln>
            <a:noFill/>
          </a:ln>
        </p:spPr>
      </p:pic>
      <p:pic>
        <p:nvPicPr>
          <p:cNvPr descr="Green Pace logo" id="154" name="Google Shape;154;p20"/>
          <p:cNvPicPr preferRelativeResize="0"/>
          <p:nvPr/>
        </p:nvPicPr>
        <p:blipFill rotWithShape="1">
          <a:blip r:embed="rId4">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1"/>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THREATS MATRIX</a:t>
            </a:r>
            <a:endParaRPr/>
          </a:p>
        </p:txBody>
      </p:sp>
      <p:graphicFrame>
        <p:nvGraphicFramePr>
          <p:cNvPr descr="Alt text required" id="160" name="Google Shape;160;p21"/>
          <p:cNvGraphicFramePr/>
          <p:nvPr/>
        </p:nvGraphicFramePr>
        <p:xfrm>
          <a:off x="1384750" y="2057400"/>
          <a:ext cx="3000000" cy="3000000"/>
        </p:xfrm>
        <a:graphic>
          <a:graphicData uri="http://schemas.openxmlformats.org/drawingml/2006/table">
            <a:tbl>
              <a:tblPr firstCol="1" firstRow="1">
                <a:noFill/>
                <a:tableStyleId>{5D065773-ADDD-4086-B6B2-05EE27E9F052}</a:tableStyleId>
              </a:tblPr>
              <a:tblGrid>
                <a:gridCol w="4949725"/>
                <a:gridCol w="4672650"/>
              </a:tblGrid>
              <a:tr h="2021150">
                <a:tc>
                  <a:txBody>
                    <a:bodyPr/>
                    <a:lstStyle/>
                    <a:p>
                      <a:pPr indent="0" lvl="0" marL="0" marR="0" rtl="0" algn="ctr">
                        <a:lnSpc>
                          <a:spcPct val="100000"/>
                        </a:lnSpc>
                        <a:spcBef>
                          <a:spcPts val="0"/>
                        </a:spcBef>
                        <a:spcAft>
                          <a:spcPts val="0"/>
                        </a:spcAft>
                        <a:buClr>
                          <a:srgbClr val="000000"/>
                        </a:buClr>
                        <a:buSzPts val="3600"/>
                        <a:buFont typeface="Arial"/>
                        <a:buNone/>
                      </a:pPr>
                      <a:r>
                        <a:rPr lang="en-US" sz="3600" u="none" cap="none" strike="noStrike">
                          <a:solidFill>
                            <a:srgbClr val="FFD966"/>
                          </a:solidFill>
                        </a:rPr>
                        <a:t>Likely</a:t>
                      </a:r>
                      <a:endParaRPr sz="1400" u="none" cap="none" strike="noStrike"/>
                    </a:p>
                    <a:p>
                      <a:pPr indent="0" lvl="0" marL="0" marR="0" rtl="0" algn="ctr">
                        <a:lnSpc>
                          <a:spcPct val="100000"/>
                        </a:lnSpc>
                        <a:spcBef>
                          <a:spcPts val="0"/>
                        </a:spcBef>
                        <a:spcAft>
                          <a:spcPts val="0"/>
                        </a:spcAft>
                        <a:buClr>
                          <a:srgbClr val="000000"/>
                        </a:buClr>
                        <a:buSzPts val="3600"/>
                        <a:buFont typeface="Arial"/>
                        <a:buNone/>
                      </a:pPr>
                      <a:r>
                        <a:rPr lang="en-US" sz="3600">
                          <a:solidFill>
                            <a:srgbClr val="FFD966"/>
                          </a:solidFill>
                        </a:rPr>
                        <a:t>STD-003-CPP</a:t>
                      </a:r>
                      <a:endParaRPr sz="3600">
                        <a:solidFill>
                          <a:srgbClr val="FFD966"/>
                        </a:solidFill>
                      </a:endParaRPr>
                    </a:p>
                    <a:p>
                      <a:pPr indent="0" lvl="0" marL="0" rtl="0" algn="ctr">
                        <a:spcBef>
                          <a:spcPts val="0"/>
                        </a:spcBef>
                        <a:spcAft>
                          <a:spcPts val="0"/>
                        </a:spcAft>
                        <a:buClr>
                          <a:schemeClr val="dk1"/>
                        </a:buClr>
                        <a:buSzPts val="3600"/>
                        <a:buFont typeface="Arial"/>
                        <a:buNone/>
                      </a:pPr>
                      <a:r>
                        <a:rPr lang="en-US" sz="2200">
                          <a:solidFill>
                            <a:srgbClr val="FFD966"/>
                          </a:solidFill>
                        </a:rPr>
                        <a:t>Attempting to create a std::string from a nullptr</a:t>
                      </a:r>
                      <a:endParaRPr sz="3600">
                        <a:solidFill>
                          <a:srgbClr val="FFD966"/>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c>
                  <a:txBody>
                    <a:bodyPr/>
                    <a:lstStyle/>
                    <a:p>
                      <a:pPr indent="0" lvl="0" marL="0" marR="0" rtl="0" algn="ctr">
                        <a:lnSpc>
                          <a:spcPct val="100000"/>
                        </a:lnSpc>
                        <a:spcBef>
                          <a:spcPts val="0"/>
                        </a:spcBef>
                        <a:spcAft>
                          <a:spcPts val="0"/>
                        </a:spcAft>
                        <a:buClr>
                          <a:srgbClr val="000000"/>
                        </a:buClr>
                        <a:buSzPts val="3600"/>
                        <a:buFont typeface="Arial"/>
                        <a:buNone/>
                      </a:pPr>
                      <a:r>
                        <a:rPr lang="en-US" sz="3600" u="none" cap="none" strike="noStrike">
                          <a:solidFill>
                            <a:srgbClr val="FFD966"/>
                          </a:solidFill>
                        </a:rPr>
                        <a:t>Priority</a:t>
                      </a:r>
                      <a:endParaRPr sz="1400" u="none" cap="none" strike="noStrike"/>
                    </a:p>
                    <a:p>
                      <a:pPr indent="0" lvl="0" marL="0" marR="0" rtl="0" algn="ctr">
                        <a:lnSpc>
                          <a:spcPct val="100000"/>
                        </a:lnSpc>
                        <a:spcBef>
                          <a:spcPts val="0"/>
                        </a:spcBef>
                        <a:spcAft>
                          <a:spcPts val="0"/>
                        </a:spcAft>
                        <a:buClr>
                          <a:srgbClr val="000000"/>
                        </a:buClr>
                        <a:buSzPts val="3600"/>
                        <a:buFont typeface="Arial"/>
                        <a:buNone/>
                      </a:pPr>
                      <a:r>
                        <a:rPr lang="en-US" sz="3600">
                          <a:solidFill>
                            <a:srgbClr val="FFD966"/>
                          </a:solidFill>
                        </a:rPr>
                        <a:t>STD-001-CPP</a:t>
                      </a:r>
                      <a:endParaRPr sz="3600">
                        <a:solidFill>
                          <a:srgbClr val="FFD966"/>
                        </a:solidFill>
                      </a:endParaRPr>
                    </a:p>
                    <a:p>
                      <a:pPr indent="0" lvl="0" marL="0" marR="0" rtl="0" algn="ctr">
                        <a:lnSpc>
                          <a:spcPct val="100000"/>
                        </a:lnSpc>
                        <a:spcBef>
                          <a:spcPts val="0"/>
                        </a:spcBef>
                        <a:spcAft>
                          <a:spcPts val="0"/>
                        </a:spcAft>
                        <a:buClr>
                          <a:srgbClr val="000000"/>
                        </a:buClr>
                        <a:buSzPts val="3600"/>
                        <a:buFont typeface="Arial"/>
                        <a:buNone/>
                      </a:pPr>
                      <a:r>
                        <a:rPr lang="en-US" sz="2200">
                          <a:solidFill>
                            <a:srgbClr val="FFD966"/>
                          </a:solidFill>
                        </a:rPr>
                        <a:t>Not obeying the one-definition rule</a:t>
                      </a:r>
                      <a:endParaRPr sz="2200">
                        <a:solidFill>
                          <a:srgbClr val="FFD966"/>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r>
              <a:tr h="2021150">
                <a:tc>
                  <a:txBody>
                    <a:bodyPr/>
                    <a:lstStyle/>
                    <a:p>
                      <a:pPr indent="0" lvl="0" marL="0" marR="0" rtl="0" algn="ctr">
                        <a:lnSpc>
                          <a:spcPct val="100000"/>
                        </a:lnSpc>
                        <a:spcBef>
                          <a:spcPts val="0"/>
                        </a:spcBef>
                        <a:spcAft>
                          <a:spcPts val="0"/>
                        </a:spcAft>
                        <a:buClr>
                          <a:srgbClr val="000000"/>
                        </a:buClr>
                        <a:buSzPts val="3600"/>
                        <a:buFont typeface="Arial"/>
                        <a:buNone/>
                      </a:pPr>
                      <a:r>
                        <a:rPr lang="en-US" sz="3600" u="none" cap="none" strike="noStrike">
                          <a:solidFill>
                            <a:srgbClr val="FFD966"/>
                          </a:solidFill>
                        </a:rPr>
                        <a:t>Low priority</a:t>
                      </a:r>
                      <a:endParaRPr sz="1400" u="none" cap="none" strike="noStrike"/>
                    </a:p>
                    <a:p>
                      <a:pPr indent="0" lvl="0" marL="0" marR="0" rtl="0" algn="ctr">
                        <a:lnSpc>
                          <a:spcPct val="100000"/>
                        </a:lnSpc>
                        <a:spcBef>
                          <a:spcPts val="0"/>
                        </a:spcBef>
                        <a:spcAft>
                          <a:spcPts val="0"/>
                        </a:spcAft>
                        <a:buClr>
                          <a:srgbClr val="000000"/>
                        </a:buClr>
                        <a:buSzPts val="3600"/>
                        <a:buFont typeface="Arial"/>
                        <a:buNone/>
                      </a:pPr>
                      <a:r>
                        <a:rPr lang="en-US" sz="3600">
                          <a:solidFill>
                            <a:srgbClr val="FFD966"/>
                          </a:solidFill>
                        </a:rPr>
                        <a:t>STD-006-CLG</a:t>
                      </a:r>
                      <a:endParaRPr sz="3600">
                        <a:solidFill>
                          <a:srgbClr val="FFD966"/>
                        </a:solidFill>
                      </a:endParaRPr>
                    </a:p>
                    <a:p>
                      <a:pPr indent="0" lvl="0" marL="0" marR="0" rtl="0" algn="ctr">
                        <a:lnSpc>
                          <a:spcPct val="100000"/>
                        </a:lnSpc>
                        <a:spcBef>
                          <a:spcPts val="0"/>
                        </a:spcBef>
                        <a:spcAft>
                          <a:spcPts val="0"/>
                        </a:spcAft>
                        <a:buClr>
                          <a:srgbClr val="000000"/>
                        </a:buClr>
                        <a:buSzPts val="3600"/>
                        <a:buFont typeface="Arial"/>
                        <a:buNone/>
                      </a:pPr>
                      <a:r>
                        <a:rPr lang="en-US" sz="2200">
                          <a:solidFill>
                            <a:srgbClr val="FFD966"/>
                          </a:solidFill>
                        </a:rPr>
                        <a:t>Not using static assertion to test the value of a constant expression</a:t>
                      </a:r>
                      <a:endParaRPr sz="2200">
                        <a:solidFill>
                          <a:srgbClr val="FFD966"/>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c>
                  <a:txBody>
                    <a:bodyPr/>
                    <a:lstStyle/>
                    <a:p>
                      <a:pPr indent="0" lvl="0" marL="0" marR="0" rtl="0" algn="ctr">
                        <a:lnSpc>
                          <a:spcPct val="100000"/>
                        </a:lnSpc>
                        <a:spcBef>
                          <a:spcPts val="0"/>
                        </a:spcBef>
                        <a:spcAft>
                          <a:spcPts val="0"/>
                        </a:spcAft>
                        <a:buClr>
                          <a:srgbClr val="000000"/>
                        </a:buClr>
                        <a:buSzPts val="3600"/>
                        <a:buFont typeface="Arial"/>
                        <a:buNone/>
                      </a:pPr>
                      <a:r>
                        <a:rPr lang="en-US" sz="3600" u="none" cap="none" strike="noStrike">
                          <a:solidFill>
                            <a:srgbClr val="FFD966"/>
                          </a:solidFill>
                        </a:rPr>
                        <a:t>Unlikely</a:t>
                      </a:r>
                      <a:endParaRPr sz="1400" u="none" cap="none" strike="noStrike"/>
                    </a:p>
                    <a:p>
                      <a:pPr indent="0" lvl="0" marL="0" marR="0" rtl="0" algn="ctr">
                        <a:lnSpc>
                          <a:spcPct val="100000"/>
                        </a:lnSpc>
                        <a:spcBef>
                          <a:spcPts val="0"/>
                        </a:spcBef>
                        <a:spcAft>
                          <a:spcPts val="0"/>
                        </a:spcAft>
                        <a:buClr>
                          <a:srgbClr val="000000"/>
                        </a:buClr>
                        <a:buSzPts val="3600"/>
                        <a:buFont typeface="Arial"/>
                        <a:buNone/>
                      </a:pPr>
                      <a:r>
                        <a:rPr lang="en-US" sz="3600">
                          <a:solidFill>
                            <a:srgbClr val="FFD966"/>
                          </a:solidFill>
                        </a:rPr>
                        <a:t>STD-008-CPP</a:t>
                      </a:r>
                      <a:endParaRPr sz="3600">
                        <a:solidFill>
                          <a:srgbClr val="FFD966"/>
                        </a:solidFill>
                      </a:endParaRPr>
                    </a:p>
                    <a:p>
                      <a:pPr indent="0" lvl="0" marL="0" marR="0" rtl="0" algn="ctr">
                        <a:lnSpc>
                          <a:spcPct val="100000"/>
                        </a:lnSpc>
                        <a:spcBef>
                          <a:spcPts val="0"/>
                        </a:spcBef>
                        <a:spcAft>
                          <a:spcPts val="0"/>
                        </a:spcAft>
                        <a:buClr>
                          <a:srgbClr val="000000"/>
                        </a:buClr>
                        <a:buSzPts val="3600"/>
                        <a:buFont typeface="Arial"/>
                        <a:buNone/>
                      </a:pPr>
                      <a:r>
                        <a:rPr lang="en-US" sz="2200">
                          <a:solidFill>
                            <a:srgbClr val="FFD966"/>
                          </a:solidFill>
                        </a:rPr>
                        <a:t>Not writing constructor memory initializers in the canonical order</a:t>
                      </a:r>
                      <a:endParaRPr sz="2200">
                        <a:solidFill>
                          <a:srgbClr val="FFD966"/>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r>
            </a:tbl>
          </a:graphicData>
        </a:graphic>
      </p:graphicFrame>
      <p:pic>
        <p:nvPicPr>
          <p:cNvPr descr="Green Pace logo" id="161" name="Google Shape;161;p21"/>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2"/>
          <p:cNvSpPr txBox="1"/>
          <p:nvPr>
            <p:ph type="title"/>
          </p:nvPr>
        </p:nvSpPr>
        <p:spPr>
          <a:xfrm>
            <a:off x="2895600" y="764373"/>
            <a:ext cx="8610600" cy="1293000"/>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10 PRINCIPLES</a:t>
            </a:r>
            <a:endParaRPr/>
          </a:p>
        </p:txBody>
      </p:sp>
      <p:sp>
        <p:nvSpPr>
          <p:cNvPr id="167" name="Google Shape;167;p22"/>
          <p:cNvSpPr txBox="1"/>
          <p:nvPr>
            <p:ph idx="1" type="body"/>
          </p:nvPr>
        </p:nvSpPr>
        <p:spPr>
          <a:xfrm>
            <a:off x="685800" y="2194560"/>
            <a:ext cx="10820400" cy="40242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0"/>
              </a:spcBef>
              <a:spcAft>
                <a:spcPts val="0"/>
              </a:spcAft>
              <a:buSzPts val="1800"/>
              <a:buChar char="❖"/>
            </a:pPr>
            <a:r>
              <a:rPr lang="en-US"/>
              <a:t>Validate Input Data</a:t>
            </a:r>
            <a:endParaRPr/>
          </a:p>
          <a:p>
            <a:pPr indent="-342900" lvl="1" marL="914400" rtl="0" algn="l">
              <a:lnSpc>
                <a:spcPct val="90000"/>
              </a:lnSpc>
              <a:spcBef>
                <a:spcPts val="0"/>
              </a:spcBef>
              <a:spcAft>
                <a:spcPts val="0"/>
              </a:spcAft>
              <a:buSzPts val="1800"/>
              <a:buChar char="➢"/>
            </a:pPr>
            <a:r>
              <a:rPr lang="en-US"/>
              <a:t>STD-002, STD-004, STD-010</a:t>
            </a:r>
            <a:endParaRPr/>
          </a:p>
          <a:p>
            <a:pPr indent="-342900" lvl="0" marL="457200" rtl="0" algn="l">
              <a:lnSpc>
                <a:spcPct val="90000"/>
              </a:lnSpc>
              <a:spcBef>
                <a:spcPts val="0"/>
              </a:spcBef>
              <a:spcAft>
                <a:spcPts val="0"/>
              </a:spcAft>
              <a:buSzPts val="1800"/>
              <a:buChar char="❖"/>
            </a:pPr>
            <a:r>
              <a:rPr lang="en-US"/>
              <a:t>Heed Compiler Warnings</a:t>
            </a:r>
            <a:endParaRPr/>
          </a:p>
          <a:p>
            <a:pPr indent="-342900" lvl="1" marL="914400" rtl="0" algn="l">
              <a:lnSpc>
                <a:spcPct val="90000"/>
              </a:lnSpc>
              <a:spcBef>
                <a:spcPts val="0"/>
              </a:spcBef>
              <a:spcAft>
                <a:spcPts val="0"/>
              </a:spcAft>
              <a:buSzPts val="1800"/>
              <a:buChar char="➢"/>
            </a:pPr>
            <a:r>
              <a:rPr lang="en-US"/>
              <a:t>STD-003, STD-005, STD-006</a:t>
            </a:r>
            <a:endParaRPr/>
          </a:p>
          <a:p>
            <a:pPr indent="-342900" lvl="0" marL="457200" rtl="0" algn="l">
              <a:lnSpc>
                <a:spcPct val="90000"/>
              </a:lnSpc>
              <a:spcBef>
                <a:spcPts val="0"/>
              </a:spcBef>
              <a:spcAft>
                <a:spcPts val="0"/>
              </a:spcAft>
              <a:buSzPts val="1800"/>
              <a:buChar char="❖"/>
            </a:pPr>
            <a:r>
              <a:rPr lang="en-US"/>
              <a:t>Architect and Design for Security Policies</a:t>
            </a:r>
            <a:endParaRPr/>
          </a:p>
          <a:p>
            <a:pPr indent="-342900" lvl="1" marL="914400" rtl="0" algn="l">
              <a:lnSpc>
                <a:spcPct val="90000"/>
              </a:lnSpc>
              <a:spcBef>
                <a:spcPts val="0"/>
              </a:spcBef>
              <a:spcAft>
                <a:spcPts val="0"/>
              </a:spcAft>
              <a:buSzPts val="1800"/>
              <a:buChar char="➢"/>
            </a:pPr>
            <a:r>
              <a:rPr lang="en-US"/>
              <a:t>STD-001, STD-006, STD-008, STD-009, STD-010</a:t>
            </a:r>
            <a:endParaRPr/>
          </a:p>
          <a:p>
            <a:pPr indent="-342900" lvl="0" marL="457200" rtl="0" algn="l">
              <a:lnSpc>
                <a:spcPct val="90000"/>
              </a:lnSpc>
              <a:spcBef>
                <a:spcPts val="0"/>
              </a:spcBef>
              <a:spcAft>
                <a:spcPts val="0"/>
              </a:spcAft>
              <a:buSzPts val="1800"/>
              <a:buChar char="❖"/>
            </a:pPr>
            <a:r>
              <a:rPr lang="en-US"/>
              <a:t>Keep It Simple</a:t>
            </a:r>
            <a:endParaRPr/>
          </a:p>
          <a:p>
            <a:pPr indent="-342900" lvl="1" marL="914400" rtl="0" algn="l">
              <a:lnSpc>
                <a:spcPct val="90000"/>
              </a:lnSpc>
              <a:spcBef>
                <a:spcPts val="0"/>
              </a:spcBef>
              <a:spcAft>
                <a:spcPts val="0"/>
              </a:spcAft>
              <a:buSzPts val="1800"/>
              <a:buChar char="➢"/>
            </a:pPr>
            <a:r>
              <a:rPr lang="en-US"/>
              <a:t>STD-001, STD-002, STD-008</a:t>
            </a:r>
            <a:endParaRPr/>
          </a:p>
          <a:p>
            <a:pPr indent="-342900" lvl="0" marL="457200" rtl="0" algn="l">
              <a:lnSpc>
                <a:spcPct val="90000"/>
              </a:lnSpc>
              <a:spcBef>
                <a:spcPts val="0"/>
              </a:spcBef>
              <a:spcAft>
                <a:spcPts val="0"/>
              </a:spcAft>
              <a:buSzPts val="1800"/>
              <a:buChar char="❖"/>
            </a:pPr>
            <a:r>
              <a:rPr lang="en-US"/>
              <a:t>Default Deny</a:t>
            </a:r>
            <a:endParaRPr/>
          </a:p>
        </p:txBody>
      </p:sp>
      <p:pic>
        <p:nvPicPr>
          <p:cNvPr descr="Green Pace logo" id="168" name="Google Shape;168;p22"/>
          <p:cNvPicPr preferRelativeResize="0"/>
          <p:nvPr/>
        </p:nvPicPr>
        <p:blipFill rotWithShape="1">
          <a:blip r:embed="rId3">
            <a:alphaModFix/>
          </a:blip>
          <a:srcRect b="0" l="0" r="0" t="0"/>
          <a:stretch/>
        </p:blipFill>
        <p:spPr>
          <a:xfrm>
            <a:off x="11084074" y="5440526"/>
            <a:ext cx="886603" cy="114922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3"/>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10 PRINCIPLES</a:t>
            </a:r>
            <a:endParaRPr/>
          </a:p>
        </p:txBody>
      </p:sp>
      <p:sp>
        <p:nvSpPr>
          <p:cNvPr id="174" name="Google Shape;174;p23"/>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0"/>
              </a:spcBef>
              <a:spcAft>
                <a:spcPts val="0"/>
              </a:spcAft>
              <a:buSzPts val="1800"/>
              <a:buChar char="❖"/>
            </a:pPr>
            <a:r>
              <a:rPr lang="en-US"/>
              <a:t>Adhere to the Principle of Least Privilege</a:t>
            </a:r>
            <a:endParaRPr/>
          </a:p>
          <a:p>
            <a:pPr indent="-342900" lvl="0" marL="457200" rtl="0" algn="l">
              <a:lnSpc>
                <a:spcPct val="90000"/>
              </a:lnSpc>
              <a:spcBef>
                <a:spcPts val="0"/>
              </a:spcBef>
              <a:spcAft>
                <a:spcPts val="0"/>
              </a:spcAft>
              <a:buSzPts val="1800"/>
              <a:buChar char="❖"/>
            </a:pPr>
            <a:r>
              <a:rPr lang="en-US"/>
              <a:t>Sanitize Data Sent to the Other Systems</a:t>
            </a:r>
            <a:endParaRPr/>
          </a:p>
          <a:p>
            <a:pPr indent="-342900" lvl="1" marL="914400" rtl="0" algn="l">
              <a:lnSpc>
                <a:spcPct val="90000"/>
              </a:lnSpc>
              <a:spcBef>
                <a:spcPts val="0"/>
              </a:spcBef>
              <a:spcAft>
                <a:spcPts val="0"/>
              </a:spcAft>
              <a:buSzPts val="1800"/>
              <a:buChar char="➢"/>
            </a:pPr>
            <a:r>
              <a:rPr lang="en-US"/>
              <a:t>STD-004</a:t>
            </a:r>
            <a:endParaRPr/>
          </a:p>
          <a:p>
            <a:pPr indent="-342900" lvl="0" marL="457200" rtl="0" algn="l">
              <a:lnSpc>
                <a:spcPct val="90000"/>
              </a:lnSpc>
              <a:spcBef>
                <a:spcPts val="0"/>
              </a:spcBef>
              <a:spcAft>
                <a:spcPts val="0"/>
              </a:spcAft>
              <a:buSzPts val="1800"/>
              <a:buChar char="❖"/>
            </a:pPr>
            <a:r>
              <a:rPr lang="en-US"/>
              <a:t>Practice Defense in Depth</a:t>
            </a:r>
            <a:endParaRPr/>
          </a:p>
          <a:p>
            <a:pPr indent="-342900" lvl="0" marL="457200" rtl="0" algn="l">
              <a:lnSpc>
                <a:spcPct val="90000"/>
              </a:lnSpc>
              <a:spcBef>
                <a:spcPts val="0"/>
              </a:spcBef>
              <a:spcAft>
                <a:spcPts val="0"/>
              </a:spcAft>
              <a:buSzPts val="1800"/>
              <a:buChar char="❖"/>
            </a:pPr>
            <a:r>
              <a:rPr lang="en-US"/>
              <a:t>Use Effective Quality Assurance Techniques</a:t>
            </a:r>
            <a:endParaRPr/>
          </a:p>
          <a:p>
            <a:pPr indent="-342900" lvl="1" marL="914400" rtl="0" algn="l">
              <a:lnSpc>
                <a:spcPct val="90000"/>
              </a:lnSpc>
              <a:spcBef>
                <a:spcPts val="0"/>
              </a:spcBef>
              <a:spcAft>
                <a:spcPts val="0"/>
              </a:spcAft>
              <a:buSzPts val="1800"/>
              <a:buChar char="➢"/>
            </a:pPr>
            <a:r>
              <a:rPr lang="en-US"/>
              <a:t>STD-007, STD-005</a:t>
            </a:r>
            <a:endParaRPr/>
          </a:p>
          <a:p>
            <a:pPr indent="-342900" lvl="0" marL="457200" rtl="0" algn="l">
              <a:lnSpc>
                <a:spcPct val="90000"/>
              </a:lnSpc>
              <a:spcBef>
                <a:spcPts val="0"/>
              </a:spcBef>
              <a:spcAft>
                <a:spcPts val="0"/>
              </a:spcAft>
              <a:buSzPts val="1800"/>
              <a:buChar char="❖"/>
            </a:pPr>
            <a:r>
              <a:rPr lang="en-US"/>
              <a:t>Adopt a Secure Coding Standard</a:t>
            </a:r>
            <a:endParaRPr/>
          </a:p>
          <a:p>
            <a:pPr indent="-342900" lvl="1" marL="914400" rtl="0" algn="l">
              <a:lnSpc>
                <a:spcPct val="90000"/>
              </a:lnSpc>
              <a:spcBef>
                <a:spcPts val="0"/>
              </a:spcBef>
              <a:spcAft>
                <a:spcPts val="0"/>
              </a:spcAft>
              <a:buSzPts val="1800"/>
              <a:buChar char="➢"/>
            </a:pPr>
            <a:r>
              <a:rPr lang="en-US"/>
              <a:t>STD-009, STD-007</a:t>
            </a:r>
            <a:endParaRPr/>
          </a:p>
        </p:txBody>
      </p:sp>
      <p:pic>
        <p:nvPicPr>
          <p:cNvPr descr="Green Pace logo" id="175" name="Google Shape;175;p23"/>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4"/>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CODING STANDARDS</a:t>
            </a:r>
            <a:endParaRPr/>
          </a:p>
        </p:txBody>
      </p:sp>
      <p:sp>
        <p:nvSpPr>
          <p:cNvPr id="181" name="Google Shape;181;p24"/>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228600" lvl="0" marL="228600" rtl="0" algn="l">
              <a:lnSpc>
                <a:spcPct val="115000"/>
              </a:lnSpc>
              <a:spcBef>
                <a:spcPts val="0"/>
              </a:spcBef>
              <a:spcAft>
                <a:spcPts val="0"/>
              </a:spcAft>
              <a:buClr>
                <a:schemeClr val="lt1"/>
              </a:buClr>
              <a:buSzPts val="2000"/>
              <a:buChar char="❖"/>
            </a:pPr>
            <a:r>
              <a:rPr lang="en-US" sz="2000"/>
              <a:t>Obey the one-definition rule</a:t>
            </a:r>
            <a:endParaRPr sz="2000"/>
          </a:p>
          <a:p>
            <a:pPr indent="-355600" lvl="1" marL="914400" rtl="0" algn="l">
              <a:lnSpc>
                <a:spcPct val="115000"/>
              </a:lnSpc>
              <a:spcBef>
                <a:spcPts val="0"/>
              </a:spcBef>
              <a:spcAft>
                <a:spcPts val="0"/>
              </a:spcAft>
              <a:buSzPts val="2000"/>
              <a:buChar char="➢"/>
            </a:pPr>
            <a:r>
              <a:rPr lang="en-US"/>
              <a:t>High Severity but low </a:t>
            </a:r>
            <a:r>
              <a:rPr lang="en-US"/>
              <a:t>likelihood</a:t>
            </a:r>
            <a:endParaRPr/>
          </a:p>
          <a:p>
            <a:pPr indent="-342900" lvl="0" marL="457200" rtl="0" algn="l">
              <a:lnSpc>
                <a:spcPct val="115000"/>
              </a:lnSpc>
              <a:spcBef>
                <a:spcPts val="0"/>
              </a:spcBef>
              <a:spcAft>
                <a:spcPts val="0"/>
              </a:spcAft>
              <a:buSzPts val="1800"/>
              <a:buChar char="❖"/>
            </a:pPr>
            <a:r>
              <a:rPr lang="en-US"/>
              <a:t>Do not read </a:t>
            </a:r>
            <a:r>
              <a:rPr lang="en-US"/>
              <a:t>uninitialized</a:t>
            </a:r>
            <a:r>
              <a:rPr lang="en-US"/>
              <a:t> memory</a:t>
            </a:r>
            <a:endParaRPr/>
          </a:p>
          <a:p>
            <a:pPr indent="-342900" lvl="1" marL="914400" rtl="0" algn="l">
              <a:lnSpc>
                <a:spcPct val="115000"/>
              </a:lnSpc>
              <a:spcBef>
                <a:spcPts val="0"/>
              </a:spcBef>
              <a:spcAft>
                <a:spcPts val="0"/>
              </a:spcAft>
              <a:buSzPts val="1800"/>
              <a:buChar char="➢"/>
            </a:pPr>
            <a:r>
              <a:rPr lang="en-US"/>
              <a:t>High Severity and very probable</a:t>
            </a:r>
            <a:endParaRPr/>
          </a:p>
          <a:p>
            <a:pPr indent="-342900" lvl="0" marL="457200" rtl="0" algn="l">
              <a:lnSpc>
                <a:spcPct val="115000"/>
              </a:lnSpc>
              <a:spcBef>
                <a:spcPts val="0"/>
              </a:spcBef>
              <a:spcAft>
                <a:spcPts val="0"/>
              </a:spcAft>
              <a:buSzPts val="1800"/>
              <a:buChar char="❖"/>
            </a:pPr>
            <a:r>
              <a:rPr lang="en-US"/>
              <a:t>Do not attempt to create a std::string from a nullptr</a:t>
            </a:r>
            <a:endParaRPr/>
          </a:p>
          <a:p>
            <a:pPr indent="-342900" lvl="1" marL="914400" rtl="0" algn="l">
              <a:lnSpc>
                <a:spcPct val="115000"/>
              </a:lnSpc>
              <a:spcBef>
                <a:spcPts val="0"/>
              </a:spcBef>
              <a:spcAft>
                <a:spcPts val="0"/>
              </a:spcAft>
              <a:buSzPts val="1800"/>
              <a:buChar char="➢"/>
            </a:pPr>
            <a:r>
              <a:rPr lang="en-US"/>
              <a:t>High Severity and likely</a:t>
            </a:r>
            <a:endParaRPr/>
          </a:p>
          <a:p>
            <a:pPr indent="-342900" lvl="0" marL="457200" rtl="0" algn="l">
              <a:lnSpc>
                <a:spcPct val="115000"/>
              </a:lnSpc>
              <a:spcBef>
                <a:spcPts val="0"/>
              </a:spcBef>
              <a:spcAft>
                <a:spcPts val="0"/>
              </a:spcAft>
              <a:buSzPts val="1800"/>
              <a:buChar char="❖"/>
            </a:pPr>
            <a:r>
              <a:rPr lang="en-US"/>
              <a:t>Prevent a SQL injection</a:t>
            </a:r>
            <a:endParaRPr/>
          </a:p>
          <a:p>
            <a:pPr indent="-342900" lvl="1" marL="914400" rtl="0" algn="l">
              <a:lnSpc>
                <a:spcPct val="115000"/>
              </a:lnSpc>
              <a:spcBef>
                <a:spcPts val="0"/>
              </a:spcBef>
              <a:spcAft>
                <a:spcPts val="0"/>
              </a:spcAft>
              <a:buSzPts val="1800"/>
              <a:buChar char="➢"/>
            </a:pPr>
            <a:r>
              <a:rPr lang="en-US"/>
              <a:t>High Severity and likely</a:t>
            </a:r>
            <a:endParaRPr/>
          </a:p>
          <a:p>
            <a:pPr indent="-342900" lvl="0" marL="457200" rtl="0" algn="l">
              <a:lnSpc>
                <a:spcPct val="115000"/>
              </a:lnSpc>
              <a:spcBef>
                <a:spcPts val="0"/>
              </a:spcBef>
              <a:spcAft>
                <a:spcPts val="0"/>
              </a:spcAft>
              <a:buSzPts val="1800"/>
              <a:buChar char="❖"/>
            </a:pPr>
            <a:r>
              <a:rPr lang="en-US"/>
              <a:t>Do not access freed memory</a:t>
            </a:r>
            <a:endParaRPr/>
          </a:p>
          <a:p>
            <a:pPr indent="-342900" lvl="1" marL="914400" rtl="0" algn="l">
              <a:lnSpc>
                <a:spcPct val="115000"/>
              </a:lnSpc>
              <a:spcBef>
                <a:spcPts val="0"/>
              </a:spcBef>
              <a:spcAft>
                <a:spcPts val="0"/>
              </a:spcAft>
              <a:buSzPts val="1800"/>
              <a:buChar char="➢"/>
            </a:pPr>
            <a:r>
              <a:rPr lang="en-US"/>
              <a:t>High Severity and likely</a:t>
            </a:r>
            <a:endParaRPr/>
          </a:p>
        </p:txBody>
      </p:sp>
      <p:pic>
        <p:nvPicPr>
          <p:cNvPr descr="Green Pace logo" id="182" name="Google Shape;182;p24"/>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5"/>
          <p:cNvSpPr txBox="1"/>
          <p:nvPr>
            <p:ph type="title"/>
          </p:nvPr>
        </p:nvSpPr>
        <p:spPr>
          <a:xfrm>
            <a:off x="2895600" y="764373"/>
            <a:ext cx="8610600" cy="1293000"/>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CODING STANDARDS</a:t>
            </a:r>
            <a:endParaRPr/>
          </a:p>
        </p:txBody>
      </p:sp>
      <p:sp>
        <p:nvSpPr>
          <p:cNvPr id="188" name="Google Shape;188;p25"/>
          <p:cNvSpPr txBox="1"/>
          <p:nvPr>
            <p:ph idx="1" type="body"/>
          </p:nvPr>
        </p:nvSpPr>
        <p:spPr>
          <a:xfrm>
            <a:off x="685800" y="2194560"/>
            <a:ext cx="10820400" cy="4024200"/>
          </a:xfrm>
          <a:prstGeom prst="rect">
            <a:avLst/>
          </a:prstGeom>
          <a:noFill/>
          <a:ln>
            <a:noFill/>
          </a:ln>
        </p:spPr>
        <p:txBody>
          <a:bodyPr anchorCtr="0" anchor="t" bIns="45700" lIns="91425" spcFirstLastPara="1" rIns="91425" wrap="square" tIns="45700">
            <a:normAutofit/>
          </a:bodyPr>
          <a:lstStyle/>
          <a:p>
            <a:pPr indent="-342900" lvl="0" marL="457200" rtl="0" algn="l">
              <a:lnSpc>
                <a:spcPct val="115000"/>
              </a:lnSpc>
              <a:spcBef>
                <a:spcPts val="0"/>
              </a:spcBef>
              <a:spcAft>
                <a:spcPts val="0"/>
              </a:spcAft>
              <a:buSzPts val="1800"/>
              <a:buChar char="❖"/>
            </a:pPr>
            <a:r>
              <a:rPr lang="en-US"/>
              <a:t>Use static assertion to test the value of a constant expression</a:t>
            </a:r>
            <a:endParaRPr/>
          </a:p>
          <a:p>
            <a:pPr indent="-342900" lvl="1" marL="914400" rtl="0" algn="l">
              <a:lnSpc>
                <a:spcPct val="115000"/>
              </a:lnSpc>
              <a:spcBef>
                <a:spcPts val="0"/>
              </a:spcBef>
              <a:spcAft>
                <a:spcPts val="0"/>
              </a:spcAft>
              <a:buSzPts val="1800"/>
              <a:buChar char="➢"/>
            </a:pPr>
            <a:r>
              <a:rPr lang="en-US"/>
              <a:t>Low severity and unlikely</a:t>
            </a:r>
            <a:endParaRPr/>
          </a:p>
          <a:p>
            <a:pPr indent="-342900" lvl="0" marL="457200" rtl="0" algn="l">
              <a:lnSpc>
                <a:spcPct val="115000"/>
              </a:lnSpc>
              <a:spcBef>
                <a:spcPts val="0"/>
              </a:spcBef>
              <a:spcAft>
                <a:spcPts val="0"/>
              </a:spcAft>
              <a:buSzPts val="1800"/>
              <a:buChar char="❖"/>
            </a:pPr>
            <a:r>
              <a:rPr lang="en-US"/>
              <a:t>Do not abruptly terminate the program</a:t>
            </a:r>
            <a:endParaRPr/>
          </a:p>
          <a:p>
            <a:pPr indent="-342900" lvl="1" marL="914400" rtl="0" algn="l">
              <a:lnSpc>
                <a:spcPct val="115000"/>
              </a:lnSpc>
              <a:spcBef>
                <a:spcPts val="0"/>
              </a:spcBef>
              <a:spcAft>
                <a:spcPts val="0"/>
              </a:spcAft>
              <a:buSzPts val="1800"/>
              <a:buChar char="➢"/>
            </a:pPr>
            <a:r>
              <a:rPr lang="en-US"/>
              <a:t>Low severity and probable</a:t>
            </a:r>
            <a:endParaRPr/>
          </a:p>
          <a:p>
            <a:pPr indent="-342900" lvl="0" marL="457200" rtl="0" algn="l">
              <a:lnSpc>
                <a:spcPct val="115000"/>
              </a:lnSpc>
              <a:spcBef>
                <a:spcPts val="0"/>
              </a:spcBef>
              <a:spcAft>
                <a:spcPts val="0"/>
              </a:spcAft>
              <a:buSzPts val="1800"/>
              <a:buChar char="❖"/>
            </a:pPr>
            <a:r>
              <a:rPr lang="en-US"/>
              <a:t>Write a constructor memory </a:t>
            </a:r>
            <a:r>
              <a:rPr lang="en-US"/>
              <a:t>initializers</a:t>
            </a:r>
            <a:r>
              <a:rPr lang="en-US"/>
              <a:t> in the canonical order</a:t>
            </a:r>
            <a:endParaRPr/>
          </a:p>
          <a:p>
            <a:pPr indent="-342900" lvl="1" marL="914400" rtl="0" algn="l">
              <a:lnSpc>
                <a:spcPct val="115000"/>
              </a:lnSpc>
              <a:spcBef>
                <a:spcPts val="0"/>
              </a:spcBef>
              <a:spcAft>
                <a:spcPts val="0"/>
              </a:spcAft>
              <a:buSzPts val="1800"/>
              <a:buChar char="➢"/>
            </a:pPr>
            <a:r>
              <a:rPr lang="en-US"/>
              <a:t>Medium severity and unlikely</a:t>
            </a:r>
            <a:endParaRPr/>
          </a:p>
          <a:p>
            <a:pPr indent="-342900" lvl="0" marL="457200" rtl="0" algn="l">
              <a:lnSpc>
                <a:spcPct val="115000"/>
              </a:lnSpc>
              <a:spcBef>
                <a:spcPts val="0"/>
              </a:spcBef>
              <a:spcAft>
                <a:spcPts val="0"/>
              </a:spcAft>
              <a:buSzPts val="1800"/>
              <a:buChar char="❖"/>
            </a:pPr>
            <a:r>
              <a:rPr lang="en-US"/>
              <a:t>Do not cast out of range enumeration values</a:t>
            </a:r>
            <a:endParaRPr/>
          </a:p>
          <a:p>
            <a:pPr indent="-342900" lvl="1" marL="914400" rtl="0" algn="l">
              <a:lnSpc>
                <a:spcPct val="115000"/>
              </a:lnSpc>
              <a:spcBef>
                <a:spcPts val="0"/>
              </a:spcBef>
              <a:spcAft>
                <a:spcPts val="0"/>
              </a:spcAft>
              <a:buSzPts val="1800"/>
              <a:buChar char="➢"/>
            </a:pPr>
            <a:r>
              <a:rPr lang="en-US"/>
              <a:t>Medium severity and unlikely</a:t>
            </a:r>
            <a:endParaRPr/>
          </a:p>
          <a:p>
            <a:pPr indent="-342900" lvl="0" marL="457200" rtl="0" algn="l">
              <a:lnSpc>
                <a:spcPct val="115000"/>
              </a:lnSpc>
              <a:spcBef>
                <a:spcPts val="0"/>
              </a:spcBef>
              <a:spcAft>
                <a:spcPts val="0"/>
              </a:spcAft>
              <a:buSzPts val="1800"/>
              <a:buChar char="❖"/>
            </a:pPr>
            <a:r>
              <a:rPr lang="en-US"/>
              <a:t>Never qualify a reference type with const or volatile</a:t>
            </a:r>
            <a:endParaRPr/>
          </a:p>
          <a:p>
            <a:pPr indent="-342900" lvl="1" marL="914400" rtl="0" algn="l">
              <a:lnSpc>
                <a:spcPct val="115000"/>
              </a:lnSpc>
              <a:spcBef>
                <a:spcPts val="0"/>
              </a:spcBef>
              <a:spcAft>
                <a:spcPts val="0"/>
              </a:spcAft>
              <a:buSzPts val="1800"/>
              <a:buChar char="➢"/>
            </a:pPr>
            <a:r>
              <a:rPr lang="en-US"/>
              <a:t>Low severity and unlikely</a:t>
            </a:r>
            <a:endParaRPr/>
          </a:p>
        </p:txBody>
      </p:sp>
      <p:pic>
        <p:nvPicPr>
          <p:cNvPr descr="Green Pace logo" id="189" name="Google Shape;189;p25"/>
          <p:cNvPicPr preferRelativeResize="0"/>
          <p:nvPr/>
        </p:nvPicPr>
        <p:blipFill rotWithShape="1">
          <a:blip r:embed="rId3">
            <a:alphaModFix/>
          </a:blip>
          <a:srcRect b="0" l="0" r="0" t="0"/>
          <a:stretch/>
        </p:blipFill>
        <p:spPr>
          <a:xfrm>
            <a:off x="11084074" y="5440526"/>
            <a:ext cx="886603" cy="114922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6"/>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ENCRYPTION POLICIES</a:t>
            </a:r>
            <a:endParaRPr/>
          </a:p>
        </p:txBody>
      </p:sp>
      <p:sp>
        <p:nvSpPr>
          <p:cNvPr id="195" name="Google Shape;195;p26"/>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374650" lvl="0" marL="457200" rtl="0" algn="l">
              <a:lnSpc>
                <a:spcPct val="90000"/>
              </a:lnSpc>
              <a:spcBef>
                <a:spcPts val="1000"/>
              </a:spcBef>
              <a:spcAft>
                <a:spcPts val="0"/>
              </a:spcAft>
              <a:buSzPts val="2300"/>
              <a:buChar char="•"/>
            </a:pPr>
            <a:r>
              <a:rPr lang="en-US" sz="2300"/>
              <a:t>Encryption at Rest</a:t>
            </a:r>
            <a:endParaRPr sz="2300"/>
          </a:p>
          <a:p>
            <a:pPr indent="-374650" lvl="1" marL="914400" rtl="0" algn="l">
              <a:lnSpc>
                <a:spcPct val="90000"/>
              </a:lnSpc>
              <a:spcBef>
                <a:spcPts val="0"/>
              </a:spcBef>
              <a:spcAft>
                <a:spcPts val="0"/>
              </a:spcAft>
              <a:buSzPts val="2300"/>
              <a:buChar char="•"/>
            </a:pPr>
            <a:r>
              <a:rPr lang="en-US" sz="2300"/>
              <a:t>Can be done through disk encryption, DLP protections, extending loss prevention to cloud</a:t>
            </a:r>
            <a:endParaRPr sz="2300"/>
          </a:p>
          <a:p>
            <a:pPr indent="-374650" lvl="0" marL="457200" rtl="0" algn="l">
              <a:lnSpc>
                <a:spcPct val="90000"/>
              </a:lnSpc>
              <a:spcBef>
                <a:spcPts val="0"/>
              </a:spcBef>
              <a:spcAft>
                <a:spcPts val="0"/>
              </a:spcAft>
              <a:buSzPts val="2300"/>
              <a:buChar char="•"/>
            </a:pPr>
            <a:r>
              <a:rPr lang="en-US" sz="2300"/>
              <a:t>Encryption in Flight</a:t>
            </a:r>
            <a:endParaRPr sz="2300"/>
          </a:p>
          <a:p>
            <a:pPr indent="-374650" lvl="1" marL="914400" rtl="0" algn="l">
              <a:lnSpc>
                <a:spcPct val="90000"/>
              </a:lnSpc>
              <a:spcBef>
                <a:spcPts val="0"/>
              </a:spcBef>
              <a:spcAft>
                <a:spcPts val="0"/>
              </a:spcAft>
              <a:buSzPts val="2300"/>
              <a:buChar char="•"/>
            </a:pPr>
            <a:r>
              <a:rPr lang="en-US" sz="2300"/>
              <a:t>Can be done through simple firewalls, authentication, automated controls, and email encryption</a:t>
            </a:r>
            <a:endParaRPr sz="2300"/>
          </a:p>
          <a:p>
            <a:pPr indent="-374650" lvl="0" marL="457200" rtl="0" algn="l">
              <a:lnSpc>
                <a:spcPct val="90000"/>
              </a:lnSpc>
              <a:spcBef>
                <a:spcPts val="0"/>
              </a:spcBef>
              <a:spcAft>
                <a:spcPts val="0"/>
              </a:spcAft>
              <a:buSzPts val="2300"/>
              <a:buChar char="•"/>
            </a:pPr>
            <a:r>
              <a:rPr lang="en-US" sz="2300"/>
              <a:t>Encryption in Use</a:t>
            </a:r>
            <a:endParaRPr sz="2300"/>
          </a:p>
          <a:p>
            <a:pPr indent="-374650" lvl="1" marL="914400" rtl="0" algn="l">
              <a:lnSpc>
                <a:spcPct val="90000"/>
              </a:lnSpc>
              <a:spcBef>
                <a:spcPts val="0"/>
              </a:spcBef>
              <a:spcAft>
                <a:spcPts val="0"/>
              </a:spcAft>
              <a:buSzPts val="2300"/>
              <a:buChar char="•"/>
            </a:pPr>
            <a:r>
              <a:rPr lang="en-US" sz="2300"/>
              <a:t>Protection should start before use</a:t>
            </a:r>
            <a:endParaRPr sz="2300"/>
          </a:p>
          <a:p>
            <a:pPr indent="-88900" lvl="0" marL="228600" rtl="0" algn="l">
              <a:lnSpc>
                <a:spcPct val="90000"/>
              </a:lnSpc>
              <a:spcBef>
                <a:spcPts val="1000"/>
              </a:spcBef>
              <a:spcAft>
                <a:spcPts val="0"/>
              </a:spcAft>
              <a:buClr>
                <a:schemeClr val="lt1"/>
              </a:buClr>
              <a:buSzPts val="2200"/>
              <a:buNone/>
            </a:pPr>
            <a:r>
              <a:t/>
            </a:r>
            <a:endParaRPr/>
          </a:p>
        </p:txBody>
      </p:sp>
      <p:pic>
        <p:nvPicPr>
          <p:cNvPr descr="Green Pace logo" id="196" name="Google Shape;196;p26"/>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7"/>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TRIPLE-A POLICIES</a:t>
            </a:r>
            <a:endParaRPr/>
          </a:p>
        </p:txBody>
      </p:sp>
      <p:sp>
        <p:nvSpPr>
          <p:cNvPr id="202" name="Google Shape;202;p27"/>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Char char="•"/>
            </a:pPr>
            <a:r>
              <a:rPr lang="en-US" sz="2400"/>
              <a:t>Authentication</a:t>
            </a:r>
            <a:endParaRPr sz="2400"/>
          </a:p>
          <a:p>
            <a:pPr indent="-381000" lvl="1" marL="914400" rtl="0" algn="l">
              <a:lnSpc>
                <a:spcPct val="90000"/>
              </a:lnSpc>
              <a:spcBef>
                <a:spcPts val="0"/>
              </a:spcBef>
              <a:spcAft>
                <a:spcPts val="0"/>
              </a:spcAft>
              <a:buSzPts val="2400"/>
              <a:buChar char="•"/>
            </a:pPr>
            <a:r>
              <a:rPr lang="en-US" sz="2400"/>
              <a:t>“act of confirming the truth of an attribute of a single piece of data claimed true by an entity”</a:t>
            </a:r>
            <a:endParaRPr sz="2400"/>
          </a:p>
          <a:p>
            <a:pPr indent="-228600" lvl="0" marL="228600" rtl="0" algn="l">
              <a:lnSpc>
                <a:spcPct val="90000"/>
              </a:lnSpc>
              <a:spcBef>
                <a:spcPts val="0"/>
              </a:spcBef>
              <a:spcAft>
                <a:spcPts val="0"/>
              </a:spcAft>
              <a:buSzPts val="2400"/>
              <a:buChar char="•"/>
            </a:pPr>
            <a:r>
              <a:rPr lang="en-US" sz="2400"/>
              <a:t>Authorization</a:t>
            </a:r>
            <a:endParaRPr sz="2400"/>
          </a:p>
          <a:p>
            <a:pPr indent="-381000" lvl="1" marL="914400" rtl="0" algn="l">
              <a:lnSpc>
                <a:spcPct val="90000"/>
              </a:lnSpc>
              <a:spcBef>
                <a:spcPts val="0"/>
              </a:spcBef>
              <a:spcAft>
                <a:spcPts val="0"/>
              </a:spcAft>
              <a:buSzPts val="2400"/>
              <a:buChar char="•"/>
            </a:pPr>
            <a:r>
              <a:rPr lang="en-US" sz="2400"/>
              <a:t>Least Privilege ensures users are only accessing information that they are authorized for</a:t>
            </a:r>
            <a:endParaRPr sz="2400"/>
          </a:p>
          <a:p>
            <a:pPr indent="-228600" lvl="0" marL="228600" rtl="0" algn="l">
              <a:lnSpc>
                <a:spcPct val="90000"/>
              </a:lnSpc>
              <a:spcBef>
                <a:spcPts val="0"/>
              </a:spcBef>
              <a:spcAft>
                <a:spcPts val="0"/>
              </a:spcAft>
              <a:buSzPts val="2400"/>
              <a:buChar char="•"/>
            </a:pPr>
            <a:r>
              <a:rPr lang="en-US" sz="2400"/>
              <a:t>Accounting</a:t>
            </a:r>
            <a:endParaRPr sz="2400"/>
          </a:p>
          <a:p>
            <a:pPr indent="-381000" lvl="1" marL="914400" rtl="0" algn="l">
              <a:lnSpc>
                <a:spcPct val="90000"/>
              </a:lnSpc>
              <a:spcBef>
                <a:spcPts val="0"/>
              </a:spcBef>
              <a:spcAft>
                <a:spcPts val="0"/>
              </a:spcAft>
              <a:buSzPts val="2400"/>
              <a:buChar char="•"/>
            </a:pPr>
            <a:r>
              <a:rPr lang="en-US" sz="2400"/>
              <a:t>“the process that keeps track of a user’s activity while attached to a system”</a:t>
            </a:r>
            <a:endParaRPr sz="2400"/>
          </a:p>
        </p:txBody>
      </p:sp>
      <p:pic>
        <p:nvPicPr>
          <p:cNvPr descr="Green Pace logo" id="203" name="Google Shape;203;p27"/>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