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2A00"/>
    <a:srgbClr val="142440"/>
    <a:srgbClr val="C75D19"/>
    <a:srgbClr val="000000"/>
    <a:srgbClr val="5D68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6CBF-1C45-4E93-BEA1-E78092C2C018}" type="datetimeFigureOut">
              <a:rPr lang="he-IL" smtClean="0"/>
              <a:t>א'/חשון/תשפ"א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EAEB-CCD6-4739-8BC8-9149F47C91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889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6CBF-1C45-4E93-BEA1-E78092C2C018}" type="datetimeFigureOut">
              <a:rPr lang="he-IL" smtClean="0"/>
              <a:t>א'/חשון/תשפ"א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EAEB-CCD6-4739-8BC8-9149F47C91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2957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6CBF-1C45-4E93-BEA1-E78092C2C018}" type="datetimeFigureOut">
              <a:rPr lang="he-IL" smtClean="0"/>
              <a:t>א'/חשון/תשפ"א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EAEB-CCD6-4739-8BC8-9149F47C91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198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6CBF-1C45-4E93-BEA1-E78092C2C018}" type="datetimeFigureOut">
              <a:rPr lang="he-IL" smtClean="0"/>
              <a:t>א'/חשון/תשפ"א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EAEB-CCD6-4739-8BC8-9149F47C91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423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6CBF-1C45-4E93-BEA1-E78092C2C018}" type="datetimeFigureOut">
              <a:rPr lang="he-IL" smtClean="0"/>
              <a:t>א'/חשון/תשפ"א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EAEB-CCD6-4739-8BC8-9149F47C91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18688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6CBF-1C45-4E93-BEA1-E78092C2C018}" type="datetimeFigureOut">
              <a:rPr lang="he-IL" smtClean="0"/>
              <a:t>א'/חשון/תשפ"א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EAEB-CCD6-4739-8BC8-9149F47C91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0665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6CBF-1C45-4E93-BEA1-E78092C2C018}" type="datetimeFigureOut">
              <a:rPr lang="he-IL" smtClean="0"/>
              <a:t>א'/חשון/תשפ"א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EAEB-CCD6-4739-8BC8-9149F47C91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440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6CBF-1C45-4E93-BEA1-E78092C2C018}" type="datetimeFigureOut">
              <a:rPr lang="he-IL" smtClean="0"/>
              <a:t>א'/חשון/תשפ"א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EAEB-CCD6-4739-8BC8-9149F47C91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4585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6CBF-1C45-4E93-BEA1-E78092C2C018}" type="datetimeFigureOut">
              <a:rPr lang="he-IL" smtClean="0"/>
              <a:t>א'/חשון/תשפ"א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EAEB-CCD6-4739-8BC8-9149F47C91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168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6CBF-1C45-4E93-BEA1-E78092C2C018}" type="datetimeFigureOut">
              <a:rPr lang="he-IL" smtClean="0"/>
              <a:t>א'/חשון/תשפ"א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EAEB-CCD6-4739-8BC8-9149F47C91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2644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6CBF-1C45-4E93-BEA1-E78092C2C018}" type="datetimeFigureOut">
              <a:rPr lang="he-IL" smtClean="0"/>
              <a:t>א'/חשון/תשפ"א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EAEB-CCD6-4739-8BC8-9149F47C91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0499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D6CBF-1C45-4E93-BEA1-E78092C2C018}" type="datetimeFigureOut">
              <a:rPr lang="he-IL" smtClean="0"/>
              <a:t>א'/חשון/תשפ"א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4EAEB-CCD6-4739-8BC8-9149F47C91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88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25.png"/><Relationship Id="rId5" Type="http://schemas.microsoft.com/office/2007/relationships/hdphoto" Target="../media/hdphoto3.wdp"/><Relationship Id="rId10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microsoft.com/office/2007/relationships/hdphoto" Target="../media/hdphoto3.wdp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3.wdp"/><Relationship Id="rId10" Type="http://schemas.openxmlformats.org/officeDocument/2006/relationships/image" Target="../media/image19.png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21.png"/><Relationship Id="rId5" Type="http://schemas.microsoft.com/office/2007/relationships/hdphoto" Target="../media/hdphoto3.wdp"/><Relationship Id="rId10" Type="http://schemas.openxmlformats.org/officeDocument/2006/relationships/image" Target="../media/image20.PNG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9" b="89954" l="10000" r="97759">
                        <a14:foregroundMark x1="17414" y1="67025" x2="20575" y2="63957"/>
                        <a14:foregroundMark x1="20977" y1="63574" x2="22701" y2="62500"/>
                        <a14:backgroundMark x1="19310" y1="63190" x2="20287" y2="631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055" y="-549443"/>
            <a:ext cx="9087729" cy="69783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48EBF7-FDE0-4540-A6C9-E6869CE07E3C}"/>
              </a:ext>
            </a:extLst>
          </p:cNvPr>
          <p:cNvSpPr txBox="1"/>
          <p:nvPr/>
        </p:nvSpPr>
        <p:spPr>
          <a:xfrm>
            <a:off x="3657599" y="5493434"/>
            <a:ext cx="512064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400" b="1" dirty="0">
                <a:solidFill>
                  <a:srgbClr val="002060"/>
                </a:solidFill>
                <a:latin typeface="+mj-lt"/>
              </a:rPr>
              <a:t>אפליקציית תאום נסיעות נהג - נוסע</a:t>
            </a:r>
          </a:p>
        </p:txBody>
      </p:sp>
    </p:spTree>
    <p:extLst>
      <p:ext uri="{BB962C8B-B14F-4D97-AF65-F5344CB8AC3E}">
        <p14:creationId xmlns:p14="http://schemas.microsoft.com/office/powerpoint/2010/main" val="338656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קבוצה 50"/>
          <p:cNvGrpSpPr/>
          <p:nvPr/>
        </p:nvGrpSpPr>
        <p:grpSpPr>
          <a:xfrm>
            <a:off x="0" y="5683036"/>
            <a:ext cx="1335611" cy="1174964"/>
            <a:chOff x="0" y="5683036"/>
            <a:chExt cx="1335611" cy="1174964"/>
          </a:xfrm>
        </p:grpSpPr>
        <p:pic>
          <p:nvPicPr>
            <p:cNvPr id="52" name="תמונה 51"/>
            <p:cNvPicPr/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969" b="89954" l="10000" r="97759">
                          <a14:foregroundMark x1="17414" y1="67025" x2="20575" y2="63957"/>
                          <a14:foregroundMark x1="20977" y1="63574" x2="22701" y2="62500"/>
                          <a14:backgroundMark x1="19310" y1="63190" x2="20287" y2="6319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856878"/>
              <a:ext cx="1335611" cy="1001122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51104" y="5683036"/>
              <a:ext cx="633402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000" b="1" dirty="0">
                  <a:solidFill>
                    <a:srgbClr val="DE2A00"/>
                  </a:solidFill>
                </a:rPr>
                <a:t>10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9929611" y="599758"/>
            <a:ext cx="2137559" cy="169277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he-IL" sz="2000" b="1" dirty="0">
                <a:solidFill>
                  <a:srgbClr val="DE2A00"/>
                </a:solidFill>
              </a:rPr>
              <a:t>צפייה בנסיעות</a:t>
            </a:r>
            <a:endParaRPr lang="en-US" sz="2000" b="1" dirty="0">
              <a:solidFill>
                <a:srgbClr val="DE2A00"/>
              </a:solidFill>
            </a:endParaRPr>
          </a:p>
          <a:p>
            <a:pPr algn="just"/>
            <a:r>
              <a:rPr lang="he-IL" sz="1400" b="1" dirty="0">
                <a:solidFill>
                  <a:srgbClr val="142440"/>
                </a:solidFill>
              </a:rPr>
              <a:t>המערכת מציגה לנוסע את נסיעותיו השמורות במערכת , ומאפשרת לו לצפות בנסיעות שכבר שובץ ובאלו שעדיין לא שובץ.</a:t>
            </a:r>
            <a:endParaRPr lang="en-US" sz="1400" b="1" dirty="0">
              <a:solidFill>
                <a:srgbClr val="14244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6245" y="828835"/>
            <a:ext cx="2137559" cy="104644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he-IL" sz="2000" b="1" dirty="0">
                <a:solidFill>
                  <a:srgbClr val="DE2A00"/>
                </a:solidFill>
              </a:rPr>
              <a:t>מחיקת נסיעה</a:t>
            </a:r>
            <a:endParaRPr lang="en-US" sz="2000" b="1" dirty="0">
              <a:solidFill>
                <a:srgbClr val="DE2A00"/>
              </a:solidFill>
            </a:endParaRPr>
          </a:p>
          <a:p>
            <a:pPr algn="just"/>
            <a:r>
              <a:rPr lang="he-IL" sz="1400" b="1" dirty="0">
                <a:solidFill>
                  <a:srgbClr val="142440"/>
                </a:solidFill>
              </a:rPr>
              <a:t>על מנת לבטל נסיעה קיימת יש ללחוץ על האייקון של מחיקה.</a:t>
            </a:r>
            <a:endParaRPr lang="en-US" sz="1400" b="1" dirty="0">
              <a:solidFill>
                <a:srgbClr val="142440"/>
              </a:solidFill>
            </a:endParaRP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9D2F13EC-AEA5-47FC-B2C7-687548E93E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0116" y="379667"/>
            <a:ext cx="3695527" cy="6187371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E33D1EB9-ADEB-42D3-AD33-695534EEBE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3804" y="379667"/>
            <a:ext cx="3663843" cy="618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825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9906309" y="828835"/>
            <a:ext cx="2137559" cy="126188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he-IL" sz="2000" b="1" dirty="0">
                <a:solidFill>
                  <a:srgbClr val="DE2A00"/>
                </a:solidFill>
              </a:rPr>
              <a:t>סטטיסטיקות</a:t>
            </a:r>
            <a:endParaRPr lang="en-US" sz="2000" b="1" dirty="0">
              <a:solidFill>
                <a:srgbClr val="DE2A00"/>
              </a:solidFill>
            </a:endParaRPr>
          </a:p>
          <a:p>
            <a:pPr algn="just"/>
            <a:r>
              <a:rPr lang="he-IL" sz="1400" b="1" dirty="0">
                <a:solidFill>
                  <a:srgbClr val="142440"/>
                </a:solidFill>
              </a:rPr>
              <a:t>אם </a:t>
            </a:r>
            <a:r>
              <a:rPr lang="he-IL" sz="1400" b="1" dirty="0" err="1">
                <a:solidFill>
                  <a:srgbClr val="142440"/>
                </a:solidFill>
              </a:rPr>
              <a:t>הינך</a:t>
            </a:r>
            <a:r>
              <a:rPr lang="he-IL" sz="1400" b="1" dirty="0">
                <a:solidFill>
                  <a:srgbClr val="142440"/>
                </a:solidFill>
              </a:rPr>
              <a:t> רוצה לצפות בסטטיסטיקות לחץ על האייקון ובחר את הסטטיסטיקה הרצויה.</a:t>
            </a:r>
            <a:endParaRPr lang="en-US" sz="1400" b="1" dirty="0">
              <a:solidFill>
                <a:srgbClr val="142440"/>
              </a:solidFill>
            </a:endParaRPr>
          </a:p>
        </p:txBody>
      </p:sp>
      <p:grpSp>
        <p:nvGrpSpPr>
          <p:cNvPr id="49" name="קבוצה 48"/>
          <p:cNvGrpSpPr/>
          <p:nvPr/>
        </p:nvGrpSpPr>
        <p:grpSpPr>
          <a:xfrm>
            <a:off x="0" y="5683036"/>
            <a:ext cx="1335611" cy="1174964"/>
            <a:chOff x="0" y="5683036"/>
            <a:chExt cx="1335611" cy="1174964"/>
          </a:xfrm>
        </p:grpSpPr>
        <p:pic>
          <p:nvPicPr>
            <p:cNvPr id="50" name="תמונה 49"/>
            <p:cNvPicPr/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969" b="89954" l="10000" r="97759">
                          <a14:foregroundMark x1="17414" y1="67025" x2="20575" y2="63957"/>
                          <a14:foregroundMark x1="20977" y1="63574" x2="22701" y2="62500"/>
                          <a14:backgroundMark x1="19310" y1="63190" x2="20287" y2="6319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856878"/>
              <a:ext cx="1335611" cy="1001122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351104" y="5683036"/>
              <a:ext cx="633402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000" b="1" dirty="0">
                  <a:solidFill>
                    <a:srgbClr val="DE2A00"/>
                  </a:solidFill>
                </a:rPr>
                <a:t>12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68524" y="831107"/>
            <a:ext cx="2137559" cy="169277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he-IL" sz="2000" b="1" dirty="0">
                <a:solidFill>
                  <a:srgbClr val="DE2A00"/>
                </a:solidFill>
              </a:rPr>
              <a:t>הגשת תלונה</a:t>
            </a:r>
            <a:endParaRPr lang="en-US" sz="2000" b="1" dirty="0">
              <a:solidFill>
                <a:srgbClr val="DE2A00"/>
              </a:solidFill>
            </a:endParaRPr>
          </a:p>
          <a:p>
            <a:pPr algn="just"/>
            <a:r>
              <a:rPr lang="he-IL" sz="1400" b="1" dirty="0">
                <a:solidFill>
                  <a:srgbClr val="142440"/>
                </a:solidFill>
              </a:rPr>
              <a:t>אם </a:t>
            </a:r>
            <a:r>
              <a:rPr lang="he-IL" sz="1400" b="1" dirty="0" err="1">
                <a:solidFill>
                  <a:srgbClr val="142440"/>
                </a:solidFill>
              </a:rPr>
              <a:t>הינך</a:t>
            </a:r>
            <a:r>
              <a:rPr lang="he-IL" sz="1400" b="1" dirty="0">
                <a:solidFill>
                  <a:srgbClr val="142440"/>
                </a:solidFill>
              </a:rPr>
              <a:t> רוצה להגיש בקשה על החזר כספי בעקבות נסיעה שלא בוצעה, עליך להזין את פרטי הנסיעה והמערכת תבדוק אם התלונה נכונה.</a:t>
            </a:r>
            <a:endParaRPr lang="en-US" sz="1400" b="1" dirty="0">
              <a:solidFill>
                <a:srgbClr val="14244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478" y="3420105"/>
            <a:ext cx="213755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he-IL" sz="2000" b="1" dirty="0">
                <a:solidFill>
                  <a:srgbClr val="DE2A00"/>
                </a:solidFill>
              </a:rPr>
              <a:t>ליציאה מהאתר</a:t>
            </a:r>
            <a:endParaRPr lang="en-US" sz="2000" b="1" dirty="0">
              <a:solidFill>
                <a:srgbClr val="DE2A00"/>
              </a:solidFill>
            </a:endParaRPr>
          </a:p>
          <a:p>
            <a:pPr algn="just"/>
            <a:r>
              <a:rPr lang="he-IL" sz="1400" b="1" dirty="0">
                <a:solidFill>
                  <a:srgbClr val="142440"/>
                </a:solidFill>
              </a:rPr>
              <a:t>אם </a:t>
            </a:r>
            <a:r>
              <a:rPr lang="he-IL" sz="1400" b="1" dirty="0" err="1">
                <a:solidFill>
                  <a:srgbClr val="142440"/>
                </a:solidFill>
              </a:rPr>
              <a:t>הינך</a:t>
            </a:r>
            <a:r>
              <a:rPr lang="he-IL" sz="1400" b="1" dirty="0">
                <a:solidFill>
                  <a:srgbClr val="142440"/>
                </a:solidFill>
              </a:rPr>
              <a:t> רוצה לצאת לחץ על האייקון של יציאה.</a:t>
            </a:r>
            <a:endParaRPr lang="en-US" sz="1400" b="1" dirty="0">
              <a:solidFill>
                <a:srgbClr val="142440"/>
              </a:solidFill>
            </a:endParaRPr>
          </a:p>
        </p:txBody>
      </p:sp>
      <p:grpSp>
        <p:nvGrpSpPr>
          <p:cNvPr id="54" name="קבוצה 53"/>
          <p:cNvGrpSpPr/>
          <p:nvPr/>
        </p:nvGrpSpPr>
        <p:grpSpPr>
          <a:xfrm>
            <a:off x="2238056" y="379667"/>
            <a:ext cx="3744595" cy="6292213"/>
            <a:chOff x="2180232" y="334132"/>
            <a:chExt cx="3744595" cy="6292213"/>
          </a:xfrm>
        </p:grpSpPr>
        <p:grpSp>
          <p:nvGrpSpPr>
            <p:cNvPr id="55" name="קבוצה 54"/>
            <p:cNvGrpSpPr/>
            <p:nvPr/>
          </p:nvGrpSpPr>
          <p:grpSpPr>
            <a:xfrm>
              <a:off x="2180232" y="334132"/>
              <a:ext cx="3744595" cy="6292213"/>
              <a:chOff x="0" y="0"/>
              <a:chExt cx="3744595" cy="6292275"/>
            </a:xfrm>
          </p:grpSpPr>
          <p:pic>
            <p:nvPicPr>
              <p:cNvPr id="67" name="תמונה 66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8770" b="82748" l="12216" r="98024">
                            <a14:foregroundMark x1="17066" y1="68131" x2="19461" y2="64936"/>
                            <a14:foregroundMark x1="20000" y1="64696" x2="23593" y2="6150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00" t="10162" r="171" b="3196"/>
              <a:stretch/>
            </p:blipFill>
            <p:spPr bwMode="auto">
              <a:xfrm>
                <a:off x="808075" y="1669312"/>
                <a:ext cx="2125345" cy="1431290"/>
              </a:xfrm>
              <a:prstGeom prst="flowChartDelay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grpSp>
            <p:nvGrpSpPr>
              <p:cNvPr id="68" name="קבוצה 67"/>
              <p:cNvGrpSpPr/>
              <p:nvPr/>
            </p:nvGrpSpPr>
            <p:grpSpPr>
              <a:xfrm>
                <a:off x="0" y="0"/>
                <a:ext cx="3744595" cy="6292275"/>
                <a:chOff x="0" y="0"/>
                <a:chExt cx="3744595" cy="6292275"/>
              </a:xfrm>
            </p:grpSpPr>
            <p:grpSp>
              <p:nvGrpSpPr>
                <p:cNvPr id="69" name="קבוצה 68"/>
                <p:cNvGrpSpPr/>
                <p:nvPr/>
              </p:nvGrpSpPr>
              <p:grpSpPr>
                <a:xfrm>
                  <a:off x="0" y="0"/>
                  <a:ext cx="3744595" cy="6292275"/>
                  <a:chOff x="0" y="0"/>
                  <a:chExt cx="3744595" cy="6292275"/>
                </a:xfrm>
              </p:grpSpPr>
              <p:grpSp>
                <p:nvGrpSpPr>
                  <p:cNvPr id="73" name="קבוצה 72"/>
                  <p:cNvGrpSpPr/>
                  <p:nvPr/>
                </p:nvGrpSpPr>
                <p:grpSpPr>
                  <a:xfrm>
                    <a:off x="0" y="0"/>
                    <a:ext cx="3744595" cy="6292275"/>
                    <a:chOff x="0" y="0"/>
                    <a:chExt cx="3067050" cy="3585562"/>
                  </a:xfrm>
                </p:grpSpPr>
                <p:sp>
                  <p:nvSpPr>
                    <p:cNvPr id="77" name="מלבן מעוגל 76"/>
                    <p:cNvSpPr/>
                    <p:nvPr/>
                  </p:nvSpPr>
                  <p:spPr>
                    <a:xfrm>
                      <a:off x="0" y="0"/>
                      <a:ext cx="3067050" cy="3505200"/>
                    </a:xfrm>
                    <a:prstGeom prst="roundRect">
                      <a:avLst>
                        <a:gd name="adj" fmla="val 6108"/>
                      </a:avLst>
                    </a:prstGeom>
                    <a:noFill/>
                    <a:ln w="19050">
                      <a:solidFill>
                        <a:schemeClr val="bg1">
                          <a:lumMod val="8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1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he-IL"/>
                    </a:p>
                  </p:txBody>
                </p:sp>
                <p:grpSp>
                  <p:nvGrpSpPr>
                    <p:cNvPr id="78" name="קבוצה 77"/>
                    <p:cNvGrpSpPr/>
                    <p:nvPr/>
                  </p:nvGrpSpPr>
                  <p:grpSpPr>
                    <a:xfrm>
                      <a:off x="14548" y="352428"/>
                      <a:ext cx="3052502" cy="3233134"/>
                      <a:chOff x="-784176" y="-895345"/>
                      <a:chExt cx="3052796" cy="3237079"/>
                    </a:xfrm>
                  </p:grpSpPr>
                  <p:sp>
                    <p:nvSpPr>
                      <p:cNvPr id="79" name="מלבן מעוגל 78"/>
                      <p:cNvSpPr/>
                      <p:nvPr/>
                    </p:nvSpPr>
                    <p:spPr>
                      <a:xfrm>
                        <a:off x="-784176" y="1915833"/>
                        <a:ext cx="3052796" cy="335017"/>
                      </a:xfrm>
                      <a:prstGeom prst="roundRect">
                        <a:avLst/>
                      </a:prstGeom>
                      <a:solidFill>
                        <a:srgbClr val="DE2A00"/>
                      </a:solidFill>
                      <a:ln w="1905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1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he-IL"/>
                      </a:p>
                    </p:txBody>
                  </p:sp>
                  <p:sp>
                    <p:nvSpPr>
                      <p:cNvPr id="80" name="תיבת טקסט 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 flipH="1">
                        <a:off x="1374881" y="2099261"/>
                        <a:ext cx="671830" cy="24247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>
                        <a:noAutofit/>
                      </a:bodyPr>
                      <a:lstStyle/>
                      <a:p>
                        <a:pPr algn="ctr" rtl="1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he-IL" sz="1100">
                            <a:solidFill>
                              <a:srgbClr val="FBE4D5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a:t>דף הבית</a:t>
                        </a:r>
                        <a:endPara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81" name="תיבת טקסט 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 flipH="1">
                        <a:off x="-312348" y="-895345"/>
                        <a:ext cx="2110876" cy="35176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>
                        <a:noAutofit/>
                      </a:bodyPr>
                      <a:lstStyle/>
                      <a:p>
                        <a:pPr algn="ctr" rtl="1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he-IL" sz="2600">
                            <a:solidFill>
                              <a:srgbClr val="DE2A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a:t>שלום למשה כהן</a:t>
                        </a:r>
                        <a:endPara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82" name="תיבת טקסט 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 flipH="1">
                        <a:off x="-467989" y="2085710"/>
                        <a:ext cx="671830" cy="24247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>
                        <a:noAutofit/>
                      </a:bodyPr>
                      <a:lstStyle/>
                      <a:p>
                        <a:pPr algn="ctr" rtl="1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he-IL" sz="1100">
                            <a:solidFill>
                              <a:srgbClr val="FBE4D5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a:t>אודותינו</a:t>
                        </a:r>
                        <a:endPara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83" name="תיבת טקסט 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 flipH="1">
                        <a:off x="358851" y="2112805"/>
                        <a:ext cx="671830" cy="1691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>
                        <a:noAutofit/>
                      </a:bodyPr>
                      <a:lstStyle/>
                      <a:p>
                        <a:pPr algn="r" rtl="1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he-IL" sz="1100">
                            <a:solidFill>
                              <a:srgbClr val="FBE4D5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a:t>אזור אישי</a:t>
                        </a:r>
                        <a:endPara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74" name="קבוצה 73"/>
                  <p:cNvGrpSpPr/>
                  <p:nvPr/>
                </p:nvGrpSpPr>
                <p:grpSpPr>
                  <a:xfrm>
                    <a:off x="71252" y="83127"/>
                    <a:ext cx="439387" cy="427511"/>
                    <a:chOff x="0" y="0"/>
                    <a:chExt cx="664845" cy="462799"/>
                  </a:xfrm>
                  <a:solidFill>
                    <a:srgbClr val="142440"/>
                  </a:solidFill>
                </p:grpSpPr>
                <p:sp>
                  <p:nvSpPr>
                    <p:cNvPr id="75" name="שווה 74"/>
                    <p:cNvSpPr/>
                    <p:nvPr/>
                  </p:nvSpPr>
                  <p:spPr>
                    <a:xfrm>
                      <a:off x="0" y="0"/>
                      <a:ext cx="664845" cy="296545"/>
                    </a:xfrm>
                    <a:prstGeom prst="mathEqual">
                      <a:avLst>
                        <a:gd name="adj1" fmla="val 7502"/>
                        <a:gd name="adj2" fmla="val 20924"/>
                      </a:avLst>
                    </a:prstGeom>
                    <a:grpFill/>
                    <a:ln>
                      <a:solidFill>
                        <a:srgbClr val="14244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1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he-IL"/>
                    </a:p>
                  </p:txBody>
                </p:sp>
                <p:sp>
                  <p:nvSpPr>
                    <p:cNvPr id="76" name="שווה 75"/>
                    <p:cNvSpPr/>
                    <p:nvPr/>
                  </p:nvSpPr>
                  <p:spPr>
                    <a:xfrm>
                      <a:off x="0" y="166254"/>
                      <a:ext cx="664845" cy="296545"/>
                    </a:xfrm>
                    <a:prstGeom prst="mathEqual">
                      <a:avLst>
                        <a:gd name="adj1" fmla="val 7502"/>
                        <a:gd name="adj2" fmla="val 20924"/>
                      </a:avLst>
                    </a:prstGeom>
                    <a:grpFill/>
                    <a:ln>
                      <a:solidFill>
                        <a:srgbClr val="14244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1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he-IL"/>
                    </a:p>
                  </p:txBody>
                </p:sp>
              </p:grpSp>
            </p:grpSp>
            <p:pic>
              <p:nvPicPr>
                <p:cNvPr id="70" name="תמונה 69" descr="C:\Users\user\Desktop\פרויקט סיום\צילומי מסך\navbar.PNG"/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8240" b="25705" l="6049" r="93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643" t="17307" r="90294" b="73362"/>
                <a:stretch/>
              </p:blipFill>
              <p:spPr bwMode="auto">
                <a:xfrm>
                  <a:off x="2838203" y="5284520"/>
                  <a:ext cx="676275" cy="7512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pic>
              <p:nvPicPr>
                <p:cNvPr id="71" name="תמונה 70" descr="C:\Users\user\Desktop\פרויקט סיום\צילומי מסך\navbar.PNG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38179" b="44536" l="5779" r="867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418" t="37384" r="90969" b="54669"/>
                <a:stretch/>
              </p:blipFill>
              <p:spPr bwMode="auto">
                <a:xfrm>
                  <a:off x="498764" y="5332021"/>
                  <a:ext cx="652780" cy="6921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pic>
              <p:nvPicPr>
                <p:cNvPr id="72" name="תמונה 71" descr="C:\Users\user\Desktop\פרויקט סיום\צילומי מסך\navbar.PNG"/>
                <p:cNvPicPr>
                  <a:picLocks noChangeAspect="1"/>
                </p:cNvPicPr>
                <p:nvPr/>
              </p:nvPicPr>
              <p:blipFill rotWithShape="1">
                <a:blip r:embed="rId9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29723" b="35731" l="6817" r="8984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546" t="28972" r="90745" b="63518"/>
                <a:stretch/>
              </p:blipFill>
              <p:spPr bwMode="auto">
                <a:xfrm>
                  <a:off x="1650670" y="5462649"/>
                  <a:ext cx="438785" cy="5880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</p:grpSp>
        </p:grpSp>
        <p:grpSp>
          <p:nvGrpSpPr>
            <p:cNvPr id="57" name="קבוצה 56"/>
            <p:cNvGrpSpPr/>
            <p:nvPr/>
          </p:nvGrpSpPr>
          <p:grpSpPr>
            <a:xfrm>
              <a:off x="2194427" y="334132"/>
              <a:ext cx="3722280" cy="6119470"/>
              <a:chOff x="2194427" y="334132"/>
              <a:chExt cx="3722280" cy="6119470"/>
            </a:xfrm>
          </p:grpSpPr>
          <p:grpSp>
            <p:nvGrpSpPr>
              <p:cNvPr id="58" name="קבוצה 57"/>
              <p:cNvGrpSpPr/>
              <p:nvPr/>
            </p:nvGrpSpPr>
            <p:grpSpPr>
              <a:xfrm>
                <a:off x="2194427" y="334132"/>
                <a:ext cx="3722280" cy="6119470"/>
                <a:chOff x="2194427" y="334132"/>
                <a:chExt cx="3722280" cy="6119470"/>
              </a:xfrm>
            </p:grpSpPr>
            <p:grpSp>
              <p:nvGrpSpPr>
                <p:cNvPr id="60" name="קבוצה 59"/>
                <p:cNvGrpSpPr/>
                <p:nvPr/>
              </p:nvGrpSpPr>
              <p:grpSpPr>
                <a:xfrm>
                  <a:off x="2194427" y="334132"/>
                  <a:ext cx="3722280" cy="6119470"/>
                  <a:chOff x="2194427" y="334132"/>
                  <a:chExt cx="3722280" cy="6119470"/>
                </a:xfrm>
              </p:grpSpPr>
              <p:sp>
                <p:nvSpPr>
                  <p:cNvPr id="62" name="מלבן מעוגל 61"/>
                  <p:cNvSpPr/>
                  <p:nvPr/>
                </p:nvSpPr>
                <p:spPr>
                  <a:xfrm>
                    <a:off x="2194427" y="334132"/>
                    <a:ext cx="3722280" cy="6119470"/>
                  </a:xfrm>
                  <a:prstGeom prst="roundRect">
                    <a:avLst>
                      <a:gd name="adj" fmla="val 4384"/>
                    </a:avLst>
                  </a:prstGeom>
                  <a:solidFill>
                    <a:srgbClr val="000000">
                      <a:alpha val="6902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grpSp>
                <p:nvGrpSpPr>
                  <p:cNvPr id="63" name="קבוצה 62"/>
                  <p:cNvGrpSpPr/>
                  <p:nvPr/>
                </p:nvGrpSpPr>
                <p:grpSpPr>
                  <a:xfrm>
                    <a:off x="2346141" y="1914396"/>
                    <a:ext cx="3403159" cy="2653670"/>
                    <a:chOff x="2531238" y="1219749"/>
                    <a:chExt cx="3179995" cy="2479655"/>
                  </a:xfrm>
                </p:grpSpPr>
                <p:sp>
                  <p:nvSpPr>
                    <p:cNvPr id="64" name="מלבן מעוגל 63"/>
                    <p:cNvSpPr/>
                    <p:nvPr/>
                  </p:nvSpPr>
                  <p:spPr>
                    <a:xfrm>
                      <a:off x="2531238" y="1219749"/>
                      <a:ext cx="3179995" cy="2479655"/>
                    </a:xfrm>
                    <a:prstGeom prst="roundRect">
                      <a:avLst>
                        <a:gd name="adj" fmla="val 5139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/>
                    </a:p>
                  </p:txBody>
                </p:sp>
                <p:sp>
                  <p:nvSpPr>
                    <p:cNvPr id="66" name="מלבן מעוגל 65"/>
                    <p:cNvSpPr/>
                    <p:nvPr/>
                  </p:nvSpPr>
                  <p:spPr>
                    <a:xfrm>
                      <a:off x="3024280" y="3147219"/>
                      <a:ext cx="2162151" cy="286772"/>
                    </a:xfrm>
                    <a:prstGeom prst="roundRect">
                      <a:avLst>
                        <a:gd name="adj" fmla="val 16823"/>
                      </a:avLst>
                    </a:prstGeom>
                    <a:solidFill>
                      <a:srgbClr val="14244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/>
                    </a:p>
                  </p:txBody>
                </p:sp>
              </p:grpSp>
            </p:grpSp>
            <p:sp>
              <p:nvSpPr>
                <p:cNvPr id="61" name="TextBox 60"/>
                <p:cNvSpPr txBox="1"/>
                <p:nvPr/>
              </p:nvSpPr>
              <p:spPr>
                <a:xfrm>
                  <a:off x="3082652" y="3971928"/>
                  <a:ext cx="1942383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he-IL" sz="1400" dirty="0">
                      <a:solidFill>
                        <a:srgbClr val="FBE4D5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</a:rPr>
                    <a:t>אישור תלונה</a:t>
                  </a:r>
                </a:p>
              </p:txBody>
            </p:sp>
          </p:grpSp>
          <p:sp>
            <p:nvSpPr>
              <p:cNvPr id="59" name="TextBox 58"/>
              <p:cNvSpPr txBox="1"/>
              <p:nvPr/>
            </p:nvSpPr>
            <p:spPr>
              <a:xfrm>
                <a:off x="2360687" y="2166134"/>
                <a:ext cx="3388613" cy="67710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he-IL" sz="2000" dirty="0">
                    <a:solidFill>
                      <a:srgbClr val="DE2A00"/>
                    </a:solidFill>
                  </a:rPr>
                  <a:t>תאריך התלונה על הנסיעה</a:t>
                </a:r>
              </a:p>
              <a:p>
                <a:pPr algn="ctr"/>
                <a:r>
                  <a:rPr lang="he-IL" dirty="0">
                    <a:solidFill>
                      <a:srgbClr val="142440"/>
                    </a:solidFill>
                  </a:rPr>
                  <a:t>עקב אי הגעת הנהג</a:t>
                </a:r>
              </a:p>
            </p:txBody>
          </p:sp>
        </p:grpSp>
      </p:grpSp>
      <p:pic>
        <p:nvPicPr>
          <p:cNvPr id="52" name="תמונה 51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3" t="31766" r="15070" b="47161"/>
          <a:stretch/>
        </p:blipFill>
        <p:spPr>
          <a:xfrm>
            <a:off x="2638185" y="3090349"/>
            <a:ext cx="3024247" cy="566115"/>
          </a:xfrm>
          <a:prstGeom prst="rect">
            <a:avLst/>
          </a:prstGeom>
        </p:spPr>
      </p:pic>
      <p:pic>
        <p:nvPicPr>
          <p:cNvPr id="2" name="תמונה 1">
            <a:extLst>
              <a:ext uri="{FF2B5EF4-FFF2-40B4-BE49-F238E27FC236}">
                <a16:creationId xmlns:a16="http://schemas.microsoft.com/office/drawing/2014/main" id="{B1B80583-EE6A-4B06-A97F-1D620B8AEDB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34365" y="433498"/>
            <a:ext cx="3748327" cy="607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420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9" b="89954" l="10000" r="97759">
                        <a14:foregroundMark x1="17414" y1="67025" x2="20575" y2="63957"/>
                        <a14:foregroundMark x1="20977" y1="63574" x2="22701" y2="62500"/>
                        <a14:backgroundMark x1="19310" y1="63190" x2="20287" y2="631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374" y="427493"/>
            <a:ext cx="2957360" cy="2216722"/>
          </a:xfrm>
          <a:prstGeom prst="rect">
            <a:avLst/>
          </a:prstGeom>
        </p:spPr>
      </p:pic>
      <p:grpSp>
        <p:nvGrpSpPr>
          <p:cNvPr id="7" name="קבוצה 6"/>
          <p:cNvGrpSpPr/>
          <p:nvPr/>
        </p:nvGrpSpPr>
        <p:grpSpPr>
          <a:xfrm>
            <a:off x="1610435" y="2472466"/>
            <a:ext cx="8509098" cy="2691304"/>
            <a:chOff x="2060811" y="1912907"/>
            <a:chExt cx="8509098" cy="2691304"/>
          </a:xfrm>
        </p:grpSpPr>
        <p:sp>
          <p:nvSpPr>
            <p:cNvPr id="6" name="TextBox 5"/>
            <p:cNvSpPr txBox="1"/>
            <p:nvPr/>
          </p:nvSpPr>
          <p:spPr>
            <a:xfrm>
              <a:off x="2101754" y="1912907"/>
              <a:ext cx="8468155" cy="110799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6600" b="1" dirty="0">
                  <a:solidFill>
                    <a:srgbClr val="DE2A00"/>
                  </a:solidFill>
                </a:rPr>
                <a:t>Traveling Group</a:t>
              </a:r>
              <a:r>
                <a:rPr lang="he-IL" sz="6600" b="1" dirty="0">
                  <a:solidFill>
                    <a:srgbClr val="DE2A00"/>
                  </a:solidFill>
                </a:rPr>
                <a:t> 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060811" y="1926555"/>
              <a:ext cx="8468155" cy="267765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6600" b="1" dirty="0">
                  <a:solidFill>
                    <a:srgbClr val="142440"/>
                  </a:solidFill>
                </a:rPr>
                <a:t>Traveling Group</a:t>
              </a:r>
              <a:r>
                <a:rPr lang="he-IL" sz="6600" b="1" dirty="0">
                  <a:solidFill>
                    <a:srgbClr val="142440"/>
                  </a:solidFill>
                </a:rPr>
                <a:t> </a:t>
              </a:r>
            </a:p>
            <a:p>
              <a:pPr algn="ctr"/>
              <a:r>
                <a:rPr lang="he-IL" sz="3600" b="1" dirty="0">
                  <a:solidFill>
                    <a:srgbClr val="142440"/>
                  </a:solidFill>
                </a:rPr>
                <a:t>מאחלת לכם</a:t>
              </a:r>
            </a:p>
            <a:p>
              <a:pPr algn="ctr"/>
              <a:r>
                <a:rPr lang="he-IL" sz="6600" b="1" dirty="0">
                  <a:solidFill>
                    <a:srgbClr val="DE2A00"/>
                  </a:solidFill>
                </a:rPr>
                <a:t>נסיעה טובה!</a:t>
              </a:r>
              <a:endParaRPr lang="en-US" sz="6600" b="1" dirty="0">
                <a:solidFill>
                  <a:srgbClr val="DE2A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9354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תמונה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858" y="441775"/>
            <a:ext cx="3772806" cy="6092067"/>
          </a:xfrm>
          <a:prstGeom prst="rect">
            <a:avLst/>
          </a:prstGeom>
        </p:spPr>
      </p:pic>
      <p:grpSp>
        <p:nvGrpSpPr>
          <p:cNvPr id="46" name="קבוצה 45"/>
          <p:cNvGrpSpPr/>
          <p:nvPr/>
        </p:nvGrpSpPr>
        <p:grpSpPr>
          <a:xfrm>
            <a:off x="9951719" y="917656"/>
            <a:ext cx="1973593" cy="418954"/>
            <a:chOff x="9951719" y="890360"/>
            <a:chExt cx="1973593" cy="418954"/>
          </a:xfrm>
        </p:grpSpPr>
        <p:sp>
          <p:nvSpPr>
            <p:cNvPr id="45" name="TextBox 44"/>
            <p:cNvSpPr txBox="1"/>
            <p:nvPr/>
          </p:nvSpPr>
          <p:spPr>
            <a:xfrm>
              <a:off x="9971244" y="890360"/>
              <a:ext cx="1954068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000" b="1" dirty="0">
                  <a:solidFill>
                    <a:srgbClr val="DE2A00"/>
                  </a:solidFill>
                </a:rPr>
                <a:t>כניסה לאתר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951719" y="909204"/>
              <a:ext cx="1954068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000" b="1" dirty="0">
                  <a:solidFill>
                    <a:srgbClr val="142440"/>
                  </a:solidFill>
                </a:rPr>
                <a:t>כניסה לאתר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0054446" y="1870152"/>
            <a:ext cx="1954068" cy="38164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DE2A00"/>
                </a:solidFill>
              </a:rPr>
              <a:t>Menu</a:t>
            </a:r>
          </a:p>
          <a:p>
            <a:pPr algn="just"/>
            <a:r>
              <a:rPr lang="he-IL" sz="1400" b="1" dirty="0">
                <a:solidFill>
                  <a:srgbClr val="142440"/>
                </a:solidFill>
              </a:rPr>
              <a:t>בעת לחיצה על האייקון למעלה נפתח תפריט נווט.</a:t>
            </a:r>
          </a:p>
          <a:p>
            <a:pPr algn="just"/>
            <a:endParaRPr lang="he-IL" sz="1400" b="1" dirty="0">
              <a:solidFill>
                <a:srgbClr val="142440"/>
              </a:solidFill>
            </a:endParaRPr>
          </a:p>
          <a:p>
            <a:pPr algn="just"/>
            <a:endParaRPr lang="he-IL" sz="1400" b="1" dirty="0">
              <a:solidFill>
                <a:srgbClr val="14244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he-IL" sz="2000" b="1" dirty="0">
                <a:solidFill>
                  <a:srgbClr val="DE2A00"/>
                </a:solidFill>
              </a:rPr>
              <a:t>כניסה </a:t>
            </a:r>
            <a:endParaRPr lang="en-US" sz="2000" b="1" dirty="0">
              <a:solidFill>
                <a:srgbClr val="DE2A00"/>
              </a:solidFill>
            </a:endParaRPr>
          </a:p>
          <a:p>
            <a:pPr algn="just"/>
            <a:r>
              <a:rPr lang="he-IL" sz="1400" b="1" dirty="0">
                <a:solidFill>
                  <a:srgbClr val="142440"/>
                </a:solidFill>
              </a:rPr>
              <a:t>בעת לחיצה על האייקון המרכזי נכנסים לאתר.</a:t>
            </a:r>
          </a:p>
          <a:p>
            <a:pPr algn="just"/>
            <a:endParaRPr lang="he-IL" sz="1400" b="1" dirty="0">
              <a:solidFill>
                <a:srgbClr val="142440"/>
              </a:solidFill>
            </a:endParaRPr>
          </a:p>
          <a:p>
            <a:pPr algn="just"/>
            <a:endParaRPr lang="he-IL" sz="1400" b="1" dirty="0">
              <a:solidFill>
                <a:srgbClr val="14244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b="1" dirty="0" err="1">
                <a:solidFill>
                  <a:srgbClr val="DE2A00"/>
                </a:solidFill>
              </a:rPr>
              <a:t>Nav</a:t>
            </a:r>
            <a:r>
              <a:rPr lang="en-US" sz="2000" b="1" dirty="0">
                <a:solidFill>
                  <a:srgbClr val="DE2A00"/>
                </a:solidFill>
              </a:rPr>
              <a:t> bar</a:t>
            </a:r>
          </a:p>
          <a:p>
            <a:pPr algn="just"/>
            <a:r>
              <a:rPr lang="he-IL" sz="1400" b="1" dirty="0">
                <a:solidFill>
                  <a:srgbClr val="142440"/>
                </a:solidFill>
              </a:rPr>
              <a:t>בעת לחיצה על אחד האייקונים נטען הדף המבוקש.</a:t>
            </a:r>
          </a:p>
          <a:p>
            <a:pPr algn="just"/>
            <a:endParaRPr lang="he-IL" sz="1400" b="1" dirty="0">
              <a:solidFill>
                <a:srgbClr val="142440"/>
              </a:solidFill>
            </a:endParaRPr>
          </a:p>
        </p:txBody>
      </p:sp>
      <p:grpSp>
        <p:nvGrpSpPr>
          <p:cNvPr id="67" name="קבוצה 66"/>
          <p:cNvGrpSpPr/>
          <p:nvPr/>
        </p:nvGrpSpPr>
        <p:grpSpPr>
          <a:xfrm>
            <a:off x="0" y="5683036"/>
            <a:ext cx="1335611" cy="1174964"/>
            <a:chOff x="0" y="5683036"/>
            <a:chExt cx="1335611" cy="1174964"/>
          </a:xfrm>
        </p:grpSpPr>
        <p:pic>
          <p:nvPicPr>
            <p:cNvPr id="21" name="תמונה 20"/>
            <p:cNvPicPr/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69" b="89954" l="10000" r="97759">
                          <a14:foregroundMark x1="17414" y1="67025" x2="20575" y2="63957"/>
                          <a14:foregroundMark x1="20977" y1="63574" x2="22701" y2="62500"/>
                          <a14:backgroundMark x1="19310" y1="63190" x2="20287" y2="6319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856878"/>
              <a:ext cx="1335611" cy="1001122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351104" y="5683036"/>
              <a:ext cx="633402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000" b="1" dirty="0">
                  <a:solidFill>
                    <a:srgbClr val="DE2A00"/>
                  </a:solidFill>
                </a:rPr>
                <a:t>1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93441" y="912749"/>
            <a:ext cx="1954068" cy="104644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DE2A00"/>
                </a:solidFill>
              </a:rPr>
              <a:t>Menu</a:t>
            </a:r>
            <a:r>
              <a:rPr lang="he-IL" sz="2000" b="1" dirty="0">
                <a:solidFill>
                  <a:srgbClr val="DE2A00"/>
                </a:solidFill>
              </a:rPr>
              <a:t> </a:t>
            </a:r>
            <a:endParaRPr lang="en-US" sz="2000" b="1" dirty="0">
              <a:solidFill>
                <a:srgbClr val="DE2A00"/>
              </a:solidFill>
            </a:endParaRPr>
          </a:p>
          <a:p>
            <a:pPr algn="just"/>
            <a:r>
              <a:rPr lang="he-IL" sz="1400" b="1" dirty="0">
                <a:solidFill>
                  <a:srgbClr val="142440"/>
                </a:solidFill>
              </a:rPr>
              <a:t>בעת לחיצה על אחד האייקונים נטען הדף המבוקש.</a:t>
            </a:r>
          </a:p>
        </p:txBody>
      </p:sp>
      <p:cxnSp>
        <p:nvCxnSpPr>
          <p:cNvPr id="52" name="מחבר מרפקי 51"/>
          <p:cNvCxnSpPr/>
          <p:nvPr/>
        </p:nvCxnSpPr>
        <p:spPr>
          <a:xfrm rot="10800000">
            <a:off x="6905768" y="662569"/>
            <a:ext cx="3712193" cy="1370950"/>
          </a:xfrm>
          <a:prstGeom prst="bentConnector3">
            <a:avLst>
              <a:gd name="adj1" fmla="val 29707"/>
            </a:avLst>
          </a:prstGeom>
          <a:ln w="28575">
            <a:solidFill>
              <a:srgbClr val="DE2A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מחבר מרפקי 57"/>
          <p:cNvCxnSpPr/>
          <p:nvPr/>
        </p:nvCxnSpPr>
        <p:spPr>
          <a:xfrm rot="5400000">
            <a:off x="9879988" y="5386507"/>
            <a:ext cx="966917" cy="770075"/>
          </a:xfrm>
          <a:prstGeom prst="bentConnector3">
            <a:avLst>
              <a:gd name="adj1" fmla="val 100813"/>
            </a:avLst>
          </a:prstGeom>
          <a:ln w="28575">
            <a:solidFill>
              <a:srgbClr val="DE2A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מחבר מרפקי 50"/>
          <p:cNvCxnSpPr/>
          <p:nvPr/>
        </p:nvCxnSpPr>
        <p:spPr>
          <a:xfrm rot="10800000">
            <a:off x="8568836" y="2567062"/>
            <a:ext cx="2165037" cy="870832"/>
          </a:xfrm>
          <a:prstGeom prst="bentConnector3">
            <a:avLst>
              <a:gd name="adj1" fmla="val 50000"/>
            </a:avLst>
          </a:prstGeom>
          <a:ln w="28575">
            <a:solidFill>
              <a:srgbClr val="DE2A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6" name="תמונה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555" y="434030"/>
            <a:ext cx="3778683" cy="612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916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קבוצה 3"/>
          <p:cNvGrpSpPr/>
          <p:nvPr/>
        </p:nvGrpSpPr>
        <p:grpSpPr>
          <a:xfrm>
            <a:off x="0" y="5683036"/>
            <a:ext cx="1335611" cy="1174964"/>
            <a:chOff x="0" y="5683036"/>
            <a:chExt cx="1335611" cy="1174964"/>
          </a:xfrm>
        </p:grpSpPr>
        <p:pic>
          <p:nvPicPr>
            <p:cNvPr id="5" name="תמונה 4"/>
            <p:cNvPicPr/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969" b="89954" l="10000" r="97759">
                          <a14:foregroundMark x1="17414" y1="67025" x2="20575" y2="63957"/>
                          <a14:foregroundMark x1="20977" y1="63574" x2="22701" y2="62500"/>
                          <a14:backgroundMark x1="19310" y1="63190" x2="20287" y2="6319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856878"/>
              <a:ext cx="1335611" cy="1001122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51104" y="5683036"/>
              <a:ext cx="633402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000" b="1" dirty="0">
                  <a:solidFill>
                    <a:srgbClr val="DE2A00"/>
                  </a:solidFill>
                </a:rPr>
                <a:t>2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0042423" y="870805"/>
            <a:ext cx="1954068" cy="19082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he-IL" sz="2000" b="1" dirty="0">
                <a:solidFill>
                  <a:srgbClr val="DE2A00"/>
                </a:solidFill>
              </a:rPr>
              <a:t>כניסה </a:t>
            </a:r>
            <a:endParaRPr lang="en-US" sz="2000" b="1" dirty="0">
              <a:solidFill>
                <a:srgbClr val="DE2A00"/>
              </a:solidFill>
            </a:endParaRPr>
          </a:p>
          <a:p>
            <a:pPr algn="just"/>
            <a:r>
              <a:rPr lang="he-IL" sz="1400" b="1" dirty="0">
                <a:solidFill>
                  <a:srgbClr val="142440"/>
                </a:solidFill>
              </a:rPr>
              <a:t>על מנת להיכנס לאתר ולהירשם במערכת יש להקיש מספר זהות וללחוץ על "כניסה".</a:t>
            </a:r>
          </a:p>
          <a:p>
            <a:pPr algn="just"/>
            <a:endParaRPr lang="he-IL" sz="1400" b="1" dirty="0">
              <a:solidFill>
                <a:srgbClr val="142440"/>
              </a:solidFill>
            </a:endParaRPr>
          </a:p>
          <a:p>
            <a:pPr algn="just"/>
            <a:r>
              <a:rPr lang="he-IL" sz="1400" b="1" dirty="0">
                <a:solidFill>
                  <a:srgbClr val="142440"/>
                </a:solidFill>
              </a:rPr>
              <a:t>אם אינך רוצה להיכנס ניתן ללחוץ על "</a:t>
            </a:r>
            <a:r>
              <a:rPr lang="en-US" sz="1400" b="1" dirty="0">
                <a:solidFill>
                  <a:srgbClr val="142440"/>
                </a:solidFill>
              </a:rPr>
              <a:t>X</a:t>
            </a:r>
            <a:r>
              <a:rPr lang="he-IL" sz="1400" b="1" dirty="0">
                <a:solidFill>
                  <a:srgbClr val="142440"/>
                </a:solidFill>
              </a:rPr>
              <a:t>".</a:t>
            </a:r>
            <a:endParaRPr lang="en-US" sz="1400" b="1" dirty="0">
              <a:solidFill>
                <a:srgbClr val="14244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77421" y="853126"/>
            <a:ext cx="1981007" cy="126188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he-IL" sz="2000" b="1" dirty="0">
                <a:solidFill>
                  <a:srgbClr val="DE2A00"/>
                </a:solidFill>
              </a:rPr>
              <a:t>משתמש חדש</a:t>
            </a:r>
            <a:endParaRPr lang="en-US" sz="2000" b="1" dirty="0">
              <a:solidFill>
                <a:srgbClr val="DE2A00"/>
              </a:solidFill>
            </a:endParaRPr>
          </a:p>
          <a:p>
            <a:pPr algn="just"/>
            <a:r>
              <a:rPr lang="he-IL" sz="1400" b="1" dirty="0">
                <a:solidFill>
                  <a:srgbClr val="142440"/>
                </a:solidFill>
              </a:rPr>
              <a:t>אם </a:t>
            </a:r>
            <a:r>
              <a:rPr lang="he-IL" sz="1400" b="1" dirty="0" err="1">
                <a:solidFill>
                  <a:srgbClr val="142440"/>
                </a:solidFill>
              </a:rPr>
              <a:t>הינך</a:t>
            </a:r>
            <a:r>
              <a:rPr lang="he-IL" sz="1400" b="1" dirty="0">
                <a:solidFill>
                  <a:srgbClr val="142440"/>
                </a:solidFill>
              </a:rPr>
              <a:t> משתמש חדש במערכת עליך להזין נתונים וללחוץ על "שמור".</a:t>
            </a: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532" y="413343"/>
            <a:ext cx="3799566" cy="6146040"/>
          </a:xfrm>
          <a:prstGeom prst="rect">
            <a:avLst/>
          </a:prstGeom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989" y="413343"/>
            <a:ext cx="3788802" cy="61460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20819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9906309" y="828835"/>
            <a:ext cx="2137559" cy="19082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he-IL" sz="2000" b="1" dirty="0">
                <a:solidFill>
                  <a:srgbClr val="DE2A00"/>
                </a:solidFill>
              </a:rPr>
              <a:t>בחירת משתמש </a:t>
            </a:r>
            <a:endParaRPr lang="en-US" sz="2000" b="1" dirty="0">
              <a:solidFill>
                <a:srgbClr val="DE2A00"/>
              </a:solidFill>
            </a:endParaRPr>
          </a:p>
          <a:p>
            <a:pPr algn="just"/>
            <a:r>
              <a:rPr lang="he-IL" sz="1400" b="1" dirty="0">
                <a:solidFill>
                  <a:srgbClr val="142440"/>
                </a:solidFill>
              </a:rPr>
              <a:t>אם </a:t>
            </a:r>
            <a:r>
              <a:rPr lang="he-IL" sz="1400" b="1" dirty="0" err="1">
                <a:solidFill>
                  <a:srgbClr val="142440"/>
                </a:solidFill>
              </a:rPr>
              <a:t>הינך</a:t>
            </a:r>
            <a:r>
              <a:rPr lang="he-IL" sz="1400" b="1" dirty="0">
                <a:solidFill>
                  <a:srgbClr val="142440"/>
                </a:solidFill>
              </a:rPr>
              <a:t> משתמש קיים במערכת, על מנת להיכנס בתור נהג עליך ללחוץ על הכפתור "אני נהג", ובכדי להיכנס בתור נוסע עליך ללחוץ על הכפתור "אני נוסע".</a:t>
            </a:r>
            <a:endParaRPr lang="en-US" sz="1400" b="1" dirty="0">
              <a:solidFill>
                <a:srgbClr val="142440"/>
              </a:solidFill>
            </a:endParaRPr>
          </a:p>
        </p:txBody>
      </p:sp>
      <p:grpSp>
        <p:nvGrpSpPr>
          <p:cNvPr id="51" name="קבוצה 50"/>
          <p:cNvGrpSpPr/>
          <p:nvPr/>
        </p:nvGrpSpPr>
        <p:grpSpPr>
          <a:xfrm>
            <a:off x="0" y="5683036"/>
            <a:ext cx="1335611" cy="1174964"/>
            <a:chOff x="0" y="5683036"/>
            <a:chExt cx="1335611" cy="1174964"/>
          </a:xfrm>
        </p:grpSpPr>
        <p:pic>
          <p:nvPicPr>
            <p:cNvPr id="52" name="תמונה 51"/>
            <p:cNvPicPr/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969" b="89954" l="10000" r="97759">
                          <a14:foregroundMark x1="17414" y1="67025" x2="20575" y2="63957"/>
                          <a14:foregroundMark x1="20977" y1="63574" x2="22701" y2="62500"/>
                          <a14:backgroundMark x1="19310" y1="63190" x2="20287" y2="6319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856878"/>
              <a:ext cx="1335611" cy="1001122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51104" y="5683036"/>
              <a:ext cx="633402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000" b="1" dirty="0">
                  <a:solidFill>
                    <a:srgbClr val="DE2A00"/>
                  </a:solidFill>
                </a:rPr>
                <a:t>3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50478" y="1381453"/>
            <a:ext cx="2137559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he-IL" sz="2000" b="1" dirty="0">
                <a:solidFill>
                  <a:srgbClr val="DE2A00"/>
                </a:solidFill>
              </a:rPr>
              <a:t>נהג חדש</a:t>
            </a:r>
            <a:endParaRPr lang="en-US" sz="2000" b="1" dirty="0">
              <a:solidFill>
                <a:srgbClr val="DE2A00"/>
              </a:solidFill>
            </a:endParaRPr>
          </a:p>
          <a:p>
            <a:pPr algn="just"/>
            <a:r>
              <a:rPr lang="he-IL" sz="1400" b="1" dirty="0">
                <a:solidFill>
                  <a:srgbClr val="142440"/>
                </a:solidFill>
              </a:rPr>
              <a:t>אם </a:t>
            </a:r>
            <a:r>
              <a:rPr lang="he-IL" sz="1400" b="1" dirty="0" err="1">
                <a:solidFill>
                  <a:srgbClr val="142440"/>
                </a:solidFill>
              </a:rPr>
              <a:t>הינך</a:t>
            </a:r>
            <a:r>
              <a:rPr lang="he-IL" sz="1400" b="1" dirty="0">
                <a:solidFill>
                  <a:srgbClr val="142440"/>
                </a:solidFill>
              </a:rPr>
              <a:t> נהג חדש עליך להכניס עוד פרטים אישיים, לשמירת הפרטים יש ללחוץ על הכפתור "שמור" שבתחתית העמוד.</a:t>
            </a:r>
            <a:endParaRPr lang="en-US" sz="1400" b="1" dirty="0">
              <a:solidFill>
                <a:srgbClr val="142440"/>
              </a:solidFill>
            </a:endParaRPr>
          </a:p>
        </p:txBody>
      </p:sp>
      <p:grpSp>
        <p:nvGrpSpPr>
          <p:cNvPr id="55" name="קבוצה 54"/>
          <p:cNvGrpSpPr/>
          <p:nvPr/>
        </p:nvGrpSpPr>
        <p:grpSpPr>
          <a:xfrm>
            <a:off x="250070" y="788657"/>
            <a:ext cx="1973593" cy="418954"/>
            <a:chOff x="9951719" y="890360"/>
            <a:chExt cx="1973593" cy="418954"/>
          </a:xfrm>
        </p:grpSpPr>
        <p:sp>
          <p:nvSpPr>
            <p:cNvPr id="56" name="TextBox 55"/>
            <p:cNvSpPr txBox="1"/>
            <p:nvPr/>
          </p:nvSpPr>
          <p:spPr>
            <a:xfrm>
              <a:off x="9971244" y="890360"/>
              <a:ext cx="1954068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000" b="1" dirty="0">
                  <a:solidFill>
                    <a:srgbClr val="DE2A00"/>
                  </a:solidFill>
                </a:rPr>
                <a:t>כניסה כנהג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9951719" y="909204"/>
              <a:ext cx="1954068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000" b="1" dirty="0">
                  <a:solidFill>
                    <a:srgbClr val="142440"/>
                  </a:solidFill>
                </a:rPr>
                <a:t>כניסה כנהג</a:t>
              </a:r>
            </a:p>
          </p:txBody>
        </p:sp>
      </p:grpSp>
      <p:pic>
        <p:nvPicPr>
          <p:cNvPr id="2" name="תמונה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048" y="392545"/>
            <a:ext cx="3787345" cy="61329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678" y="379666"/>
            <a:ext cx="3804780" cy="61329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64928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9906309" y="828835"/>
            <a:ext cx="2137559" cy="126188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he-IL" sz="2000" b="1" dirty="0">
                <a:solidFill>
                  <a:srgbClr val="DE2A00"/>
                </a:solidFill>
              </a:rPr>
              <a:t>נהג קיים</a:t>
            </a:r>
            <a:endParaRPr lang="en-US" sz="2000" b="1" dirty="0">
              <a:solidFill>
                <a:srgbClr val="DE2A00"/>
              </a:solidFill>
            </a:endParaRPr>
          </a:p>
          <a:p>
            <a:pPr algn="just"/>
            <a:r>
              <a:rPr lang="he-IL" sz="1400" b="1" dirty="0">
                <a:solidFill>
                  <a:srgbClr val="142440"/>
                </a:solidFill>
              </a:rPr>
              <a:t>יש באפשרותך להוסיף נסיעה, לצפות בנתוני הנסיעות, לעדכן את פרטיך או לצפות בתשלומים. </a:t>
            </a:r>
            <a:endParaRPr lang="en-US" sz="1400" b="1" dirty="0">
              <a:solidFill>
                <a:srgbClr val="142440"/>
              </a:solidFill>
            </a:endParaRPr>
          </a:p>
        </p:txBody>
      </p:sp>
      <p:grpSp>
        <p:nvGrpSpPr>
          <p:cNvPr id="51" name="קבוצה 50"/>
          <p:cNvGrpSpPr/>
          <p:nvPr/>
        </p:nvGrpSpPr>
        <p:grpSpPr>
          <a:xfrm>
            <a:off x="0" y="5683036"/>
            <a:ext cx="1335611" cy="1174964"/>
            <a:chOff x="0" y="5683036"/>
            <a:chExt cx="1335611" cy="1174964"/>
          </a:xfrm>
        </p:grpSpPr>
        <p:pic>
          <p:nvPicPr>
            <p:cNvPr id="52" name="תמונה 51"/>
            <p:cNvPicPr/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969" b="89954" l="10000" r="97759">
                          <a14:foregroundMark x1="17414" y1="67025" x2="20575" y2="63957"/>
                          <a14:foregroundMark x1="20977" y1="63574" x2="22701" y2="62500"/>
                          <a14:backgroundMark x1="19310" y1="63190" x2="20287" y2="6319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856878"/>
              <a:ext cx="1335611" cy="1001122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51104" y="5683036"/>
              <a:ext cx="633402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000" b="1" dirty="0">
                  <a:solidFill>
                    <a:srgbClr val="DE2A00"/>
                  </a:solidFill>
                </a:rPr>
                <a:t>4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17952" y="828835"/>
            <a:ext cx="2137559" cy="126188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he-IL" sz="2000" b="1" dirty="0">
                <a:solidFill>
                  <a:srgbClr val="DE2A00"/>
                </a:solidFill>
              </a:rPr>
              <a:t>עדכון פרטים</a:t>
            </a:r>
            <a:endParaRPr lang="en-US" sz="2000" b="1" dirty="0">
              <a:solidFill>
                <a:srgbClr val="DE2A00"/>
              </a:solidFill>
            </a:endParaRPr>
          </a:p>
          <a:p>
            <a:pPr algn="just"/>
            <a:r>
              <a:rPr lang="he-IL" sz="1400" b="1" dirty="0">
                <a:solidFill>
                  <a:srgbClr val="142440"/>
                </a:solidFill>
              </a:rPr>
              <a:t>על מנת לעדכן את פרטיך לחץ על </a:t>
            </a:r>
            <a:r>
              <a:rPr lang="en-US" sz="1400" b="1" dirty="0">
                <a:solidFill>
                  <a:srgbClr val="142440"/>
                </a:solidFill>
              </a:rPr>
              <a:t>"</a:t>
            </a:r>
            <a:r>
              <a:rPr lang="he-IL" sz="1400" b="1" dirty="0">
                <a:solidFill>
                  <a:srgbClr val="142440"/>
                </a:solidFill>
              </a:rPr>
              <a:t>עדכון פרטים אישיים" ולשמירה לחץ </a:t>
            </a:r>
            <a:r>
              <a:rPr lang="en-US" sz="1400" b="1" dirty="0">
                <a:solidFill>
                  <a:srgbClr val="142440"/>
                </a:solidFill>
              </a:rPr>
              <a:t>"</a:t>
            </a:r>
            <a:r>
              <a:rPr lang="he-IL" sz="1400" b="1" dirty="0">
                <a:solidFill>
                  <a:srgbClr val="142440"/>
                </a:solidFill>
              </a:rPr>
              <a:t>שמור".</a:t>
            </a:r>
            <a:endParaRPr lang="en-US" sz="1400" b="1" dirty="0">
              <a:solidFill>
                <a:srgbClr val="142440"/>
              </a:solidFill>
            </a:endParaRPr>
          </a:p>
        </p:txBody>
      </p:sp>
      <p:grpSp>
        <p:nvGrpSpPr>
          <p:cNvPr id="61" name="קבוצה 60"/>
          <p:cNvGrpSpPr/>
          <p:nvPr/>
        </p:nvGrpSpPr>
        <p:grpSpPr>
          <a:xfrm>
            <a:off x="2155511" y="345347"/>
            <a:ext cx="3744595" cy="6292213"/>
            <a:chOff x="2191137" y="379667"/>
            <a:chExt cx="3744595" cy="6292213"/>
          </a:xfrm>
        </p:grpSpPr>
        <p:grpSp>
          <p:nvGrpSpPr>
            <p:cNvPr id="4" name="קבוצה 3"/>
            <p:cNvGrpSpPr/>
            <p:nvPr/>
          </p:nvGrpSpPr>
          <p:grpSpPr>
            <a:xfrm>
              <a:off x="2191137" y="379667"/>
              <a:ext cx="3744595" cy="6292213"/>
              <a:chOff x="0" y="0"/>
              <a:chExt cx="3744595" cy="6292275"/>
            </a:xfrm>
          </p:grpSpPr>
          <p:pic>
            <p:nvPicPr>
              <p:cNvPr id="5" name="תמונה 4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8770" b="82748" l="12216" r="98024">
                            <a14:foregroundMark x1="17066" y1="68131" x2="19461" y2="64936"/>
                            <a14:foregroundMark x1="20000" y1="64696" x2="23593" y2="6150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00" t="10162" r="171" b="3196"/>
              <a:stretch/>
            </p:blipFill>
            <p:spPr bwMode="auto">
              <a:xfrm>
                <a:off x="1032341" y="1385173"/>
                <a:ext cx="1581807" cy="1065250"/>
              </a:xfrm>
              <a:prstGeom prst="flowChartDelay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grpSp>
            <p:nvGrpSpPr>
              <p:cNvPr id="6" name="קבוצה 5"/>
              <p:cNvGrpSpPr/>
              <p:nvPr/>
            </p:nvGrpSpPr>
            <p:grpSpPr>
              <a:xfrm>
                <a:off x="0" y="0"/>
                <a:ext cx="3744595" cy="6292275"/>
                <a:chOff x="0" y="0"/>
                <a:chExt cx="3744595" cy="6292275"/>
              </a:xfrm>
            </p:grpSpPr>
            <p:grpSp>
              <p:nvGrpSpPr>
                <p:cNvPr id="7" name="קבוצה 6"/>
                <p:cNvGrpSpPr/>
                <p:nvPr/>
              </p:nvGrpSpPr>
              <p:grpSpPr>
                <a:xfrm>
                  <a:off x="0" y="0"/>
                  <a:ext cx="3744595" cy="6292275"/>
                  <a:chOff x="0" y="0"/>
                  <a:chExt cx="3744595" cy="6292275"/>
                </a:xfrm>
              </p:grpSpPr>
              <p:grpSp>
                <p:nvGrpSpPr>
                  <p:cNvPr id="11" name="קבוצה 10"/>
                  <p:cNvGrpSpPr/>
                  <p:nvPr/>
                </p:nvGrpSpPr>
                <p:grpSpPr>
                  <a:xfrm>
                    <a:off x="0" y="0"/>
                    <a:ext cx="3744595" cy="6292275"/>
                    <a:chOff x="0" y="0"/>
                    <a:chExt cx="3067050" cy="3585562"/>
                  </a:xfrm>
                </p:grpSpPr>
                <p:grpSp>
                  <p:nvGrpSpPr>
                    <p:cNvPr id="15" name="קבוצה 14"/>
                    <p:cNvGrpSpPr/>
                    <p:nvPr/>
                  </p:nvGrpSpPr>
                  <p:grpSpPr>
                    <a:xfrm>
                      <a:off x="470459" y="2783149"/>
                      <a:ext cx="2126091" cy="291478"/>
                      <a:chOff x="1014934" y="1576488"/>
                      <a:chExt cx="2126297" cy="291833"/>
                    </a:xfrm>
                  </p:grpSpPr>
                  <p:sp>
                    <p:nvSpPr>
                      <p:cNvPr id="24" name="מלבן מעוגל 23"/>
                      <p:cNvSpPr/>
                      <p:nvPr/>
                    </p:nvSpPr>
                    <p:spPr>
                      <a:xfrm>
                        <a:off x="1014934" y="1576488"/>
                        <a:ext cx="2126297" cy="268350"/>
                      </a:xfrm>
                      <a:prstGeom prst="roundRect">
                        <a:avLst>
                          <a:gd name="adj" fmla="val 10949"/>
                        </a:avLst>
                      </a:prstGeom>
                      <a:solidFill>
                        <a:srgbClr val="142440"/>
                      </a:solidFill>
                      <a:ln w="1905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1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he-IL"/>
                      </a:p>
                    </p:txBody>
                  </p:sp>
                  <p:sp>
                    <p:nvSpPr>
                      <p:cNvPr id="25" name="תיבת טקסט 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 flipH="1">
                        <a:off x="1115362" y="1625848"/>
                        <a:ext cx="1866003" cy="24247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>
                        <a:noAutofit/>
                      </a:bodyPr>
                      <a:lstStyle/>
                      <a:p>
                        <a:pPr algn="ctr" rtl="1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he-IL" sz="1400" dirty="0">
                            <a:solidFill>
                              <a:srgbClr val="FBE4D5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a:t>שמור</a:t>
                        </a:r>
                        <a:endPara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endParaRPr>
                      </a:p>
                      <a:p>
                        <a:pPr algn="ctr" rtl="1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he-IL" sz="1400" dirty="0">
                            <a:solidFill>
                              <a:srgbClr val="FBE4D5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a:t> </a:t>
                        </a:r>
                        <a:endPara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16" name="מלבן מעוגל 15"/>
                    <p:cNvSpPr/>
                    <p:nvPr/>
                  </p:nvSpPr>
                  <p:spPr>
                    <a:xfrm>
                      <a:off x="0" y="0"/>
                      <a:ext cx="3067050" cy="3505200"/>
                    </a:xfrm>
                    <a:prstGeom prst="roundRect">
                      <a:avLst>
                        <a:gd name="adj" fmla="val 6108"/>
                      </a:avLst>
                    </a:prstGeom>
                    <a:noFill/>
                    <a:ln w="19050">
                      <a:solidFill>
                        <a:schemeClr val="bg1">
                          <a:lumMod val="8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1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he-IL"/>
                    </a:p>
                  </p:txBody>
                </p:sp>
                <p:grpSp>
                  <p:nvGrpSpPr>
                    <p:cNvPr id="17" name="קבוצה 16"/>
                    <p:cNvGrpSpPr/>
                    <p:nvPr/>
                  </p:nvGrpSpPr>
                  <p:grpSpPr>
                    <a:xfrm>
                      <a:off x="14548" y="352428"/>
                      <a:ext cx="3052502" cy="3233134"/>
                      <a:chOff x="-784176" y="-895345"/>
                      <a:chExt cx="3052796" cy="3237079"/>
                    </a:xfrm>
                  </p:grpSpPr>
                  <p:sp>
                    <p:nvSpPr>
                      <p:cNvPr id="18" name="מלבן מעוגל 17"/>
                      <p:cNvSpPr/>
                      <p:nvPr/>
                    </p:nvSpPr>
                    <p:spPr>
                      <a:xfrm>
                        <a:off x="-784176" y="1915833"/>
                        <a:ext cx="3052796" cy="335017"/>
                      </a:xfrm>
                      <a:prstGeom prst="roundRect">
                        <a:avLst/>
                      </a:prstGeom>
                      <a:solidFill>
                        <a:srgbClr val="DE2A00"/>
                      </a:solidFill>
                      <a:ln w="1905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1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he-IL"/>
                      </a:p>
                    </p:txBody>
                  </p:sp>
                  <p:sp>
                    <p:nvSpPr>
                      <p:cNvPr id="19" name="תיבת טקסט 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 flipH="1">
                        <a:off x="1374881" y="2099261"/>
                        <a:ext cx="671830" cy="24247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>
                        <a:noAutofit/>
                      </a:bodyPr>
                      <a:lstStyle/>
                      <a:p>
                        <a:pPr algn="ctr" rtl="1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he-IL" sz="1100">
                            <a:solidFill>
                              <a:srgbClr val="FBE4D5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a:t>דף הבית</a:t>
                        </a:r>
                        <a:endPara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0" name="תיבת טקסט 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 flipH="1">
                        <a:off x="-312349" y="-895345"/>
                        <a:ext cx="2237621" cy="35176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>
                        <a:noAutofit/>
                      </a:bodyPr>
                      <a:lstStyle/>
                      <a:p>
                        <a:pPr algn="ctr" rtl="1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he-IL" sz="2600" dirty="0">
                            <a:solidFill>
                              <a:srgbClr val="DE2A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a:t>עדכון פרטים אישיים</a:t>
                        </a:r>
                        <a:endPara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2" name="תיבת טקסט 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 flipH="1">
                        <a:off x="-467989" y="2085710"/>
                        <a:ext cx="671830" cy="24247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>
                        <a:noAutofit/>
                      </a:bodyPr>
                      <a:lstStyle/>
                      <a:p>
                        <a:pPr algn="ctr" rtl="1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he-IL" sz="1100">
                            <a:solidFill>
                              <a:srgbClr val="FBE4D5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a:t>אודותינו</a:t>
                        </a:r>
                        <a:endPara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3" name="תיבת טקסט 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 flipH="1">
                        <a:off x="358851" y="2112805"/>
                        <a:ext cx="671830" cy="1691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>
                        <a:noAutofit/>
                      </a:bodyPr>
                      <a:lstStyle/>
                      <a:p>
                        <a:pPr algn="r" rtl="1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he-IL" sz="1100">
                            <a:solidFill>
                              <a:srgbClr val="FBE4D5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a:t>אזור אישי</a:t>
                        </a:r>
                        <a:endPara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2" name="קבוצה 11"/>
                  <p:cNvGrpSpPr/>
                  <p:nvPr/>
                </p:nvGrpSpPr>
                <p:grpSpPr>
                  <a:xfrm>
                    <a:off x="71252" y="83127"/>
                    <a:ext cx="439387" cy="427511"/>
                    <a:chOff x="0" y="0"/>
                    <a:chExt cx="664845" cy="462799"/>
                  </a:xfrm>
                  <a:solidFill>
                    <a:srgbClr val="142440"/>
                  </a:solidFill>
                </p:grpSpPr>
                <p:sp>
                  <p:nvSpPr>
                    <p:cNvPr id="13" name="שווה 12"/>
                    <p:cNvSpPr/>
                    <p:nvPr/>
                  </p:nvSpPr>
                  <p:spPr>
                    <a:xfrm>
                      <a:off x="0" y="0"/>
                      <a:ext cx="664845" cy="296545"/>
                    </a:xfrm>
                    <a:prstGeom prst="mathEqual">
                      <a:avLst>
                        <a:gd name="adj1" fmla="val 7502"/>
                        <a:gd name="adj2" fmla="val 20924"/>
                      </a:avLst>
                    </a:prstGeom>
                    <a:grpFill/>
                    <a:ln>
                      <a:solidFill>
                        <a:srgbClr val="14244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1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he-IL"/>
                    </a:p>
                  </p:txBody>
                </p:sp>
                <p:sp>
                  <p:nvSpPr>
                    <p:cNvPr id="14" name="שווה 13"/>
                    <p:cNvSpPr/>
                    <p:nvPr/>
                  </p:nvSpPr>
                  <p:spPr>
                    <a:xfrm>
                      <a:off x="0" y="166254"/>
                      <a:ext cx="664845" cy="296545"/>
                    </a:xfrm>
                    <a:prstGeom prst="mathEqual">
                      <a:avLst>
                        <a:gd name="adj1" fmla="val 7502"/>
                        <a:gd name="adj2" fmla="val 20924"/>
                      </a:avLst>
                    </a:prstGeom>
                    <a:grpFill/>
                    <a:ln>
                      <a:solidFill>
                        <a:srgbClr val="14244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1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he-IL"/>
                    </a:p>
                  </p:txBody>
                </p:sp>
              </p:grpSp>
            </p:grpSp>
            <p:pic>
              <p:nvPicPr>
                <p:cNvPr id="8" name="תמונה 7" descr="C:\Users\user\Desktop\פרויקט סיום\צילומי מסך\navbar.PNG"/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8240" b="25705" l="6049" r="93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643" t="17307" r="90294" b="73362"/>
                <a:stretch/>
              </p:blipFill>
              <p:spPr bwMode="auto">
                <a:xfrm>
                  <a:off x="2838203" y="5284520"/>
                  <a:ext cx="676275" cy="7512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pic>
              <p:nvPicPr>
                <p:cNvPr id="9" name="תמונה 8" descr="C:\Users\user\Desktop\פרויקט סיום\צילומי מסך\navbar.PNG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29723" b="35731" l="6817" r="8984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546" t="28972" r="90745" b="63518"/>
                <a:stretch/>
              </p:blipFill>
              <p:spPr bwMode="auto">
                <a:xfrm>
                  <a:off x="1650670" y="5462649"/>
                  <a:ext cx="438785" cy="5880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pic>
              <p:nvPicPr>
                <p:cNvPr id="10" name="תמונה 9" descr="C:\Users\user\Desktop\פרויקט סיום\צילומי מסך\navbar.PNG"/>
                <p:cNvPicPr>
                  <a:picLocks noChangeAspect="1"/>
                </p:cNvPicPr>
                <p:nvPr/>
              </p:nvPicPr>
              <p:blipFill rotWithShape="1">
                <a:blip r:embed="rId9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38179" b="44536" l="5779" r="867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418" t="37384" r="90969" b="54669"/>
                <a:stretch/>
              </p:blipFill>
              <p:spPr bwMode="auto">
                <a:xfrm>
                  <a:off x="498764" y="5332021"/>
                  <a:ext cx="652780" cy="6921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</p:grpSp>
        </p:grpSp>
        <p:pic>
          <p:nvPicPr>
            <p:cNvPr id="2" name="תמונה 1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9" t="48380" r="13295" b="24937"/>
            <a:stretch/>
          </p:blipFill>
          <p:spPr>
            <a:xfrm>
              <a:off x="2435376" y="3173641"/>
              <a:ext cx="3273877" cy="1767315"/>
            </a:xfrm>
            <a:prstGeom prst="rect">
              <a:avLst/>
            </a:prstGeom>
          </p:spPr>
        </p:pic>
      </p:grpSp>
      <p:pic>
        <p:nvPicPr>
          <p:cNvPr id="3" name="תמונה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201" y="379666"/>
            <a:ext cx="3776586" cy="61329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27020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9906309" y="828835"/>
            <a:ext cx="2137559" cy="126188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he-IL" sz="2000" b="1" dirty="0">
                <a:solidFill>
                  <a:srgbClr val="DE2A00"/>
                </a:solidFill>
              </a:rPr>
              <a:t>הוספת נסיעה</a:t>
            </a:r>
            <a:endParaRPr lang="en-US" sz="2000" b="1" dirty="0">
              <a:solidFill>
                <a:srgbClr val="DE2A00"/>
              </a:solidFill>
            </a:endParaRPr>
          </a:p>
          <a:p>
            <a:pPr algn="just"/>
            <a:r>
              <a:rPr lang="he-IL" sz="1400" b="1" dirty="0">
                <a:solidFill>
                  <a:srgbClr val="142440"/>
                </a:solidFill>
              </a:rPr>
              <a:t>על מנת להגדיר נסיעה חדשה יש ללחוץ על </a:t>
            </a:r>
            <a:r>
              <a:rPr lang="en-US" sz="1400" b="1" dirty="0">
                <a:solidFill>
                  <a:srgbClr val="142440"/>
                </a:solidFill>
              </a:rPr>
              <a:t>"</a:t>
            </a:r>
            <a:r>
              <a:rPr lang="he-IL" sz="1400" b="1" dirty="0">
                <a:solidFill>
                  <a:srgbClr val="142440"/>
                </a:solidFill>
              </a:rPr>
              <a:t>הוספת נסיעה</a:t>
            </a:r>
            <a:r>
              <a:rPr lang="en-US" sz="1400" b="1" dirty="0">
                <a:solidFill>
                  <a:srgbClr val="142440"/>
                </a:solidFill>
              </a:rPr>
              <a:t> "</a:t>
            </a:r>
            <a:r>
              <a:rPr lang="he-IL" sz="1400" b="1" dirty="0">
                <a:solidFill>
                  <a:srgbClr val="142440"/>
                </a:solidFill>
              </a:rPr>
              <a:t>ולשמירה לחץ </a:t>
            </a:r>
            <a:r>
              <a:rPr lang="en-US" sz="1400" b="1" dirty="0">
                <a:solidFill>
                  <a:srgbClr val="142440"/>
                </a:solidFill>
              </a:rPr>
              <a:t>"</a:t>
            </a:r>
            <a:r>
              <a:rPr lang="he-IL" sz="1400" b="1" dirty="0">
                <a:solidFill>
                  <a:srgbClr val="142440"/>
                </a:solidFill>
              </a:rPr>
              <a:t>שמור".</a:t>
            </a:r>
            <a:endParaRPr lang="en-US" sz="1400" b="1" dirty="0">
              <a:solidFill>
                <a:srgbClr val="142440"/>
              </a:solidFill>
            </a:endParaRPr>
          </a:p>
        </p:txBody>
      </p:sp>
      <p:grpSp>
        <p:nvGrpSpPr>
          <p:cNvPr id="51" name="קבוצה 50"/>
          <p:cNvGrpSpPr/>
          <p:nvPr/>
        </p:nvGrpSpPr>
        <p:grpSpPr>
          <a:xfrm>
            <a:off x="0" y="5683036"/>
            <a:ext cx="1335611" cy="1174964"/>
            <a:chOff x="0" y="5683036"/>
            <a:chExt cx="1335611" cy="1174964"/>
          </a:xfrm>
        </p:grpSpPr>
        <p:pic>
          <p:nvPicPr>
            <p:cNvPr id="52" name="תמונה 51"/>
            <p:cNvPicPr/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969" b="89954" l="10000" r="97759">
                          <a14:foregroundMark x1="17414" y1="67025" x2="20575" y2="63957"/>
                          <a14:foregroundMark x1="20977" y1="63574" x2="22701" y2="62500"/>
                          <a14:backgroundMark x1="19310" y1="63190" x2="20287" y2="6319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856878"/>
              <a:ext cx="1335611" cy="1001122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51104" y="5683036"/>
              <a:ext cx="633402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000" b="1" dirty="0">
                  <a:solidFill>
                    <a:srgbClr val="DE2A00"/>
                  </a:solidFill>
                </a:rPr>
                <a:t>5</a:t>
              </a:r>
            </a:p>
          </p:txBody>
        </p:sp>
      </p:grpSp>
      <p:pic>
        <p:nvPicPr>
          <p:cNvPr id="4" name="תמונה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956" y="348290"/>
            <a:ext cx="3798283" cy="616141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3BB6D745-9BFE-4E08-A1BD-81736D8640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389" y="349967"/>
            <a:ext cx="3786462" cy="61597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1668640-4399-4F37-B0E1-1E3FC6854354}"/>
              </a:ext>
            </a:extLst>
          </p:cNvPr>
          <p:cNvSpPr txBox="1"/>
          <p:nvPr/>
        </p:nvSpPr>
        <p:spPr>
          <a:xfrm>
            <a:off x="-61240" y="828835"/>
            <a:ext cx="2137559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he-IL" sz="2000" b="1" dirty="0" err="1">
                <a:solidFill>
                  <a:srgbClr val="DE2A00"/>
                </a:solidFill>
              </a:rPr>
              <a:t>צפיה</a:t>
            </a:r>
            <a:r>
              <a:rPr lang="he-IL" sz="2000" b="1" dirty="0">
                <a:solidFill>
                  <a:srgbClr val="DE2A00"/>
                </a:solidFill>
              </a:rPr>
              <a:t> בנסיעות</a:t>
            </a:r>
            <a:endParaRPr lang="en-US" sz="2000" b="1" dirty="0">
              <a:solidFill>
                <a:srgbClr val="DE2A00"/>
              </a:solidFill>
            </a:endParaRPr>
          </a:p>
          <a:p>
            <a:pPr algn="just"/>
            <a:r>
              <a:rPr lang="he-IL" sz="1400" b="1" dirty="0">
                <a:solidFill>
                  <a:srgbClr val="142440"/>
                </a:solidFill>
              </a:rPr>
              <a:t>הנהג יכול לצפות בנסיעותיו השמורות במערכת</a:t>
            </a:r>
          </a:p>
          <a:p>
            <a:pPr algn="just"/>
            <a:r>
              <a:rPr lang="he-IL" sz="1400" b="1" dirty="0">
                <a:solidFill>
                  <a:srgbClr val="142440"/>
                </a:solidFill>
              </a:rPr>
              <a:t>על מנת לצפות בנתונים יש ללחוץ על הכפתור הנ"ל.</a:t>
            </a:r>
            <a:endParaRPr lang="en-US" sz="1400" b="1" dirty="0">
              <a:solidFill>
                <a:srgbClr val="142440"/>
              </a:solidFill>
            </a:endParaRPr>
          </a:p>
          <a:p>
            <a:pPr algn="just"/>
            <a:endParaRPr lang="en-US" sz="1400" b="1" dirty="0">
              <a:solidFill>
                <a:srgbClr val="1424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349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קבוצה 50"/>
          <p:cNvGrpSpPr/>
          <p:nvPr/>
        </p:nvGrpSpPr>
        <p:grpSpPr>
          <a:xfrm>
            <a:off x="0" y="5683036"/>
            <a:ext cx="1335611" cy="1174964"/>
            <a:chOff x="0" y="5683036"/>
            <a:chExt cx="1335611" cy="1174964"/>
          </a:xfrm>
        </p:grpSpPr>
        <p:pic>
          <p:nvPicPr>
            <p:cNvPr id="52" name="תמונה 51"/>
            <p:cNvPicPr/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969" b="89954" l="10000" r="97759">
                          <a14:foregroundMark x1="17414" y1="67025" x2="20575" y2="63957"/>
                          <a14:foregroundMark x1="20977" y1="63574" x2="22701" y2="62500"/>
                          <a14:backgroundMark x1="19310" y1="63190" x2="20287" y2="6319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856878"/>
              <a:ext cx="1335611" cy="1001122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51104" y="5683036"/>
              <a:ext cx="633402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000" b="1" dirty="0">
                  <a:solidFill>
                    <a:srgbClr val="DE2A00"/>
                  </a:solidFill>
                </a:rPr>
                <a:t>6</a:t>
              </a:r>
            </a:p>
          </p:txBody>
        </p:sp>
      </p:grpSp>
      <p:sp>
        <p:nvSpPr>
          <p:cNvPr id="161" name="TextBox 160"/>
          <p:cNvSpPr txBox="1"/>
          <p:nvPr/>
        </p:nvSpPr>
        <p:spPr>
          <a:xfrm>
            <a:off x="9834814" y="898031"/>
            <a:ext cx="2137559" cy="104644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he-IL" sz="2000" b="1" dirty="0">
                <a:solidFill>
                  <a:srgbClr val="DE2A00"/>
                </a:solidFill>
              </a:rPr>
              <a:t>מחיקת נסיעה</a:t>
            </a:r>
            <a:endParaRPr lang="en-US" sz="2000" b="1" dirty="0">
              <a:solidFill>
                <a:srgbClr val="DE2A00"/>
              </a:solidFill>
            </a:endParaRPr>
          </a:p>
          <a:p>
            <a:pPr algn="just"/>
            <a:r>
              <a:rPr lang="he-IL" sz="1400" b="1" dirty="0">
                <a:solidFill>
                  <a:srgbClr val="142440"/>
                </a:solidFill>
              </a:rPr>
              <a:t>על מנת לבטל נסיעה קיימת יש ללחוץ על האייקון של מחיקה.</a:t>
            </a:r>
            <a:endParaRPr lang="en-US" sz="1400" b="1" dirty="0">
              <a:solidFill>
                <a:srgbClr val="142440"/>
              </a:solidFill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A3B8A836-5A24-488C-9908-E155ABD31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0848" y="448202"/>
            <a:ext cx="3853966" cy="6337495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38655FBC-07C2-4EE4-B147-AB83CE0CA8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1652" y="448202"/>
            <a:ext cx="3729196" cy="6313288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CF295AF7-142B-4FC9-B3C7-76DC0A7EFE01}"/>
              </a:ext>
            </a:extLst>
          </p:cNvPr>
          <p:cNvSpPr txBox="1"/>
          <p:nvPr/>
        </p:nvSpPr>
        <p:spPr>
          <a:xfrm>
            <a:off x="-54719" y="941365"/>
            <a:ext cx="2306371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he-IL" sz="2000" b="1" dirty="0" err="1">
                <a:solidFill>
                  <a:srgbClr val="DE2A00"/>
                </a:solidFill>
              </a:rPr>
              <a:t>צפיה</a:t>
            </a:r>
            <a:r>
              <a:rPr lang="he-IL" sz="2000" b="1" dirty="0">
                <a:solidFill>
                  <a:srgbClr val="DE2A00"/>
                </a:solidFill>
              </a:rPr>
              <a:t> בתשלומים</a:t>
            </a:r>
            <a:endParaRPr lang="en-US" sz="2000" b="1" dirty="0">
              <a:solidFill>
                <a:srgbClr val="DE2A00"/>
              </a:solidFill>
            </a:endParaRPr>
          </a:p>
          <a:p>
            <a:pPr algn="just"/>
            <a:r>
              <a:rPr lang="he-IL" sz="1400" b="1" dirty="0">
                <a:solidFill>
                  <a:srgbClr val="142440"/>
                </a:solidFill>
              </a:rPr>
              <a:t> המשתמש יוכל לצפות בפרוט התשלומים שלו.</a:t>
            </a:r>
          </a:p>
        </p:txBody>
      </p:sp>
    </p:spTree>
    <p:extLst>
      <p:ext uri="{BB962C8B-B14F-4D97-AF65-F5344CB8AC3E}">
        <p14:creationId xmlns:p14="http://schemas.microsoft.com/office/powerpoint/2010/main" val="1639249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קבוצה 50"/>
          <p:cNvGrpSpPr/>
          <p:nvPr/>
        </p:nvGrpSpPr>
        <p:grpSpPr>
          <a:xfrm>
            <a:off x="0" y="5683036"/>
            <a:ext cx="1335611" cy="1174964"/>
            <a:chOff x="0" y="5683036"/>
            <a:chExt cx="1335611" cy="1174964"/>
          </a:xfrm>
        </p:grpSpPr>
        <p:pic>
          <p:nvPicPr>
            <p:cNvPr id="52" name="תמונה 51"/>
            <p:cNvPicPr/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969" b="89954" l="10000" r="97759">
                          <a14:foregroundMark x1="17414" y1="67025" x2="20575" y2="63957"/>
                          <a14:foregroundMark x1="20977" y1="63574" x2="22701" y2="62500"/>
                          <a14:backgroundMark x1="19310" y1="63190" x2="20287" y2="6319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856878"/>
              <a:ext cx="1335611" cy="1001122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51104" y="5683036"/>
              <a:ext cx="633402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000" b="1" dirty="0">
                  <a:solidFill>
                    <a:srgbClr val="DE2A00"/>
                  </a:solidFill>
                </a:rPr>
                <a:t>8</a:t>
              </a:r>
            </a:p>
          </p:txBody>
        </p:sp>
      </p:grpSp>
      <p:grpSp>
        <p:nvGrpSpPr>
          <p:cNvPr id="55" name="קבוצה 54"/>
          <p:cNvGrpSpPr/>
          <p:nvPr/>
        </p:nvGrpSpPr>
        <p:grpSpPr>
          <a:xfrm>
            <a:off x="250070" y="788657"/>
            <a:ext cx="1973593" cy="418954"/>
            <a:chOff x="9951719" y="890360"/>
            <a:chExt cx="1973593" cy="418954"/>
          </a:xfrm>
        </p:grpSpPr>
        <p:sp>
          <p:nvSpPr>
            <p:cNvPr id="56" name="TextBox 55"/>
            <p:cNvSpPr txBox="1"/>
            <p:nvPr/>
          </p:nvSpPr>
          <p:spPr>
            <a:xfrm>
              <a:off x="9971244" y="890360"/>
              <a:ext cx="1954068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000" b="1" dirty="0">
                  <a:solidFill>
                    <a:srgbClr val="DE2A00"/>
                  </a:solidFill>
                </a:rPr>
                <a:t>כניסה כנוסע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9951719" y="909204"/>
              <a:ext cx="1954068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000" b="1" dirty="0">
                  <a:solidFill>
                    <a:srgbClr val="142440"/>
                  </a:solidFill>
                </a:rPr>
                <a:t>כניסה כנוסע</a:t>
              </a: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7952" y="1256946"/>
            <a:ext cx="2137559" cy="126188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he-IL" sz="2000" b="1" dirty="0">
                <a:solidFill>
                  <a:srgbClr val="DE2A00"/>
                </a:solidFill>
              </a:rPr>
              <a:t>נוסע קיים</a:t>
            </a:r>
            <a:endParaRPr lang="en-US" sz="2000" b="1" dirty="0">
              <a:solidFill>
                <a:srgbClr val="DE2A00"/>
              </a:solidFill>
            </a:endParaRPr>
          </a:p>
          <a:p>
            <a:pPr algn="just"/>
            <a:r>
              <a:rPr lang="he-IL" sz="1400" b="1" dirty="0">
                <a:solidFill>
                  <a:srgbClr val="142440"/>
                </a:solidFill>
              </a:rPr>
              <a:t>יש באפשרותך להוסיף נסיעה, לצפות בנתוני הנסיעות, לעדכן את פרטיך או לצפות בתשלומים. </a:t>
            </a:r>
            <a:endParaRPr lang="en-US" sz="1400" b="1" dirty="0">
              <a:solidFill>
                <a:srgbClr val="142440"/>
              </a:solidFill>
            </a:endParaRPr>
          </a:p>
        </p:txBody>
      </p:sp>
      <p:grpSp>
        <p:nvGrpSpPr>
          <p:cNvPr id="59" name="קבוצה 58"/>
          <p:cNvGrpSpPr/>
          <p:nvPr/>
        </p:nvGrpSpPr>
        <p:grpSpPr>
          <a:xfrm>
            <a:off x="2289822" y="379667"/>
            <a:ext cx="3744595" cy="6292213"/>
            <a:chOff x="0" y="0"/>
            <a:chExt cx="3744595" cy="6292275"/>
          </a:xfrm>
        </p:grpSpPr>
        <p:pic>
          <p:nvPicPr>
            <p:cNvPr id="60" name="תמונה 5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8770" b="82748" l="12216" r="98024">
                          <a14:foregroundMark x1="17066" y1="68131" x2="19461" y2="64936"/>
                          <a14:foregroundMark x1="20000" y1="64696" x2="23593" y2="6150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0" t="10162" r="171" b="3196"/>
            <a:stretch/>
          </p:blipFill>
          <p:spPr bwMode="auto">
            <a:xfrm>
              <a:off x="1094173" y="1462824"/>
              <a:ext cx="1610449" cy="1084539"/>
            </a:xfrm>
            <a:prstGeom prst="flowChartDelay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grpSp>
          <p:nvGrpSpPr>
            <p:cNvPr id="61" name="קבוצה 60"/>
            <p:cNvGrpSpPr/>
            <p:nvPr/>
          </p:nvGrpSpPr>
          <p:grpSpPr>
            <a:xfrm>
              <a:off x="0" y="0"/>
              <a:ext cx="3744595" cy="6292275"/>
              <a:chOff x="0" y="0"/>
              <a:chExt cx="3744595" cy="6292275"/>
            </a:xfrm>
          </p:grpSpPr>
          <p:grpSp>
            <p:nvGrpSpPr>
              <p:cNvPr id="62" name="קבוצה 61"/>
              <p:cNvGrpSpPr/>
              <p:nvPr/>
            </p:nvGrpSpPr>
            <p:grpSpPr>
              <a:xfrm>
                <a:off x="0" y="0"/>
                <a:ext cx="3744595" cy="6292275"/>
                <a:chOff x="0" y="0"/>
                <a:chExt cx="3744595" cy="6292275"/>
              </a:xfrm>
            </p:grpSpPr>
            <p:grpSp>
              <p:nvGrpSpPr>
                <p:cNvPr id="66" name="קבוצה 65"/>
                <p:cNvGrpSpPr/>
                <p:nvPr/>
              </p:nvGrpSpPr>
              <p:grpSpPr>
                <a:xfrm>
                  <a:off x="0" y="0"/>
                  <a:ext cx="3744595" cy="6292275"/>
                  <a:chOff x="0" y="0"/>
                  <a:chExt cx="3067050" cy="3585562"/>
                </a:xfrm>
              </p:grpSpPr>
              <p:sp>
                <p:nvSpPr>
                  <p:cNvPr id="70" name="מלבן מעוגל 69"/>
                  <p:cNvSpPr/>
                  <p:nvPr/>
                </p:nvSpPr>
                <p:spPr>
                  <a:xfrm>
                    <a:off x="705598" y="2007115"/>
                    <a:ext cx="1741106" cy="268023"/>
                  </a:xfrm>
                  <a:prstGeom prst="roundRect">
                    <a:avLst>
                      <a:gd name="adj" fmla="val 5313"/>
                    </a:avLst>
                  </a:prstGeom>
                  <a:solidFill>
                    <a:srgbClr val="142440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1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he-IL"/>
                  </a:p>
                </p:txBody>
              </p:sp>
              <p:sp>
                <p:nvSpPr>
                  <p:cNvPr id="71" name="מלבן מעוגל 70"/>
                  <p:cNvSpPr/>
                  <p:nvPr/>
                </p:nvSpPr>
                <p:spPr>
                  <a:xfrm>
                    <a:off x="705598" y="2334045"/>
                    <a:ext cx="1730092" cy="268023"/>
                  </a:xfrm>
                  <a:prstGeom prst="roundRect">
                    <a:avLst>
                      <a:gd name="adj" fmla="val 8172"/>
                    </a:avLst>
                  </a:prstGeom>
                  <a:solidFill>
                    <a:srgbClr val="142440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1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he-IL"/>
                  </a:p>
                </p:txBody>
              </p:sp>
              <p:sp>
                <p:nvSpPr>
                  <p:cNvPr id="72" name="מלבן מעוגל 71"/>
                  <p:cNvSpPr/>
                  <p:nvPr/>
                </p:nvSpPr>
                <p:spPr>
                  <a:xfrm>
                    <a:off x="705598" y="2665526"/>
                    <a:ext cx="1730092" cy="268023"/>
                  </a:xfrm>
                  <a:prstGeom prst="roundRect">
                    <a:avLst>
                      <a:gd name="adj" fmla="val 8172"/>
                    </a:avLst>
                  </a:prstGeom>
                  <a:solidFill>
                    <a:srgbClr val="142440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1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he-IL"/>
                  </a:p>
                </p:txBody>
              </p:sp>
              <p:sp>
                <p:nvSpPr>
                  <p:cNvPr id="73" name="מלבן מעוגל 72"/>
                  <p:cNvSpPr/>
                  <p:nvPr/>
                </p:nvSpPr>
                <p:spPr>
                  <a:xfrm>
                    <a:off x="705598" y="1685166"/>
                    <a:ext cx="1730092" cy="268023"/>
                  </a:xfrm>
                  <a:prstGeom prst="roundRect">
                    <a:avLst>
                      <a:gd name="adj" fmla="val 5313"/>
                    </a:avLst>
                  </a:prstGeom>
                  <a:solidFill>
                    <a:srgbClr val="142440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1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he-IL"/>
                  </a:p>
                </p:txBody>
              </p:sp>
              <p:sp>
                <p:nvSpPr>
                  <p:cNvPr id="74" name="מלבן מעוגל 73"/>
                  <p:cNvSpPr/>
                  <p:nvPr/>
                </p:nvSpPr>
                <p:spPr>
                  <a:xfrm>
                    <a:off x="0" y="0"/>
                    <a:ext cx="3067050" cy="3505200"/>
                  </a:xfrm>
                  <a:prstGeom prst="roundRect">
                    <a:avLst>
                      <a:gd name="adj" fmla="val 6108"/>
                    </a:avLst>
                  </a:prstGeom>
                  <a:noFill/>
                  <a:ln w="190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1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he-IL"/>
                  </a:p>
                </p:txBody>
              </p:sp>
              <p:grpSp>
                <p:nvGrpSpPr>
                  <p:cNvPr id="75" name="קבוצה 74"/>
                  <p:cNvGrpSpPr/>
                  <p:nvPr/>
                </p:nvGrpSpPr>
                <p:grpSpPr>
                  <a:xfrm>
                    <a:off x="14548" y="352428"/>
                    <a:ext cx="3052502" cy="3233134"/>
                    <a:chOff x="-784176" y="-895345"/>
                    <a:chExt cx="3052796" cy="3237079"/>
                  </a:xfrm>
                </p:grpSpPr>
                <p:sp>
                  <p:nvSpPr>
                    <p:cNvPr id="76" name="מלבן מעוגל 75"/>
                    <p:cNvSpPr/>
                    <p:nvPr/>
                  </p:nvSpPr>
                  <p:spPr>
                    <a:xfrm>
                      <a:off x="-784176" y="1915833"/>
                      <a:ext cx="3052796" cy="335017"/>
                    </a:xfrm>
                    <a:prstGeom prst="roundRect">
                      <a:avLst/>
                    </a:prstGeom>
                    <a:solidFill>
                      <a:srgbClr val="DE2A00"/>
                    </a:solidFill>
                    <a:ln w="190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1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he-IL"/>
                    </a:p>
                  </p:txBody>
                </p:sp>
                <p:sp>
                  <p:nvSpPr>
                    <p:cNvPr id="77" name="תיבת טקסט 2"/>
                    <p:cNvSpPr txBox="1">
                      <a:spLocks noChangeArrowheads="1"/>
                    </p:cNvSpPr>
                    <p:nvPr/>
                  </p:nvSpPr>
                  <p:spPr bwMode="auto">
                    <a:xfrm flipH="1">
                      <a:off x="1374881" y="2099261"/>
                      <a:ext cx="671830" cy="242473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100">
                          <a:solidFill>
                            <a:srgbClr val="FBE4D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דף הבית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8" name="תיבת טקסט 2"/>
                    <p:cNvSpPr txBox="1">
                      <a:spLocks noChangeArrowheads="1"/>
                    </p:cNvSpPr>
                    <p:nvPr/>
                  </p:nvSpPr>
                  <p:spPr bwMode="auto">
                    <a:xfrm flipH="1">
                      <a:off x="-312348" y="-895345"/>
                      <a:ext cx="2110876" cy="35176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2600" dirty="0">
                          <a:solidFill>
                            <a:srgbClr val="DE2A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שלום למשה כהן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9" name="תיבת טקסט 2"/>
                    <p:cNvSpPr txBox="1">
                      <a:spLocks noChangeArrowheads="1"/>
                    </p:cNvSpPr>
                    <p:nvPr/>
                  </p:nvSpPr>
                  <p:spPr bwMode="auto">
                    <a:xfrm flipH="1">
                      <a:off x="64501" y="482042"/>
                      <a:ext cx="1385292" cy="22571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400" dirty="0">
                          <a:solidFill>
                            <a:srgbClr val="FBE4D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עדכון פרטים אישיים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0" name="תיבת טקסט 2"/>
                    <p:cNvSpPr txBox="1">
                      <a:spLocks noChangeArrowheads="1"/>
                    </p:cNvSpPr>
                    <p:nvPr/>
                  </p:nvSpPr>
                  <p:spPr bwMode="auto">
                    <a:xfrm flipH="1">
                      <a:off x="-467989" y="2085710"/>
                      <a:ext cx="671830" cy="242473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100">
                          <a:solidFill>
                            <a:srgbClr val="FBE4D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אודותינו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1" name="תיבת טקסט 2"/>
                    <p:cNvSpPr txBox="1">
                      <a:spLocks noChangeArrowheads="1"/>
                    </p:cNvSpPr>
                    <p:nvPr/>
                  </p:nvSpPr>
                  <p:spPr bwMode="auto">
                    <a:xfrm flipH="1">
                      <a:off x="358851" y="2112805"/>
                      <a:ext cx="671830" cy="169113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100">
                          <a:solidFill>
                            <a:srgbClr val="FBE4D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אזור אישי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2" name="תיבת טקסט 2"/>
                    <p:cNvSpPr txBox="1">
                      <a:spLocks noChangeArrowheads="1"/>
                    </p:cNvSpPr>
                    <p:nvPr/>
                  </p:nvSpPr>
                  <p:spPr bwMode="auto">
                    <a:xfrm flipH="1">
                      <a:off x="-35895" y="794780"/>
                      <a:ext cx="1488215" cy="242473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400" dirty="0">
                          <a:solidFill>
                            <a:srgbClr val="FBE4D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הוספת נסיעה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3" name="תיבת טקסט 2"/>
                    <p:cNvSpPr txBox="1">
                      <a:spLocks noChangeArrowheads="1"/>
                    </p:cNvSpPr>
                    <p:nvPr/>
                  </p:nvSpPr>
                  <p:spPr bwMode="auto">
                    <a:xfrm flipH="1">
                      <a:off x="24717" y="1130676"/>
                      <a:ext cx="1478800" cy="242473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400" dirty="0">
                          <a:solidFill>
                            <a:srgbClr val="FBE4D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צפיה בנסיעות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4" name="תיבת טקסט 2"/>
                    <p:cNvSpPr txBox="1">
                      <a:spLocks noChangeArrowheads="1"/>
                    </p:cNvSpPr>
                    <p:nvPr/>
                  </p:nvSpPr>
                  <p:spPr bwMode="auto">
                    <a:xfrm flipH="1">
                      <a:off x="-13437" y="1469935"/>
                      <a:ext cx="1478800" cy="242473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400" dirty="0">
                          <a:solidFill>
                            <a:srgbClr val="FBE4D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צפיה בתשלומים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67" name="קבוצה 66"/>
                <p:cNvGrpSpPr/>
                <p:nvPr/>
              </p:nvGrpSpPr>
              <p:grpSpPr>
                <a:xfrm>
                  <a:off x="71252" y="83127"/>
                  <a:ext cx="439387" cy="427511"/>
                  <a:chOff x="0" y="0"/>
                  <a:chExt cx="664845" cy="462799"/>
                </a:xfrm>
                <a:solidFill>
                  <a:srgbClr val="142440"/>
                </a:solidFill>
              </p:grpSpPr>
              <p:sp>
                <p:nvSpPr>
                  <p:cNvPr id="68" name="שווה 67"/>
                  <p:cNvSpPr/>
                  <p:nvPr/>
                </p:nvSpPr>
                <p:spPr>
                  <a:xfrm>
                    <a:off x="0" y="0"/>
                    <a:ext cx="664845" cy="296545"/>
                  </a:xfrm>
                  <a:prstGeom prst="mathEqual">
                    <a:avLst>
                      <a:gd name="adj1" fmla="val 7502"/>
                      <a:gd name="adj2" fmla="val 20924"/>
                    </a:avLst>
                  </a:prstGeom>
                  <a:grpFill/>
                  <a:ln>
                    <a:solidFill>
                      <a:srgbClr val="14244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1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he-IL"/>
                  </a:p>
                </p:txBody>
              </p:sp>
              <p:sp>
                <p:nvSpPr>
                  <p:cNvPr id="69" name="שווה 68"/>
                  <p:cNvSpPr/>
                  <p:nvPr/>
                </p:nvSpPr>
                <p:spPr>
                  <a:xfrm>
                    <a:off x="0" y="166254"/>
                    <a:ext cx="664845" cy="296545"/>
                  </a:xfrm>
                  <a:prstGeom prst="mathEqual">
                    <a:avLst>
                      <a:gd name="adj1" fmla="val 7502"/>
                      <a:gd name="adj2" fmla="val 20924"/>
                    </a:avLst>
                  </a:prstGeom>
                  <a:grpFill/>
                  <a:ln>
                    <a:solidFill>
                      <a:srgbClr val="14244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1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he-IL"/>
                  </a:p>
                </p:txBody>
              </p:sp>
            </p:grpSp>
          </p:grpSp>
          <p:pic>
            <p:nvPicPr>
              <p:cNvPr id="63" name="תמונה 62" descr="C:\Users\user\Desktop\פרויקט סיום\צילומי מסך\navbar.PNG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8240" b="25705" l="6049" r="93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43" t="17307" r="90294" b="73362"/>
              <a:stretch/>
            </p:blipFill>
            <p:spPr bwMode="auto">
              <a:xfrm>
                <a:off x="2838203" y="5284520"/>
                <a:ext cx="676275" cy="751205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64" name="תמונה 63" descr="C:\Users\user\Desktop\פרויקט סיום\צילומי מסך\navbar.PNG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29723" b="35731" l="6817" r="8984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546" t="28972" r="90745" b="63518"/>
              <a:stretch/>
            </p:blipFill>
            <p:spPr bwMode="auto">
              <a:xfrm>
                <a:off x="1650670" y="5462649"/>
                <a:ext cx="438785" cy="588010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65" name="תמונה 64" descr="C:\Users\user\Desktop\פרויקט סיום\צילומי מסך\navbar.PNG"/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38179" b="44536" l="5779" r="867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418" t="37384" r="90969" b="54669"/>
              <a:stretch/>
            </p:blipFill>
            <p:spPr bwMode="auto">
              <a:xfrm>
                <a:off x="498764" y="5332021"/>
                <a:ext cx="652780" cy="692150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</p:grpSp>
      <p:sp>
        <p:nvSpPr>
          <p:cNvPr id="139" name="TextBox 138"/>
          <p:cNvSpPr txBox="1"/>
          <p:nvPr/>
        </p:nvSpPr>
        <p:spPr>
          <a:xfrm>
            <a:off x="9882215" y="828835"/>
            <a:ext cx="2137559" cy="104644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he-IL" sz="2000" b="1" dirty="0">
                <a:solidFill>
                  <a:srgbClr val="DE2A00"/>
                </a:solidFill>
              </a:rPr>
              <a:t>החלף משתמש </a:t>
            </a:r>
            <a:endParaRPr lang="en-US" sz="2000" b="1" dirty="0">
              <a:solidFill>
                <a:srgbClr val="DE2A00"/>
              </a:solidFill>
            </a:endParaRPr>
          </a:p>
          <a:p>
            <a:pPr algn="just"/>
            <a:r>
              <a:rPr lang="he-IL" sz="1400" b="1" dirty="0">
                <a:solidFill>
                  <a:srgbClr val="142440"/>
                </a:solidFill>
              </a:rPr>
              <a:t>אם </a:t>
            </a:r>
            <a:r>
              <a:rPr lang="he-IL" sz="1400" b="1" dirty="0" err="1">
                <a:solidFill>
                  <a:srgbClr val="142440"/>
                </a:solidFill>
              </a:rPr>
              <a:t>הינך</a:t>
            </a:r>
            <a:r>
              <a:rPr lang="he-IL" sz="1400" b="1" dirty="0">
                <a:solidFill>
                  <a:srgbClr val="142440"/>
                </a:solidFill>
              </a:rPr>
              <a:t> רוצה להחליף ולהיכנס כנוסע עליך ללחוץ על הכפתור "אני נוסע".</a:t>
            </a:r>
            <a:endParaRPr lang="en-US" sz="1400" b="1" dirty="0">
              <a:solidFill>
                <a:srgbClr val="142440"/>
              </a:solidFill>
            </a:endParaRP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E248DCFB-50B9-48F3-9C26-FDD006C6C64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07544" y="450713"/>
            <a:ext cx="3381375" cy="611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778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קבוצה 104"/>
          <p:cNvGrpSpPr/>
          <p:nvPr/>
        </p:nvGrpSpPr>
        <p:grpSpPr>
          <a:xfrm>
            <a:off x="0" y="5683036"/>
            <a:ext cx="1335611" cy="1174964"/>
            <a:chOff x="0" y="5683036"/>
            <a:chExt cx="1335611" cy="1174964"/>
          </a:xfrm>
        </p:grpSpPr>
        <p:pic>
          <p:nvPicPr>
            <p:cNvPr id="106" name="תמונה 105"/>
            <p:cNvPicPr/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969" b="89954" l="10000" r="97759">
                          <a14:foregroundMark x1="17414" y1="67025" x2="20575" y2="63957"/>
                          <a14:foregroundMark x1="20977" y1="63574" x2="22701" y2="62500"/>
                          <a14:backgroundMark x1="19310" y1="63190" x2="20287" y2="6319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856878"/>
              <a:ext cx="1335611" cy="1001122"/>
            </a:xfrm>
            <a:prstGeom prst="rect">
              <a:avLst/>
            </a:prstGeom>
          </p:spPr>
        </p:pic>
        <p:sp>
          <p:nvSpPr>
            <p:cNvPr id="107" name="TextBox 106"/>
            <p:cNvSpPr txBox="1"/>
            <p:nvPr/>
          </p:nvSpPr>
          <p:spPr>
            <a:xfrm>
              <a:off x="351104" y="5683036"/>
              <a:ext cx="633402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000" b="1" dirty="0">
                  <a:solidFill>
                    <a:srgbClr val="DE2A00"/>
                  </a:solidFill>
                </a:rPr>
                <a:t>9</a:t>
              </a: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10054441" y="772441"/>
            <a:ext cx="2137559" cy="126188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he-IL" sz="2000" b="1" dirty="0">
                <a:solidFill>
                  <a:srgbClr val="DE2A00"/>
                </a:solidFill>
              </a:rPr>
              <a:t>הוספת נסיעה</a:t>
            </a:r>
            <a:endParaRPr lang="en-US" sz="2000" b="1" dirty="0">
              <a:solidFill>
                <a:srgbClr val="DE2A00"/>
              </a:solidFill>
            </a:endParaRPr>
          </a:p>
          <a:p>
            <a:pPr algn="just"/>
            <a:r>
              <a:rPr lang="he-IL" sz="1400" b="1" dirty="0">
                <a:solidFill>
                  <a:srgbClr val="142440"/>
                </a:solidFill>
              </a:rPr>
              <a:t>על מנת להגדיר נסיעה חדשה יש ללחוץ על </a:t>
            </a:r>
            <a:r>
              <a:rPr lang="en-US" sz="1400" b="1" dirty="0">
                <a:solidFill>
                  <a:srgbClr val="142440"/>
                </a:solidFill>
              </a:rPr>
              <a:t>"</a:t>
            </a:r>
            <a:r>
              <a:rPr lang="he-IL" sz="1400" b="1" dirty="0">
                <a:solidFill>
                  <a:srgbClr val="142440"/>
                </a:solidFill>
              </a:rPr>
              <a:t>הוספת נסיעה</a:t>
            </a:r>
            <a:r>
              <a:rPr lang="en-US" sz="1400" b="1" dirty="0">
                <a:solidFill>
                  <a:srgbClr val="142440"/>
                </a:solidFill>
              </a:rPr>
              <a:t> "</a:t>
            </a:r>
            <a:r>
              <a:rPr lang="he-IL" sz="1400" b="1" dirty="0">
                <a:solidFill>
                  <a:srgbClr val="142440"/>
                </a:solidFill>
              </a:rPr>
              <a:t>ולשמירה לחץ </a:t>
            </a:r>
            <a:r>
              <a:rPr lang="en-US" sz="1400" b="1" dirty="0">
                <a:solidFill>
                  <a:srgbClr val="142440"/>
                </a:solidFill>
              </a:rPr>
              <a:t>"</a:t>
            </a:r>
            <a:r>
              <a:rPr lang="he-IL" sz="1400" b="1" dirty="0">
                <a:solidFill>
                  <a:srgbClr val="142440"/>
                </a:solidFill>
              </a:rPr>
              <a:t>שמור".</a:t>
            </a:r>
            <a:endParaRPr lang="en-US" sz="1400" b="1" dirty="0">
              <a:solidFill>
                <a:srgbClr val="142440"/>
              </a:solidFill>
            </a:endParaRPr>
          </a:p>
        </p:txBody>
      </p:sp>
      <p:grpSp>
        <p:nvGrpSpPr>
          <p:cNvPr id="145" name="קבוצה 144"/>
          <p:cNvGrpSpPr/>
          <p:nvPr/>
        </p:nvGrpSpPr>
        <p:grpSpPr>
          <a:xfrm>
            <a:off x="6309846" y="565787"/>
            <a:ext cx="3744595" cy="6292213"/>
            <a:chOff x="6090462" y="379667"/>
            <a:chExt cx="3744595" cy="6292213"/>
          </a:xfrm>
        </p:grpSpPr>
        <p:grpSp>
          <p:nvGrpSpPr>
            <p:cNvPr id="146" name="קבוצה 145"/>
            <p:cNvGrpSpPr/>
            <p:nvPr/>
          </p:nvGrpSpPr>
          <p:grpSpPr>
            <a:xfrm>
              <a:off x="6090462" y="379667"/>
              <a:ext cx="3744595" cy="6292213"/>
              <a:chOff x="0" y="0"/>
              <a:chExt cx="3744595" cy="6292275"/>
            </a:xfrm>
          </p:grpSpPr>
          <p:pic>
            <p:nvPicPr>
              <p:cNvPr id="148" name="תמונה 147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8770" b="82748" l="12216" r="98024">
                            <a14:foregroundMark x1="17066" y1="68131" x2="19461" y2="64936"/>
                            <a14:foregroundMark x1="20000" y1="64696" x2="23593" y2="6150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00" t="10162" r="171" b="3196"/>
              <a:stretch/>
            </p:blipFill>
            <p:spPr bwMode="auto">
              <a:xfrm>
                <a:off x="966993" y="1248285"/>
                <a:ext cx="1828370" cy="1231295"/>
              </a:xfrm>
              <a:prstGeom prst="flowChartDelay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grpSp>
            <p:nvGrpSpPr>
              <p:cNvPr id="149" name="קבוצה 148"/>
              <p:cNvGrpSpPr/>
              <p:nvPr/>
            </p:nvGrpSpPr>
            <p:grpSpPr>
              <a:xfrm>
                <a:off x="0" y="0"/>
                <a:ext cx="3744595" cy="6292275"/>
                <a:chOff x="0" y="0"/>
                <a:chExt cx="3744595" cy="6292275"/>
              </a:xfrm>
            </p:grpSpPr>
            <p:grpSp>
              <p:nvGrpSpPr>
                <p:cNvPr id="150" name="קבוצה 149"/>
                <p:cNvGrpSpPr/>
                <p:nvPr/>
              </p:nvGrpSpPr>
              <p:grpSpPr>
                <a:xfrm>
                  <a:off x="0" y="0"/>
                  <a:ext cx="3744595" cy="6292275"/>
                  <a:chOff x="0" y="0"/>
                  <a:chExt cx="3744595" cy="6292275"/>
                </a:xfrm>
              </p:grpSpPr>
              <p:grpSp>
                <p:nvGrpSpPr>
                  <p:cNvPr id="154" name="קבוצה 153"/>
                  <p:cNvGrpSpPr/>
                  <p:nvPr/>
                </p:nvGrpSpPr>
                <p:grpSpPr>
                  <a:xfrm>
                    <a:off x="0" y="0"/>
                    <a:ext cx="3744595" cy="6292275"/>
                    <a:chOff x="0" y="0"/>
                    <a:chExt cx="3067050" cy="3585562"/>
                  </a:xfrm>
                </p:grpSpPr>
                <p:sp>
                  <p:nvSpPr>
                    <p:cNvPr id="158" name="מלבן מעוגל 157"/>
                    <p:cNvSpPr/>
                    <p:nvPr/>
                  </p:nvSpPr>
                  <p:spPr>
                    <a:xfrm>
                      <a:off x="0" y="0"/>
                      <a:ext cx="3067050" cy="3505200"/>
                    </a:xfrm>
                    <a:prstGeom prst="roundRect">
                      <a:avLst>
                        <a:gd name="adj" fmla="val 6108"/>
                      </a:avLst>
                    </a:prstGeom>
                    <a:noFill/>
                    <a:ln w="19050">
                      <a:solidFill>
                        <a:schemeClr val="bg1">
                          <a:lumMod val="8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1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he-IL"/>
                    </a:p>
                  </p:txBody>
                </p:sp>
                <p:grpSp>
                  <p:nvGrpSpPr>
                    <p:cNvPr id="159" name="קבוצה 158"/>
                    <p:cNvGrpSpPr/>
                    <p:nvPr/>
                  </p:nvGrpSpPr>
                  <p:grpSpPr>
                    <a:xfrm>
                      <a:off x="14548" y="352428"/>
                      <a:ext cx="3052502" cy="3233134"/>
                      <a:chOff x="-784176" y="-895345"/>
                      <a:chExt cx="3052796" cy="3237079"/>
                    </a:xfrm>
                  </p:grpSpPr>
                  <p:sp>
                    <p:nvSpPr>
                      <p:cNvPr id="160" name="מלבן מעוגל 159"/>
                      <p:cNvSpPr/>
                      <p:nvPr/>
                    </p:nvSpPr>
                    <p:spPr>
                      <a:xfrm>
                        <a:off x="-784176" y="1915833"/>
                        <a:ext cx="3052796" cy="335017"/>
                      </a:xfrm>
                      <a:prstGeom prst="roundRect">
                        <a:avLst/>
                      </a:prstGeom>
                      <a:solidFill>
                        <a:srgbClr val="DE2A00"/>
                      </a:solidFill>
                      <a:ln w="1905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1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he-IL"/>
                      </a:p>
                    </p:txBody>
                  </p:sp>
                  <p:sp>
                    <p:nvSpPr>
                      <p:cNvPr id="161" name="תיבת טקסט 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 flipH="1">
                        <a:off x="1374881" y="2099261"/>
                        <a:ext cx="671830" cy="24247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>
                        <a:noAutofit/>
                      </a:bodyPr>
                      <a:lstStyle/>
                      <a:p>
                        <a:pPr algn="ctr" rtl="1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he-IL" sz="1100">
                            <a:solidFill>
                              <a:srgbClr val="FBE4D5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a:t>דף הבית</a:t>
                        </a:r>
                        <a:endPara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62" name="תיבת טקסט 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 flipH="1">
                        <a:off x="-312348" y="-895345"/>
                        <a:ext cx="2110876" cy="35176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>
                        <a:noAutofit/>
                      </a:bodyPr>
                      <a:lstStyle/>
                      <a:p>
                        <a:pPr algn="ctr" rtl="1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he-IL" sz="2600" dirty="0">
                            <a:solidFill>
                              <a:srgbClr val="DE2A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a:t>נסיעה חדשה</a:t>
                        </a:r>
                        <a:endPara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63" name="תיבת טקסט 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 flipH="1">
                        <a:off x="-467989" y="2085710"/>
                        <a:ext cx="671830" cy="24247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>
                        <a:noAutofit/>
                      </a:bodyPr>
                      <a:lstStyle/>
                      <a:p>
                        <a:pPr algn="ctr" rtl="1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he-IL" sz="1100">
                            <a:solidFill>
                              <a:srgbClr val="FBE4D5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a:t>אודותינו</a:t>
                        </a:r>
                        <a:endPara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64" name="תיבת טקסט 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 flipH="1">
                        <a:off x="358851" y="2112805"/>
                        <a:ext cx="671830" cy="1691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>
                        <a:noAutofit/>
                      </a:bodyPr>
                      <a:lstStyle/>
                      <a:p>
                        <a:pPr algn="r" rtl="1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he-IL" sz="1100">
                            <a:solidFill>
                              <a:srgbClr val="FBE4D5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a:t>אזור אישי</a:t>
                        </a:r>
                        <a:endPara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55" name="קבוצה 154"/>
                  <p:cNvGrpSpPr/>
                  <p:nvPr/>
                </p:nvGrpSpPr>
                <p:grpSpPr>
                  <a:xfrm>
                    <a:off x="71252" y="83127"/>
                    <a:ext cx="439387" cy="427511"/>
                    <a:chOff x="0" y="0"/>
                    <a:chExt cx="664845" cy="462799"/>
                  </a:xfrm>
                  <a:solidFill>
                    <a:srgbClr val="142440"/>
                  </a:solidFill>
                </p:grpSpPr>
                <p:sp>
                  <p:nvSpPr>
                    <p:cNvPr id="156" name="שווה 155"/>
                    <p:cNvSpPr/>
                    <p:nvPr/>
                  </p:nvSpPr>
                  <p:spPr>
                    <a:xfrm>
                      <a:off x="0" y="0"/>
                      <a:ext cx="664845" cy="296545"/>
                    </a:xfrm>
                    <a:prstGeom prst="mathEqual">
                      <a:avLst>
                        <a:gd name="adj1" fmla="val 7502"/>
                        <a:gd name="adj2" fmla="val 20924"/>
                      </a:avLst>
                    </a:prstGeom>
                    <a:grpFill/>
                    <a:ln>
                      <a:solidFill>
                        <a:srgbClr val="14244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1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he-IL"/>
                    </a:p>
                  </p:txBody>
                </p:sp>
                <p:sp>
                  <p:nvSpPr>
                    <p:cNvPr id="157" name="שווה 156"/>
                    <p:cNvSpPr/>
                    <p:nvPr/>
                  </p:nvSpPr>
                  <p:spPr>
                    <a:xfrm>
                      <a:off x="0" y="166254"/>
                      <a:ext cx="664845" cy="296545"/>
                    </a:xfrm>
                    <a:prstGeom prst="mathEqual">
                      <a:avLst>
                        <a:gd name="adj1" fmla="val 7502"/>
                        <a:gd name="adj2" fmla="val 20924"/>
                      </a:avLst>
                    </a:prstGeom>
                    <a:grpFill/>
                    <a:ln>
                      <a:solidFill>
                        <a:srgbClr val="14244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1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he-IL"/>
                    </a:p>
                  </p:txBody>
                </p:sp>
              </p:grpSp>
            </p:grpSp>
            <p:pic>
              <p:nvPicPr>
                <p:cNvPr id="151" name="תמונה 150" descr="C:\Users\user\Desktop\פרויקט סיום\צילומי מסך\navbar.PNG"/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8240" b="25705" l="6049" r="93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643" t="17307" r="90294" b="73362"/>
                <a:stretch/>
              </p:blipFill>
              <p:spPr bwMode="auto">
                <a:xfrm>
                  <a:off x="2838203" y="5284520"/>
                  <a:ext cx="676275" cy="7512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pic>
              <p:nvPicPr>
                <p:cNvPr id="152" name="תמונה 151" descr="C:\Users\user\Desktop\פרויקט סיום\צילומי מסך\navbar.PNG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29723" b="35731" l="6817" r="8984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546" t="28972" r="90745" b="63518"/>
                <a:stretch/>
              </p:blipFill>
              <p:spPr bwMode="auto">
                <a:xfrm>
                  <a:off x="1650670" y="5462649"/>
                  <a:ext cx="438785" cy="5880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pic>
              <p:nvPicPr>
                <p:cNvPr id="153" name="תמונה 152" descr="C:\Users\user\Desktop\פרויקט סיום\צילומי מסך\navbar.PNG"/>
                <p:cNvPicPr>
                  <a:picLocks noChangeAspect="1"/>
                </p:cNvPicPr>
                <p:nvPr/>
              </p:nvPicPr>
              <p:blipFill rotWithShape="1">
                <a:blip r:embed="rId9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38179" b="44536" l="5779" r="867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418" t="37384" r="90969" b="54669"/>
                <a:stretch/>
              </p:blipFill>
              <p:spPr bwMode="auto">
                <a:xfrm>
                  <a:off x="498764" y="5332021"/>
                  <a:ext cx="652780" cy="6921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</p:grpSp>
        </p:grpSp>
        <p:pic>
          <p:nvPicPr>
            <p:cNvPr id="147" name="תמונה 146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12" t="27222" r="6266" b="11298"/>
            <a:stretch/>
          </p:blipFill>
          <p:spPr>
            <a:xfrm>
              <a:off x="6724002" y="2875770"/>
              <a:ext cx="2622176" cy="2758548"/>
            </a:xfrm>
            <a:prstGeom prst="rect">
              <a:avLst/>
            </a:prstGeom>
          </p:spPr>
        </p:pic>
      </p:grpSp>
      <p:pic>
        <p:nvPicPr>
          <p:cNvPr id="52" name="תמונה 51">
            <a:extLst>
              <a:ext uri="{FF2B5EF4-FFF2-40B4-BE49-F238E27FC236}">
                <a16:creationId xmlns:a16="http://schemas.microsoft.com/office/drawing/2014/main" id="{A1C107DF-CB8B-4E34-A7E5-EA7F519823C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26446" y="391098"/>
            <a:ext cx="3661323" cy="6161419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33C3F7D2-01A1-42F8-A0E9-4BD936600CED}"/>
              </a:ext>
            </a:extLst>
          </p:cNvPr>
          <p:cNvSpPr txBox="1"/>
          <p:nvPr/>
        </p:nvSpPr>
        <p:spPr>
          <a:xfrm>
            <a:off x="31743" y="621408"/>
            <a:ext cx="2137559" cy="19082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he-IL" sz="2000" b="1" dirty="0">
                <a:solidFill>
                  <a:srgbClr val="DE2A00"/>
                </a:solidFill>
              </a:rPr>
              <a:t>נסיעות תואמות</a:t>
            </a:r>
            <a:endParaRPr lang="en-US" sz="2000" b="1" dirty="0">
              <a:solidFill>
                <a:srgbClr val="DE2A00"/>
              </a:solidFill>
            </a:endParaRPr>
          </a:p>
          <a:p>
            <a:pPr algn="just"/>
            <a:r>
              <a:rPr lang="he-IL" sz="1400" b="1" dirty="0">
                <a:solidFill>
                  <a:srgbClr val="142440"/>
                </a:solidFill>
              </a:rPr>
              <a:t>בעת שמירת נסיעה , המערכת מאתרת ומציגה למשתמש נסיעות של נהגים התואמות לנסיעתו לפי קריטריונים שונים (טווח תאריכים , ימים בשבוע , מחיר וטווח מרחק קרוב)  </a:t>
            </a:r>
            <a:endParaRPr lang="en-US" sz="1400" b="1" dirty="0">
              <a:solidFill>
                <a:srgbClr val="14244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AF13866-D595-4B8B-9F93-68DD3469651B}"/>
              </a:ext>
            </a:extLst>
          </p:cNvPr>
          <p:cNvSpPr txBox="1"/>
          <p:nvPr/>
        </p:nvSpPr>
        <p:spPr>
          <a:xfrm>
            <a:off x="13791" y="2703465"/>
            <a:ext cx="2380594" cy="169277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he-IL" sz="2000" b="1" dirty="0">
                <a:solidFill>
                  <a:srgbClr val="DE2A00"/>
                </a:solidFill>
              </a:rPr>
              <a:t>בקשת הצטרפות</a:t>
            </a:r>
            <a:endParaRPr lang="en-US" sz="2000" b="1" dirty="0">
              <a:solidFill>
                <a:srgbClr val="DE2A00"/>
              </a:solidFill>
            </a:endParaRPr>
          </a:p>
          <a:p>
            <a:pPr algn="just" rtl="0"/>
            <a:r>
              <a:rPr lang="he-IL" sz="1400" b="1" dirty="0">
                <a:solidFill>
                  <a:srgbClr val="142440"/>
                </a:solidFill>
              </a:rPr>
              <a:t>המשתמש יכול לסמן את הנסיעות אליהם מעונין להצטרף , נשלחת הודעת מייל לנהג על מנת לאשר נוסע ואם מאשר נשלחת הודעה לנוסע לרישום הנסיעה .</a:t>
            </a:r>
            <a:endParaRPr lang="en-US" sz="1400" b="1" dirty="0">
              <a:solidFill>
                <a:srgbClr val="1424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866392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2221</TotalTime>
  <Words>522</Words>
  <Application>Microsoft Office PowerPoint</Application>
  <PresentationFormat>מסך רחב</PresentationFormat>
  <Paragraphs>101</Paragraphs>
  <Slides>12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user</dc:creator>
  <cp:lastModifiedBy>user1</cp:lastModifiedBy>
  <cp:revision>58</cp:revision>
  <dcterms:created xsi:type="dcterms:W3CDTF">2020-09-22T17:28:04Z</dcterms:created>
  <dcterms:modified xsi:type="dcterms:W3CDTF">2020-10-19T20:26:59Z</dcterms:modified>
</cp:coreProperties>
</file>