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9" r:id="rId8"/>
    <p:sldId id="270" r:id="rId9"/>
    <p:sldId id="262" r:id="rId10"/>
    <p:sldId id="263" r:id="rId11"/>
    <p:sldId id="264" r:id="rId12"/>
    <p:sldId id="265" r:id="rId13"/>
    <p:sldId id="273" r:id="rId14"/>
    <p:sldId id="271" r:id="rId15"/>
    <p:sldId id="272" r:id="rId16"/>
    <p:sldId id="267" r:id="rId17"/>
    <p:sldId id="274" r:id="rId18"/>
    <p:sldId id="268" r:id="rId1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DE2A00"/>
    <a:srgbClr val="142440"/>
    <a:srgbClr val="C75D19"/>
    <a:srgbClr val="000000"/>
    <a:srgbClr val="5D68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6CBF-1C45-4E93-BEA1-E78092C2C018}" type="datetimeFigureOut">
              <a:rPr lang="he-IL" smtClean="0"/>
              <a:t>ג'/חשון/תשפ"א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EAEB-CCD6-4739-8BC8-9149F47C91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88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6CBF-1C45-4E93-BEA1-E78092C2C018}" type="datetimeFigureOut">
              <a:rPr lang="he-IL" smtClean="0"/>
              <a:t>ג'/חשון/תשפ"א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EAEB-CCD6-4739-8BC8-9149F47C91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295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6CBF-1C45-4E93-BEA1-E78092C2C018}" type="datetimeFigureOut">
              <a:rPr lang="he-IL" smtClean="0"/>
              <a:t>ג'/חשון/תשפ"א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EAEB-CCD6-4739-8BC8-9149F47C91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198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6CBF-1C45-4E93-BEA1-E78092C2C018}" type="datetimeFigureOut">
              <a:rPr lang="he-IL" smtClean="0"/>
              <a:t>ג'/חשון/תשפ"א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EAEB-CCD6-4739-8BC8-9149F47C91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423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6CBF-1C45-4E93-BEA1-E78092C2C018}" type="datetimeFigureOut">
              <a:rPr lang="he-IL" smtClean="0"/>
              <a:t>ג'/חשון/תשפ"א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EAEB-CCD6-4739-8BC8-9149F47C91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868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6CBF-1C45-4E93-BEA1-E78092C2C018}" type="datetimeFigureOut">
              <a:rPr lang="he-IL" smtClean="0"/>
              <a:t>ג'/חשון/תשפ"א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EAEB-CCD6-4739-8BC8-9149F47C91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066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6CBF-1C45-4E93-BEA1-E78092C2C018}" type="datetimeFigureOut">
              <a:rPr lang="he-IL" smtClean="0"/>
              <a:t>ג'/חשון/תשפ"א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EAEB-CCD6-4739-8BC8-9149F47C91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44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6CBF-1C45-4E93-BEA1-E78092C2C018}" type="datetimeFigureOut">
              <a:rPr lang="he-IL" smtClean="0"/>
              <a:t>ג'/חשון/תשפ"א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EAEB-CCD6-4739-8BC8-9149F47C91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458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6CBF-1C45-4E93-BEA1-E78092C2C018}" type="datetimeFigureOut">
              <a:rPr lang="he-IL" smtClean="0"/>
              <a:t>ג'/חשון/תשפ"א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EAEB-CCD6-4739-8BC8-9149F47C91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168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6CBF-1C45-4E93-BEA1-E78092C2C018}" type="datetimeFigureOut">
              <a:rPr lang="he-IL" smtClean="0"/>
              <a:t>ג'/חשון/תשפ"א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EAEB-CCD6-4739-8BC8-9149F47C91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264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6CBF-1C45-4E93-BEA1-E78092C2C018}" type="datetimeFigureOut">
              <a:rPr lang="he-IL" smtClean="0"/>
              <a:t>ג'/חשון/תשפ"א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EAEB-CCD6-4739-8BC8-9149F47C91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049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D6CBF-1C45-4E93-BEA1-E78092C2C018}" type="datetimeFigureOut">
              <a:rPr lang="he-IL" smtClean="0"/>
              <a:t>ג'/חשון/תשפ"א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4EAEB-CCD6-4739-8BC8-9149F47C91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88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9" b="89954" l="10000" r="97759">
                        <a14:foregroundMark x1="17414" y1="67025" x2="20575" y2="63957"/>
                        <a14:foregroundMark x1="20977" y1="63574" x2="22701" y2="62500"/>
                        <a14:backgroundMark x1="19310" y1="63190" x2="20287" y2="631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055" y="-549443"/>
            <a:ext cx="9087729" cy="69783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48EBF7-FDE0-4540-A6C9-E6869CE07E3C}"/>
              </a:ext>
            </a:extLst>
          </p:cNvPr>
          <p:cNvSpPr txBox="1"/>
          <p:nvPr/>
        </p:nvSpPr>
        <p:spPr>
          <a:xfrm>
            <a:off x="3657599" y="6107499"/>
            <a:ext cx="512064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400" b="1" dirty="0">
                <a:solidFill>
                  <a:srgbClr val="002060"/>
                </a:solidFill>
                <a:latin typeface="+mj-lt"/>
              </a:rPr>
              <a:t>מגישות:  אסתר כהן ולאה </a:t>
            </a:r>
            <a:r>
              <a:rPr lang="he-IL" sz="1400" b="1" dirty="0" err="1">
                <a:solidFill>
                  <a:srgbClr val="002060"/>
                </a:solidFill>
                <a:latin typeface="+mj-lt"/>
              </a:rPr>
              <a:t>מולאיוף</a:t>
            </a:r>
            <a:endParaRPr lang="he-IL" sz="14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48EBF7-FDE0-4540-A6C9-E6869CE07E3C}"/>
              </a:ext>
            </a:extLst>
          </p:cNvPr>
          <p:cNvSpPr txBox="1"/>
          <p:nvPr/>
        </p:nvSpPr>
        <p:spPr>
          <a:xfrm>
            <a:off x="3809999" y="5645834"/>
            <a:ext cx="51206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>
                <a:solidFill>
                  <a:srgbClr val="002060"/>
                </a:solidFill>
                <a:latin typeface="+mj-lt"/>
              </a:rPr>
              <a:t>אפליקציית תאום נסיעות נהג - נוסע</a:t>
            </a:r>
          </a:p>
        </p:txBody>
      </p:sp>
    </p:spTree>
    <p:extLst>
      <p:ext uri="{BB962C8B-B14F-4D97-AF65-F5344CB8AC3E}">
        <p14:creationId xmlns:p14="http://schemas.microsoft.com/office/powerpoint/2010/main" val="338656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קבוצה 50"/>
          <p:cNvGrpSpPr/>
          <p:nvPr/>
        </p:nvGrpSpPr>
        <p:grpSpPr>
          <a:xfrm>
            <a:off x="0" y="5683036"/>
            <a:ext cx="1335611" cy="1174964"/>
            <a:chOff x="0" y="5683036"/>
            <a:chExt cx="1335611" cy="1174964"/>
          </a:xfrm>
        </p:grpSpPr>
        <p:pic>
          <p:nvPicPr>
            <p:cNvPr id="52" name="תמונה 51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9" b="89954" l="10000" r="97759">
                          <a14:foregroundMark x1="17414" y1="67025" x2="20575" y2="63957"/>
                          <a14:foregroundMark x1="20977" y1="63574" x2="22701" y2="62500"/>
                          <a14:backgroundMark x1="19310" y1="63190" x2="20287" y2="63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856878"/>
              <a:ext cx="1335611" cy="1001122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51104" y="5683036"/>
              <a:ext cx="6334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DE2A00"/>
                  </a:solidFill>
                </a:rPr>
                <a:t>9</a:t>
              </a:r>
            </a:p>
          </p:txBody>
        </p:sp>
      </p:grpSp>
      <p:grpSp>
        <p:nvGrpSpPr>
          <p:cNvPr id="55" name="קבוצה 54"/>
          <p:cNvGrpSpPr/>
          <p:nvPr/>
        </p:nvGrpSpPr>
        <p:grpSpPr>
          <a:xfrm>
            <a:off x="10115299" y="788657"/>
            <a:ext cx="1973593" cy="418954"/>
            <a:chOff x="9951719" y="890360"/>
            <a:chExt cx="1973593" cy="418954"/>
          </a:xfrm>
        </p:grpSpPr>
        <p:sp>
          <p:nvSpPr>
            <p:cNvPr id="56" name="TextBox 55"/>
            <p:cNvSpPr txBox="1"/>
            <p:nvPr/>
          </p:nvSpPr>
          <p:spPr>
            <a:xfrm>
              <a:off x="9971244" y="890360"/>
              <a:ext cx="1954068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DE2A00"/>
                  </a:solidFill>
                </a:rPr>
                <a:t>כניסה כנוסע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951719" y="909204"/>
              <a:ext cx="1954068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142440"/>
                  </a:solidFill>
                </a:rPr>
                <a:t>כניסה כנוסע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63723" y="828835"/>
            <a:ext cx="2137559" cy="12618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sz="2000" b="1" dirty="0">
                <a:solidFill>
                  <a:srgbClr val="DE2A00"/>
                </a:solidFill>
              </a:rPr>
              <a:t>נוסע קיים</a:t>
            </a:r>
            <a:endParaRPr lang="en-US" sz="2000" b="1" dirty="0">
              <a:solidFill>
                <a:srgbClr val="DE2A0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יש באפשרותך להוסיף נסיעה, לצפות בנתוני הנסיעות, לעדכן את פרטיך או לצפות בתשלומים. </a:t>
            </a:r>
            <a:endParaRPr lang="en-US" sz="1400" b="1" dirty="0">
              <a:solidFill>
                <a:srgbClr val="14244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043078" y="1188767"/>
            <a:ext cx="2137559" cy="14157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sz="1600" b="1" dirty="0">
                <a:solidFill>
                  <a:srgbClr val="DE2A00"/>
                </a:solidFill>
              </a:rPr>
              <a:t>פרטי כרטיס אשראי</a:t>
            </a:r>
            <a:endParaRPr lang="en-US" sz="1600" b="1" dirty="0">
              <a:solidFill>
                <a:srgbClr val="DE2A0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אם </a:t>
            </a:r>
            <a:r>
              <a:rPr lang="he-IL" sz="1400" b="1" dirty="0" err="1">
                <a:solidFill>
                  <a:srgbClr val="142440"/>
                </a:solidFill>
              </a:rPr>
              <a:t>הינך</a:t>
            </a:r>
            <a:r>
              <a:rPr lang="he-IL" sz="1400" b="1" dirty="0">
                <a:solidFill>
                  <a:srgbClr val="142440"/>
                </a:solidFill>
              </a:rPr>
              <a:t> נוסע חדש עליך להזין פרטי כרטיס אשראי, על מנת שהמערכת תוכל לשלם לנהג על הנסיעה, לשמירה לחץ "שמור".</a:t>
            </a:r>
            <a:endParaRPr lang="en-US" sz="1400" b="1" dirty="0">
              <a:solidFill>
                <a:srgbClr val="142440"/>
              </a:solidFill>
            </a:endParaRPr>
          </a:p>
        </p:txBody>
      </p:sp>
      <p:pic>
        <p:nvPicPr>
          <p:cNvPr id="41" name="תמונה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45" y="379666"/>
            <a:ext cx="3776586" cy="6132917"/>
          </a:xfrm>
          <a:prstGeom prst="rect">
            <a:avLst/>
          </a:prstGeom>
          <a:ln>
            <a:solidFill>
              <a:srgbClr val="D9D9D9"/>
            </a:solidFill>
          </a:ln>
        </p:spPr>
      </p:pic>
      <p:pic>
        <p:nvPicPr>
          <p:cNvPr id="2" name="תמונה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460" y="379666"/>
            <a:ext cx="3802195" cy="6132918"/>
          </a:xfrm>
          <a:prstGeom prst="rect">
            <a:avLst/>
          </a:prstGeom>
          <a:ln>
            <a:solidFill>
              <a:srgbClr val="D9D9D9"/>
            </a:solidFill>
          </a:ln>
        </p:spPr>
      </p:pic>
    </p:spTree>
    <p:extLst>
      <p:ext uri="{BB962C8B-B14F-4D97-AF65-F5344CB8AC3E}">
        <p14:creationId xmlns:p14="http://schemas.microsoft.com/office/powerpoint/2010/main" val="3558778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קבוצה 104"/>
          <p:cNvGrpSpPr/>
          <p:nvPr/>
        </p:nvGrpSpPr>
        <p:grpSpPr>
          <a:xfrm>
            <a:off x="0" y="5683036"/>
            <a:ext cx="1335611" cy="1174964"/>
            <a:chOff x="0" y="5683036"/>
            <a:chExt cx="1335611" cy="1174964"/>
          </a:xfrm>
        </p:grpSpPr>
        <p:pic>
          <p:nvPicPr>
            <p:cNvPr id="106" name="תמונה 105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9" b="89954" l="10000" r="97759">
                          <a14:foregroundMark x1="17414" y1="67025" x2="20575" y2="63957"/>
                          <a14:foregroundMark x1="20977" y1="63574" x2="22701" y2="62500"/>
                          <a14:backgroundMark x1="19310" y1="63190" x2="20287" y2="63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856878"/>
              <a:ext cx="1335611" cy="1001122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351104" y="5683036"/>
              <a:ext cx="6334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DE2A00"/>
                  </a:solidFill>
                </a:rPr>
                <a:t>10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67119" y="828835"/>
            <a:ext cx="2137559" cy="12618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sz="2000" b="1" dirty="0">
                <a:solidFill>
                  <a:srgbClr val="DE2A00"/>
                </a:solidFill>
              </a:rPr>
              <a:t>הוספת נסיעה</a:t>
            </a:r>
            <a:endParaRPr lang="en-US" sz="2000" b="1" dirty="0">
              <a:solidFill>
                <a:srgbClr val="DE2A0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על מנת להגדיר נסיעה חדשה יש ללחוץ על </a:t>
            </a:r>
            <a:r>
              <a:rPr lang="en-US" sz="1400" b="1" dirty="0">
                <a:solidFill>
                  <a:srgbClr val="142440"/>
                </a:solidFill>
              </a:rPr>
              <a:t>"</a:t>
            </a:r>
            <a:r>
              <a:rPr lang="he-IL" sz="1400" b="1" dirty="0">
                <a:solidFill>
                  <a:srgbClr val="142440"/>
                </a:solidFill>
              </a:rPr>
              <a:t>הוספת נסיעה</a:t>
            </a:r>
            <a:r>
              <a:rPr lang="en-US" sz="1400" b="1" dirty="0">
                <a:solidFill>
                  <a:srgbClr val="142440"/>
                </a:solidFill>
              </a:rPr>
              <a:t> "</a:t>
            </a:r>
            <a:r>
              <a:rPr lang="he-IL" sz="1400" b="1" dirty="0">
                <a:solidFill>
                  <a:srgbClr val="142440"/>
                </a:solidFill>
              </a:rPr>
              <a:t>ולשמירה לחץ </a:t>
            </a:r>
            <a:r>
              <a:rPr lang="en-US" sz="1400" b="1" dirty="0">
                <a:solidFill>
                  <a:srgbClr val="142440"/>
                </a:solidFill>
              </a:rPr>
              <a:t>"</a:t>
            </a:r>
            <a:r>
              <a:rPr lang="he-IL" sz="1400" b="1" dirty="0">
                <a:solidFill>
                  <a:srgbClr val="142440"/>
                </a:solidFill>
              </a:rPr>
              <a:t>שמור".</a:t>
            </a:r>
            <a:endParaRPr lang="en-US" sz="1400" b="1" dirty="0">
              <a:solidFill>
                <a:srgbClr val="14244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50606" y="828835"/>
            <a:ext cx="2137559" cy="12618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sz="2000" b="1" dirty="0">
                <a:solidFill>
                  <a:srgbClr val="DE2A00"/>
                </a:solidFill>
              </a:rPr>
              <a:t>עדכון פרטים</a:t>
            </a:r>
            <a:endParaRPr lang="en-US" sz="2000" b="1" dirty="0">
              <a:solidFill>
                <a:srgbClr val="DE2A0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על מנת לעדכן את פרטיך לחץ על </a:t>
            </a:r>
            <a:r>
              <a:rPr lang="en-US" sz="1400" b="1" dirty="0">
                <a:solidFill>
                  <a:srgbClr val="142440"/>
                </a:solidFill>
              </a:rPr>
              <a:t>"</a:t>
            </a:r>
            <a:r>
              <a:rPr lang="he-IL" sz="1400" b="1" dirty="0">
                <a:solidFill>
                  <a:srgbClr val="142440"/>
                </a:solidFill>
              </a:rPr>
              <a:t>עדכון פרטים אישיים" ולשמירה לחץ </a:t>
            </a:r>
            <a:r>
              <a:rPr lang="en-US" sz="1400" b="1" dirty="0">
                <a:solidFill>
                  <a:srgbClr val="142440"/>
                </a:solidFill>
              </a:rPr>
              <a:t>"</a:t>
            </a:r>
            <a:r>
              <a:rPr lang="he-IL" sz="1400" b="1" dirty="0">
                <a:solidFill>
                  <a:srgbClr val="142440"/>
                </a:solidFill>
              </a:rPr>
              <a:t>שמור".</a:t>
            </a:r>
            <a:endParaRPr lang="en-US" sz="1400" b="1" dirty="0">
              <a:solidFill>
                <a:srgbClr val="142440"/>
              </a:solidFill>
            </a:endParaRPr>
          </a:p>
        </p:txBody>
      </p:sp>
      <p:pic>
        <p:nvPicPr>
          <p:cNvPr id="31" name="תמונה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657" y="348290"/>
            <a:ext cx="3846812" cy="6161419"/>
          </a:xfrm>
          <a:prstGeom prst="rect">
            <a:avLst/>
          </a:prstGeom>
          <a:ln>
            <a:solidFill>
              <a:srgbClr val="D9D9D9"/>
            </a:solidFill>
          </a:ln>
        </p:spPr>
      </p:pic>
      <p:pic>
        <p:nvPicPr>
          <p:cNvPr id="2" name="תמונה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092" y="366218"/>
            <a:ext cx="3832934" cy="6143491"/>
          </a:xfrm>
          <a:prstGeom prst="rect">
            <a:avLst/>
          </a:prstGeom>
          <a:ln>
            <a:solidFill>
              <a:srgbClr val="D9D9D9"/>
            </a:solidFill>
          </a:ln>
        </p:spPr>
      </p:pic>
    </p:spTree>
    <p:extLst>
      <p:ext uri="{BB962C8B-B14F-4D97-AF65-F5344CB8AC3E}">
        <p14:creationId xmlns:p14="http://schemas.microsoft.com/office/powerpoint/2010/main" val="1117866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קבוצה 50"/>
          <p:cNvGrpSpPr/>
          <p:nvPr/>
        </p:nvGrpSpPr>
        <p:grpSpPr>
          <a:xfrm>
            <a:off x="0" y="5683036"/>
            <a:ext cx="1335611" cy="1174964"/>
            <a:chOff x="0" y="5683036"/>
            <a:chExt cx="1335611" cy="1174964"/>
          </a:xfrm>
        </p:grpSpPr>
        <p:pic>
          <p:nvPicPr>
            <p:cNvPr id="52" name="תמונה 51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9" b="89954" l="10000" r="97759">
                          <a14:foregroundMark x1="17414" y1="67025" x2="20575" y2="63957"/>
                          <a14:foregroundMark x1="20977" y1="63574" x2="22701" y2="62500"/>
                          <a14:backgroundMark x1="19310" y1="63190" x2="20287" y2="63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856878"/>
              <a:ext cx="1335611" cy="1001122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51104" y="5683036"/>
              <a:ext cx="6334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DE2A00"/>
                  </a:solidFill>
                </a:rPr>
                <a:t>11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35685" y="679524"/>
            <a:ext cx="21375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sz="2000" b="1" dirty="0">
                <a:solidFill>
                  <a:srgbClr val="DE2A00"/>
                </a:solidFill>
              </a:rPr>
              <a:t>אישור נהג</a:t>
            </a:r>
            <a:endParaRPr lang="en-US" sz="2000" b="1" dirty="0">
              <a:solidFill>
                <a:srgbClr val="DE2A0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על הנהג לאשר או לא לאשר את ההצטרפות.</a:t>
            </a:r>
            <a:endParaRPr lang="en-US" sz="1400" b="1" dirty="0">
              <a:solidFill>
                <a:srgbClr val="14244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C3F7D2-01A1-42F8-A0E9-4BD936600CED}"/>
              </a:ext>
            </a:extLst>
          </p:cNvPr>
          <p:cNvSpPr txBox="1"/>
          <p:nvPr/>
        </p:nvSpPr>
        <p:spPr>
          <a:xfrm>
            <a:off x="9905739" y="544909"/>
            <a:ext cx="2137559" cy="19082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sz="2000" b="1" dirty="0">
                <a:solidFill>
                  <a:srgbClr val="DE2A00"/>
                </a:solidFill>
              </a:rPr>
              <a:t>נסיעות תואמות</a:t>
            </a:r>
            <a:endParaRPr lang="en-US" sz="2000" b="1" dirty="0">
              <a:solidFill>
                <a:srgbClr val="DE2A0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בעת שמירת נסיעה , המערכת מאתרת ומציגה למשתמש נסיעות של נהגים התואמות לנסיעתו לפי קריטריונים שונים (טווח תאריכים , ימים בשבוע , מחיר וטווח מרחק קרוב)  </a:t>
            </a:r>
            <a:endParaRPr lang="en-US" sz="1400" b="1" dirty="0">
              <a:solidFill>
                <a:srgbClr val="14244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F13866-D595-4B8B-9F93-68DD3469651B}"/>
              </a:ext>
            </a:extLst>
          </p:cNvPr>
          <p:cNvSpPr txBox="1"/>
          <p:nvPr/>
        </p:nvSpPr>
        <p:spPr>
          <a:xfrm>
            <a:off x="9887786" y="2626966"/>
            <a:ext cx="2155511" cy="187743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b="1" dirty="0">
                <a:solidFill>
                  <a:srgbClr val="DE2A00"/>
                </a:solidFill>
              </a:rPr>
              <a:t>בקשת הצטרפות</a:t>
            </a:r>
            <a:endParaRPr lang="en-US" b="1" dirty="0">
              <a:solidFill>
                <a:srgbClr val="DE2A0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המשתמש יכול לסמן את הנסיעות אליהם מעונין להצטרף , נשלחת הודעת מייל לנהג על מנת לאשר נוסע ואם מאשר נשלחת הודעה לנוסע לרישום הנסיעה .</a:t>
            </a:r>
            <a:endParaRPr lang="en-US" sz="1400" b="1" dirty="0">
              <a:solidFill>
                <a:srgbClr val="142440"/>
              </a:solidFill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450" y="391504"/>
            <a:ext cx="3782636" cy="6146783"/>
          </a:xfrm>
          <a:prstGeom prst="rect">
            <a:avLst/>
          </a:prstGeom>
          <a:ln>
            <a:solidFill>
              <a:srgbClr val="D9D9D9"/>
            </a:solidFill>
          </a:ln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5E36DF6A-9FC8-4211-A0BE-94BA53FE1F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432" y="405452"/>
            <a:ext cx="3794971" cy="6146783"/>
          </a:xfrm>
          <a:prstGeom prst="rect">
            <a:avLst/>
          </a:prstGeom>
          <a:ln>
            <a:solidFill>
              <a:srgbClr val="D9D9D9"/>
            </a:solidFill>
          </a:ln>
        </p:spPr>
      </p:pic>
    </p:spTree>
    <p:extLst>
      <p:ext uri="{BB962C8B-B14F-4D97-AF65-F5344CB8AC3E}">
        <p14:creationId xmlns:p14="http://schemas.microsoft.com/office/powerpoint/2010/main" val="2664825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/>
          <p:cNvGrpSpPr/>
          <p:nvPr/>
        </p:nvGrpSpPr>
        <p:grpSpPr>
          <a:xfrm>
            <a:off x="0" y="5683036"/>
            <a:ext cx="1335611" cy="1174964"/>
            <a:chOff x="0" y="5683036"/>
            <a:chExt cx="1335611" cy="1174964"/>
          </a:xfrm>
        </p:grpSpPr>
        <p:pic>
          <p:nvPicPr>
            <p:cNvPr id="5" name="תמונה 4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9" b="89954" l="10000" r="97759">
                          <a14:foregroundMark x1="17414" y1="67025" x2="20575" y2="63957"/>
                          <a14:foregroundMark x1="20977" y1="63574" x2="22701" y2="62500"/>
                          <a14:backgroundMark x1="19310" y1="63190" x2="20287" y2="63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856878"/>
              <a:ext cx="1335611" cy="100112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51104" y="5683036"/>
              <a:ext cx="6334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DE2A00"/>
                  </a:solidFill>
                </a:rPr>
                <a:t>12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5685" y="679524"/>
            <a:ext cx="2137559" cy="16927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sz="2000" b="1" dirty="0">
                <a:solidFill>
                  <a:srgbClr val="DE2A00"/>
                </a:solidFill>
              </a:rPr>
              <a:t>צפייה בנסיעות</a:t>
            </a:r>
            <a:endParaRPr lang="en-US" sz="2000" b="1" dirty="0">
              <a:solidFill>
                <a:srgbClr val="DE2A0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המערכת מציגה לנוסע את נסיעותיו השמורות במערכת , ומאפשרת לו לצפות בנסיעות שכבר שובץ ובאלו שעדיין לא שובץ.</a:t>
            </a:r>
            <a:endParaRPr lang="en-US" sz="1400" b="1" dirty="0">
              <a:solidFill>
                <a:srgbClr val="1424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C3F7D2-01A1-42F8-A0E9-4BD936600CED}"/>
              </a:ext>
            </a:extLst>
          </p:cNvPr>
          <p:cNvSpPr txBox="1"/>
          <p:nvPr/>
        </p:nvSpPr>
        <p:spPr>
          <a:xfrm>
            <a:off x="9905739" y="544909"/>
            <a:ext cx="21375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sz="2000" b="1" dirty="0">
                <a:solidFill>
                  <a:srgbClr val="DE2A00"/>
                </a:solidFill>
              </a:rPr>
              <a:t>אישור נוסע</a:t>
            </a: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על הנוסע לאשר או לא לאשר את ההצטרפות.</a:t>
            </a:r>
            <a:endParaRPr lang="en-US" sz="1400" b="1" dirty="0">
              <a:solidFill>
                <a:srgbClr val="142440"/>
              </a:solidFill>
            </a:endParaRPr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622" y="379666"/>
            <a:ext cx="3798649" cy="6151222"/>
          </a:xfrm>
          <a:prstGeom prst="rect">
            <a:avLst/>
          </a:prstGeom>
          <a:ln>
            <a:solidFill>
              <a:srgbClr val="D9D9D9"/>
            </a:solidFill>
          </a:ln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926" y="379666"/>
            <a:ext cx="3805326" cy="6151222"/>
          </a:xfrm>
          <a:prstGeom prst="rect">
            <a:avLst/>
          </a:prstGeom>
          <a:ln>
            <a:solidFill>
              <a:srgbClr val="D9D9D9"/>
            </a:solidFill>
          </a:ln>
        </p:spPr>
      </p:pic>
    </p:spTree>
    <p:extLst>
      <p:ext uri="{BB962C8B-B14F-4D97-AF65-F5344CB8AC3E}">
        <p14:creationId xmlns:p14="http://schemas.microsoft.com/office/powerpoint/2010/main" val="2698481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/>
          <p:cNvGrpSpPr/>
          <p:nvPr/>
        </p:nvGrpSpPr>
        <p:grpSpPr>
          <a:xfrm>
            <a:off x="0" y="5683036"/>
            <a:ext cx="1335611" cy="1174964"/>
            <a:chOff x="0" y="5683036"/>
            <a:chExt cx="1335611" cy="1174964"/>
          </a:xfrm>
        </p:grpSpPr>
        <p:pic>
          <p:nvPicPr>
            <p:cNvPr id="5" name="תמונה 4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9" b="89954" l="10000" r="97759">
                          <a14:foregroundMark x1="17414" y1="67025" x2="20575" y2="63957"/>
                          <a14:foregroundMark x1="20977" y1="63574" x2="22701" y2="62500"/>
                          <a14:backgroundMark x1="19310" y1="63190" x2="20287" y2="63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856878"/>
              <a:ext cx="1335611" cy="100112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51104" y="5683036"/>
              <a:ext cx="6334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DE2A00"/>
                  </a:solidFill>
                </a:rPr>
                <a:t>13</a:t>
              </a:r>
            </a:p>
          </p:txBody>
        </p:sp>
      </p:grp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E33D1EB9-ADEB-42D3-AD33-695534EEB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063" y="413343"/>
            <a:ext cx="3663843" cy="6187371"/>
          </a:xfrm>
          <a:prstGeom prst="rect">
            <a:avLst/>
          </a:prstGeom>
          <a:ln>
            <a:solidFill>
              <a:srgbClr val="D9D9D9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36370" y="798307"/>
            <a:ext cx="2137559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sz="2000" b="1" dirty="0">
                <a:solidFill>
                  <a:srgbClr val="DE2A00"/>
                </a:solidFill>
              </a:rPr>
              <a:t>מחיקת נסיעה</a:t>
            </a:r>
            <a:endParaRPr lang="en-US" sz="2000" b="1" dirty="0">
              <a:solidFill>
                <a:srgbClr val="DE2A0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עליך להזין את טווח התאריכים הרצויים למחיקה מתוך הטווח הקיים.</a:t>
            </a: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לסיום לחץ "מחיקת נסיעות בטווח".</a:t>
            </a:r>
            <a:endParaRPr lang="en-US" sz="1400" b="1" dirty="0">
              <a:solidFill>
                <a:srgbClr val="14244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59239" y="833636"/>
            <a:ext cx="2129044" cy="12618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sz="2000" b="1" dirty="0">
                <a:solidFill>
                  <a:srgbClr val="DE2A00"/>
                </a:solidFill>
              </a:rPr>
              <a:t>פרטי נסיעה</a:t>
            </a:r>
            <a:endParaRPr lang="en-US" sz="2000" b="1" dirty="0">
              <a:solidFill>
                <a:srgbClr val="DE2A0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יש באפשרותך לבטל נסיעה קיימת או להגיש תלונה על הנסיעה ע"י לחיצה על האייקון התואם.</a:t>
            </a:r>
            <a:endParaRPr lang="en-US" sz="1400" b="1" dirty="0">
              <a:solidFill>
                <a:srgbClr val="142440"/>
              </a:solidFill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638" y="413343"/>
            <a:ext cx="3827689" cy="6187371"/>
          </a:xfrm>
          <a:prstGeom prst="rect">
            <a:avLst/>
          </a:prstGeom>
          <a:ln>
            <a:solidFill>
              <a:srgbClr val="D9D9D9"/>
            </a:solidFill>
          </a:ln>
        </p:spPr>
      </p:pic>
    </p:spTree>
    <p:extLst>
      <p:ext uri="{BB962C8B-B14F-4D97-AF65-F5344CB8AC3E}">
        <p14:creationId xmlns:p14="http://schemas.microsoft.com/office/powerpoint/2010/main" val="2382507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קבוצה 4"/>
          <p:cNvGrpSpPr/>
          <p:nvPr/>
        </p:nvGrpSpPr>
        <p:grpSpPr>
          <a:xfrm>
            <a:off x="0" y="5683036"/>
            <a:ext cx="1335611" cy="1174964"/>
            <a:chOff x="0" y="5683036"/>
            <a:chExt cx="1335611" cy="1174964"/>
          </a:xfrm>
        </p:grpSpPr>
        <p:pic>
          <p:nvPicPr>
            <p:cNvPr id="6" name="תמונה 5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9" b="89954" l="10000" r="97759">
                          <a14:foregroundMark x1="17414" y1="67025" x2="20575" y2="63957"/>
                          <a14:foregroundMark x1="20977" y1="63574" x2="22701" y2="62500"/>
                          <a14:backgroundMark x1="19310" y1="63190" x2="20287" y2="63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856878"/>
              <a:ext cx="1335611" cy="100112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51104" y="5683036"/>
              <a:ext cx="6334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DE2A00"/>
                  </a:solidFill>
                </a:rPr>
                <a:t>14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979018" y="804213"/>
            <a:ext cx="2137559" cy="16927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sz="2000" b="1" dirty="0">
                <a:solidFill>
                  <a:srgbClr val="DE2A00"/>
                </a:solidFill>
              </a:rPr>
              <a:t>הגשת תלונה</a:t>
            </a:r>
            <a:endParaRPr lang="en-US" sz="2000" b="1" dirty="0">
              <a:solidFill>
                <a:srgbClr val="DE2A0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אם </a:t>
            </a:r>
            <a:r>
              <a:rPr lang="he-IL" sz="1400" b="1" dirty="0" err="1">
                <a:solidFill>
                  <a:srgbClr val="142440"/>
                </a:solidFill>
              </a:rPr>
              <a:t>הינך</a:t>
            </a:r>
            <a:r>
              <a:rPr lang="he-IL" sz="1400" b="1" dirty="0">
                <a:solidFill>
                  <a:srgbClr val="142440"/>
                </a:solidFill>
              </a:rPr>
              <a:t> רוצה להגיש בקשה על החזר כספי בעקבות נסיעה שלא בוצעה, עליך להזין את פרטי הנסיעה והמערכת תבדוק אם התלונה נכונה.</a:t>
            </a:r>
            <a:endParaRPr lang="en-US" sz="1400" b="1" dirty="0">
              <a:solidFill>
                <a:srgbClr val="14244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9093" y="833636"/>
            <a:ext cx="2129044" cy="8002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b="1" dirty="0" err="1">
                <a:solidFill>
                  <a:srgbClr val="DE2A00"/>
                </a:solidFill>
              </a:rPr>
              <a:t>צפיה</a:t>
            </a:r>
            <a:r>
              <a:rPr lang="he-IL" b="1" dirty="0">
                <a:solidFill>
                  <a:srgbClr val="DE2A00"/>
                </a:solidFill>
              </a:rPr>
              <a:t> בתשלומים</a:t>
            </a:r>
            <a:endParaRPr lang="en-US" b="1" dirty="0">
              <a:solidFill>
                <a:srgbClr val="DE2A0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הנוסע יוכל לצפות בפרוט התשלומים שלו.</a:t>
            </a:r>
          </a:p>
        </p:txBody>
      </p:sp>
      <p:pic>
        <p:nvPicPr>
          <p:cNvPr id="44" name="תמונה 43">
            <a:extLst>
              <a:ext uri="{FF2B5EF4-FFF2-40B4-BE49-F238E27FC236}">
                <a16:creationId xmlns:a16="http://schemas.microsoft.com/office/drawing/2014/main" id="{38655FBC-07C2-4EE4-B147-AB83CE0CA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765" y="348290"/>
            <a:ext cx="3648591" cy="6176829"/>
          </a:xfrm>
          <a:prstGeom prst="rect">
            <a:avLst/>
          </a:prstGeom>
        </p:spPr>
      </p:pic>
      <p:pic>
        <p:nvPicPr>
          <p:cNvPr id="2" name="תמונה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04" y="355465"/>
            <a:ext cx="3831680" cy="6169653"/>
          </a:xfrm>
          <a:prstGeom prst="rect">
            <a:avLst/>
          </a:prstGeom>
          <a:ln>
            <a:solidFill>
              <a:srgbClr val="D9D9D9"/>
            </a:solidFill>
          </a:ln>
        </p:spPr>
      </p:pic>
    </p:spTree>
    <p:extLst>
      <p:ext uri="{BB962C8B-B14F-4D97-AF65-F5344CB8AC3E}">
        <p14:creationId xmlns:p14="http://schemas.microsoft.com/office/powerpoint/2010/main" val="369905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103385" y="828835"/>
            <a:ext cx="2137559" cy="12618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sz="2000" b="1" dirty="0">
                <a:solidFill>
                  <a:srgbClr val="DE2A00"/>
                </a:solidFill>
              </a:rPr>
              <a:t>סטטיסטיקות</a:t>
            </a:r>
            <a:endParaRPr lang="en-US" sz="2000" b="1" dirty="0">
              <a:solidFill>
                <a:srgbClr val="DE2A0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אם </a:t>
            </a:r>
            <a:r>
              <a:rPr lang="he-IL" sz="1400" b="1" dirty="0" err="1">
                <a:solidFill>
                  <a:srgbClr val="142440"/>
                </a:solidFill>
              </a:rPr>
              <a:t>הינך</a:t>
            </a:r>
            <a:r>
              <a:rPr lang="he-IL" sz="1400" b="1" dirty="0">
                <a:solidFill>
                  <a:srgbClr val="142440"/>
                </a:solidFill>
              </a:rPr>
              <a:t> רוצה לצפות בסטטיסטיקות לחץ על האייקון ובחר את הסטטיסטיקה הרצויה.</a:t>
            </a:r>
            <a:endParaRPr lang="en-US" sz="1400" b="1" dirty="0">
              <a:solidFill>
                <a:srgbClr val="142440"/>
              </a:solidFill>
            </a:endParaRPr>
          </a:p>
        </p:txBody>
      </p:sp>
      <p:grpSp>
        <p:nvGrpSpPr>
          <p:cNvPr id="49" name="קבוצה 48"/>
          <p:cNvGrpSpPr/>
          <p:nvPr/>
        </p:nvGrpSpPr>
        <p:grpSpPr>
          <a:xfrm>
            <a:off x="0" y="5683036"/>
            <a:ext cx="1335611" cy="1174964"/>
            <a:chOff x="0" y="5683036"/>
            <a:chExt cx="1335611" cy="1174964"/>
          </a:xfrm>
        </p:grpSpPr>
        <p:pic>
          <p:nvPicPr>
            <p:cNvPr id="50" name="תמונה 49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9" b="89954" l="10000" r="97759">
                          <a14:foregroundMark x1="17414" y1="67025" x2="20575" y2="63957"/>
                          <a14:foregroundMark x1="20977" y1="63574" x2="22701" y2="62500"/>
                          <a14:backgroundMark x1="19310" y1="63190" x2="20287" y2="63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856878"/>
              <a:ext cx="1335611" cy="1001122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51104" y="5683036"/>
              <a:ext cx="6334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DE2A00"/>
                  </a:solidFill>
                </a:rPr>
                <a:t>15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9958575" y="820757"/>
            <a:ext cx="2137559" cy="104644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sz="2000" b="1" dirty="0">
                <a:solidFill>
                  <a:srgbClr val="DE2A00"/>
                </a:solidFill>
              </a:rPr>
              <a:t>החלף משתמש </a:t>
            </a:r>
            <a:endParaRPr lang="en-US" sz="2000" b="1" dirty="0">
              <a:solidFill>
                <a:srgbClr val="DE2A0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אם </a:t>
            </a:r>
            <a:r>
              <a:rPr lang="he-IL" sz="1400" b="1" dirty="0" err="1">
                <a:solidFill>
                  <a:srgbClr val="142440"/>
                </a:solidFill>
              </a:rPr>
              <a:t>הינך</a:t>
            </a:r>
            <a:r>
              <a:rPr lang="he-IL" sz="1400" b="1" dirty="0">
                <a:solidFill>
                  <a:srgbClr val="142440"/>
                </a:solidFill>
              </a:rPr>
              <a:t> רוצה להחליף ולהיכנס כנהג עליך ללחוץ על הכפתור "החלף לנהג".</a:t>
            </a:r>
            <a:endParaRPr lang="en-US" sz="1400" b="1" dirty="0">
              <a:solidFill>
                <a:srgbClr val="142440"/>
              </a:solidFill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488" y="434030"/>
            <a:ext cx="3712198" cy="6049507"/>
          </a:xfrm>
          <a:prstGeom prst="rect">
            <a:avLst/>
          </a:prstGeom>
          <a:ln>
            <a:solidFill>
              <a:srgbClr val="D9D9D9"/>
            </a:solidFill>
          </a:ln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112" y="447477"/>
            <a:ext cx="3725050" cy="6036059"/>
          </a:xfrm>
          <a:prstGeom prst="rect">
            <a:avLst/>
          </a:prstGeom>
          <a:ln>
            <a:solidFill>
              <a:srgbClr val="D9D9D9"/>
            </a:solidFill>
          </a:ln>
        </p:spPr>
      </p:pic>
    </p:spTree>
    <p:extLst>
      <p:ext uri="{BB962C8B-B14F-4D97-AF65-F5344CB8AC3E}">
        <p14:creationId xmlns:p14="http://schemas.microsoft.com/office/powerpoint/2010/main" val="638420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קבוצה 2"/>
          <p:cNvGrpSpPr/>
          <p:nvPr/>
        </p:nvGrpSpPr>
        <p:grpSpPr>
          <a:xfrm>
            <a:off x="0" y="5683036"/>
            <a:ext cx="1335611" cy="1174964"/>
            <a:chOff x="0" y="5683036"/>
            <a:chExt cx="1335611" cy="1174964"/>
          </a:xfrm>
        </p:grpSpPr>
        <p:pic>
          <p:nvPicPr>
            <p:cNvPr id="4" name="תמונה 3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9" b="89954" l="10000" r="97759">
                          <a14:foregroundMark x1="17414" y1="67025" x2="20575" y2="63957"/>
                          <a14:foregroundMark x1="20977" y1="63574" x2="22701" y2="62500"/>
                          <a14:backgroundMark x1="19310" y1="63190" x2="20287" y2="63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856878"/>
              <a:ext cx="1335611" cy="100112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51104" y="5683036"/>
              <a:ext cx="6334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DE2A00"/>
                  </a:solidFill>
                </a:rPr>
                <a:t>16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9958575" y="2186988"/>
            <a:ext cx="21375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sz="2000" b="1" dirty="0">
                <a:solidFill>
                  <a:srgbClr val="DE2A00"/>
                </a:solidFill>
              </a:rPr>
              <a:t>ליציאה מהאתר</a:t>
            </a:r>
            <a:endParaRPr lang="en-US" sz="2000" b="1" dirty="0">
              <a:solidFill>
                <a:srgbClr val="DE2A0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אם </a:t>
            </a:r>
            <a:r>
              <a:rPr lang="he-IL" sz="1400" b="1" dirty="0" err="1">
                <a:solidFill>
                  <a:srgbClr val="142440"/>
                </a:solidFill>
              </a:rPr>
              <a:t>הינך</a:t>
            </a:r>
            <a:r>
              <a:rPr lang="he-IL" sz="1400" b="1" dirty="0">
                <a:solidFill>
                  <a:srgbClr val="142440"/>
                </a:solidFill>
              </a:rPr>
              <a:t> רוצה לצאת לחץ על האייקון של יציאה - "</a:t>
            </a:r>
            <a:r>
              <a:rPr lang="en-US" sz="1400" b="1" dirty="0">
                <a:solidFill>
                  <a:srgbClr val="142440"/>
                </a:solidFill>
              </a:rPr>
              <a:t>X</a:t>
            </a:r>
            <a:r>
              <a:rPr lang="he-IL" sz="1400" b="1" dirty="0">
                <a:solidFill>
                  <a:srgbClr val="142440"/>
                </a:solidFill>
              </a:rPr>
              <a:t>".</a:t>
            </a:r>
            <a:endParaRPr lang="en-US" sz="1400" b="1" dirty="0">
              <a:solidFill>
                <a:srgbClr val="14244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58575" y="820757"/>
            <a:ext cx="2137559" cy="104644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sz="2000" b="1" dirty="0">
                <a:solidFill>
                  <a:srgbClr val="DE2A00"/>
                </a:solidFill>
              </a:rPr>
              <a:t>אודותינו</a:t>
            </a:r>
            <a:endParaRPr lang="en-US" sz="2000" b="1" dirty="0">
              <a:solidFill>
                <a:srgbClr val="DE2A0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אם </a:t>
            </a:r>
            <a:r>
              <a:rPr lang="he-IL" sz="1400" b="1" dirty="0" err="1">
                <a:solidFill>
                  <a:srgbClr val="142440"/>
                </a:solidFill>
              </a:rPr>
              <a:t>הינך</a:t>
            </a:r>
            <a:r>
              <a:rPr lang="he-IL" sz="1400" b="1" dirty="0">
                <a:solidFill>
                  <a:srgbClr val="142440"/>
                </a:solidFill>
              </a:rPr>
              <a:t> רוצה לקבל מידע על התוכנית, לחץ על האייקון למטה של אודותינו.</a:t>
            </a:r>
            <a:endParaRPr lang="en-US" sz="1400" b="1" dirty="0">
              <a:solidFill>
                <a:srgbClr val="142440"/>
              </a:solidFill>
            </a:endParaRPr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289" y="392545"/>
            <a:ext cx="3776586" cy="6132917"/>
          </a:xfrm>
          <a:prstGeom prst="rect">
            <a:avLst/>
          </a:prstGeom>
          <a:ln>
            <a:solidFill>
              <a:srgbClr val="D9D9D9"/>
            </a:solidFill>
          </a:ln>
        </p:spPr>
      </p:pic>
    </p:spTree>
    <p:extLst>
      <p:ext uri="{BB962C8B-B14F-4D97-AF65-F5344CB8AC3E}">
        <p14:creationId xmlns:p14="http://schemas.microsoft.com/office/powerpoint/2010/main" val="974522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9" b="89954" l="10000" r="97759">
                        <a14:foregroundMark x1="17414" y1="67025" x2="20575" y2="63957"/>
                        <a14:foregroundMark x1="20977" y1="63574" x2="22701" y2="62500"/>
                        <a14:backgroundMark x1="19310" y1="63190" x2="20287" y2="631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374" y="427493"/>
            <a:ext cx="2957360" cy="2216722"/>
          </a:xfrm>
          <a:prstGeom prst="rect">
            <a:avLst/>
          </a:prstGeom>
        </p:spPr>
      </p:pic>
      <p:grpSp>
        <p:nvGrpSpPr>
          <p:cNvPr id="7" name="קבוצה 6"/>
          <p:cNvGrpSpPr/>
          <p:nvPr/>
        </p:nvGrpSpPr>
        <p:grpSpPr>
          <a:xfrm>
            <a:off x="1610435" y="2472466"/>
            <a:ext cx="8509098" cy="2691304"/>
            <a:chOff x="2060811" y="1912907"/>
            <a:chExt cx="8509098" cy="2691304"/>
          </a:xfrm>
        </p:grpSpPr>
        <p:sp>
          <p:nvSpPr>
            <p:cNvPr id="6" name="TextBox 5"/>
            <p:cNvSpPr txBox="1"/>
            <p:nvPr/>
          </p:nvSpPr>
          <p:spPr>
            <a:xfrm>
              <a:off x="2101754" y="1912907"/>
              <a:ext cx="8468155" cy="110799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6600" b="1" dirty="0">
                  <a:solidFill>
                    <a:srgbClr val="DE2A00"/>
                  </a:solidFill>
                </a:rPr>
                <a:t>Traveling Group</a:t>
              </a:r>
              <a:r>
                <a:rPr lang="he-IL" sz="6600" b="1" dirty="0">
                  <a:solidFill>
                    <a:srgbClr val="DE2A00"/>
                  </a:solidFill>
                </a:rPr>
                <a:t> 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60811" y="1926555"/>
              <a:ext cx="8468155" cy="267765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6600" b="1" dirty="0">
                  <a:solidFill>
                    <a:srgbClr val="142440"/>
                  </a:solidFill>
                </a:rPr>
                <a:t>Traveling Group</a:t>
              </a:r>
              <a:r>
                <a:rPr lang="he-IL" sz="6600" b="1" dirty="0">
                  <a:solidFill>
                    <a:srgbClr val="142440"/>
                  </a:solidFill>
                </a:rPr>
                <a:t> </a:t>
              </a:r>
            </a:p>
            <a:p>
              <a:pPr algn="ctr"/>
              <a:r>
                <a:rPr lang="he-IL" sz="3600" b="1" dirty="0">
                  <a:solidFill>
                    <a:srgbClr val="142440"/>
                  </a:solidFill>
                </a:rPr>
                <a:t>מאחלת לכם</a:t>
              </a:r>
            </a:p>
            <a:p>
              <a:pPr algn="ctr"/>
              <a:r>
                <a:rPr lang="he-IL" sz="6600" b="1" dirty="0">
                  <a:solidFill>
                    <a:srgbClr val="DE2A00"/>
                  </a:solidFill>
                </a:rPr>
                <a:t>נסיעה טובה!</a:t>
              </a:r>
              <a:endParaRPr lang="en-US" sz="6600" b="1" dirty="0">
                <a:solidFill>
                  <a:srgbClr val="DE2A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935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תמונה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858" y="441775"/>
            <a:ext cx="3772806" cy="6092067"/>
          </a:xfrm>
          <a:prstGeom prst="rect">
            <a:avLst/>
          </a:prstGeom>
        </p:spPr>
      </p:pic>
      <p:grpSp>
        <p:nvGrpSpPr>
          <p:cNvPr id="46" name="קבוצה 45"/>
          <p:cNvGrpSpPr/>
          <p:nvPr/>
        </p:nvGrpSpPr>
        <p:grpSpPr>
          <a:xfrm>
            <a:off x="9951719" y="917656"/>
            <a:ext cx="1973593" cy="418954"/>
            <a:chOff x="9951719" y="890360"/>
            <a:chExt cx="1973593" cy="418954"/>
          </a:xfrm>
        </p:grpSpPr>
        <p:sp>
          <p:nvSpPr>
            <p:cNvPr id="45" name="TextBox 44"/>
            <p:cNvSpPr txBox="1"/>
            <p:nvPr/>
          </p:nvSpPr>
          <p:spPr>
            <a:xfrm>
              <a:off x="9971244" y="890360"/>
              <a:ext cx="1954068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DE2A00"/>
                  </a:solidFill>
                </a:rPr>
                <a:t>כניסה לאתר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951719" y="909204"/>
              <a:ext cx="1954068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142440"/>
                  </a:solidFill>
                </a:rPr>
                <a:t>כניסה לאתר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0054446" y="1870152"/>
            <a:ext cx="1954068" cy="38164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DE2A00"/>
                </a:solidFill>
              </a:rPr>
              <a:t>Menu</a:t>
            </a: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בעת לחיצה על האייקון למעלה נפתח תפריט נווט.</a:t>
            </a:r>
          </a:p>
          <a:p>
            <a:pPr algn="just"/>
            <a:endParaRPr lang="he-IL" sz="1400" b="1" dirty="0">
              <a:solidFill>
                <a:srgbClr val="142440"/>
              </a:solidFill>
            </a:endParaRPr>
          </a:p>
          <a:p>
            <a:pPr algn="just"/>
            <a:endParaRPr lang="he-IL" sz="1400" b="1" dirty="0">
              <a:solidFill>
                <a:srgbClr val="14244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sz="2000" b="1" dirty="0">
                <a:solidFill>
                  <a:srgbClr val="DE2A00"/>
                </a:solidFill>
              </a:rPr>
              <a:t>כניסה </a:t>
            </a:r>
            <a:endParaRPr lang="en-US" sz="2000" b="1" dirty="0">
              <a:solidFill>
                <a:srgbClr val="DE2A0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בעת לחיצה על האייקון המרכזי נכנסים לאתר.</a:t>
            </a:r>
          </a:p>
          <a:p>
            <a:pPr algn="just"/>
            <a:endParaRPr lang="he-IL" sz="1400" b="1" dirty="0">
              <a:solidFill>
                <a:srgbClr val="142440"/>
              </a:solidFill>
            </a:endParaRPr>
          </a:p>
          <a:p>
            <a:pPr algn="just"/>
            <a:endParaRPr lang="he-IL" sz="1400" b="1" dirty="0">
              <a:solidFill>
                <a:srgbClr val="14244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rgbClr val="DE2A00"/>
                </a:solidFill>
              </a:rPr>
              <a:t>Nav</a:t>
            </a:r>
            <a:r>
              <a:rPr lang="en-US" sz="2000" b="1" dirty="0">
                <a:solidFill>
                  <a:srgbClr val="DE2A00"/>
                </a:solidFill>
              </a:rPr>
              <a:t> bar</a:t>
            </a: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בעת לחיצה על אחד האייקונים נטען הדף המבוקש.</a:t>
            </a:r>
          </a:p>
          <a:p>
            <a:pPr algn="just"/>
            <a:endParaRPr lang="he-IL" sz="1400" b="1" dirty="0">
              <a:solidFill>
                <a:srgbClr val="142440"/>
              </a:solidFill>
            </a:endParaRPr>
          </a:p>
        </p:txBody>
      </p:sp>
      <p:grpSp>
        <p:nvGrpSpPr>
          <p:cNvPr id="67" name="קבוצה 66"/>
          <p:cNvGrpSpPr/>
          <p:nvPr/>
        </p:nvGrpSpPr>
        <p:grpSpPr>
          <a:xfrm>
            <a:off x="0" y="5683036"/>
            <a:ext cx="1335611" cy="1174964"/>
            <a:chOff x="0" y="5683036"/>
            <a:chExt cx="1335611" cy="1174964"/>
          </a:xfrm>
        </p:grpSpPr>
        <p:pic>
          <p:nvPicPr>
            <p:cNvPr id="21" name="תמונה 20"/>
            <p:cNvPicPr/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69" b="89954" l="10000" r="97759">
                          <a14:foregroundMark x1="17414" y1="67025" x2="20575" y2="63957"/>
                          <a14:foregroundMark x1="20977" y1="63574" x2="22701" y2="62500"/>
                          <a14:backgroundMark x1="19310" y1="63190" x2="20287" y2="63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856878"/>
              <a:ext cx="1335611" cy="1001122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351104" y="5683036"/>
              <a:ext cx="6334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DE2A00"/>
                  </a:solidFill>
                </a:rPr>
                <a:t>1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93441" y="912749"/>
            <a:ext cx="1954068" cy="104644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DE2A00"/>
                </a:solidFill>
              </a:rPr>
              <a:t>Menu</a:t>
            </a:r>
            <a:r>
              <a:rPr lang="he-IL" sz="2000" b="1" dirty="0">
                <a:solidFill>
                  <a:srgbClr val="DE2A00"/>
                </a:solidFill>
              </a:rPr>
              <a:t> </a:t>
            </a:r>
            <a:endParaRPr lang="en-US" sz="2000" b="1" dirty="0">
              <a:solidFill>
                <a:srgbClr val="DE2A0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בעת לחיצה על אחד האייקונים נטען הדף המבוקש.</a:t>
            </a:r>
          </a:p>
        </p:txBody>
      </p:sp>
      <p:cxnSp>
        <p:nvCxnSpPr>
          <p:cNvPr id="52" name="מחבר מרפקי 51"/>
          <p:cNvCxnSpPr/>
          <p:nvPr/>
        </p:nvCxnSpPr>
        <p:spPr>
          <a:xfrm rot="10800000">
            <a:off x="6905768" y="662569"/>
            <a:ext cx="3712193" cy="1370950"/>
          </a:xfrm>
          <a:prstGeom prst="bentConnector3">
            <a:avLst>
              <a:gd name="adj1" fmla="val 29707"/>
            </a:avLst>
          </a:prstGeom>
          <a:ln w="28575">
            <a:solidFill>
              <a:srgbClr val="DE2A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מחבר מרפקי 57"/>
          <p:cNvCxnSpPr/>
          <p:nvPr/>
        </p:nvCxnSpPr>
        <p:spPr>
          <a:xfrm rot="5400000">
            <a:off x="9879988" y="5386507"/>
            <a:ext cx="966917" cy="770075"/>
          </a:xfrm>
          <a:prstGeom prst="bentConnector3">
            <a:avLst>
              <a:gd name="adj1" fmla="val 100813"/>
            </a:avLst>
          </a:prstGeom>
          <a:ln w="28575">
            <a:solidFill>
              <a:srgbClr val="DE2A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מחבר מרפקי 50"/>
          <p:cNvCxnSpPr/>
          <p:nvPr/>
        </p:nvCxnSpPr>
        <p:spPr>
          <a:xfrm rot="10800000">
            <a:off x="8568836" y="2567062"/>
            <a:ext cx="2165037" cy="870832"/>
          </a:xfrm>
          <a:prstGeom prst="bentConnector3">
            <a:avLst>
              <a:gd name="adj1" fmla="val 50000"/>
            </a:avLst>
          </a:prstGeom>
          <a:ln w="28575">
            <a:solidFill>
              <a:srgbClr val="DE2A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תמונה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555" y="434030"/>
            <a:ext cx="3778683" cy="612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1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/>
          <p:cNvGrpSpPr/>
          <p:nvPr/>
        </p:nvGrpSpPr>
        <p:grpSpPr>
          <a:xfrm>
            <a:off x="0" y="5683036"/>
            <a:ext cx="1335611" cy="1174964"/>
            <a:chOff x="0" y="5683036"/>
            <a:chExt cx="1335611" cy="1174964"/>
          </a:xfrm>
        </p:grpSpPr>
        <p:pic>
          <p:nvPicPr>
            <p:cNvPr id="5" name="תמונה 4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9" b="89954" l="10000" r="97759">
                          <a14:foregroundMark x1="17414" y1="67025" x2="20575" y2="63957"/>
                          <a14:foregroundMark x1="20977" y1="63574" x2="22701" y2="62500"/>
                          <a14:backgroundMark x1="19310" y1="63190" x2="20287" y2="63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856878"/>
              <a:ext cx="1335611" cy="100112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51104" y="5683036"/>
              <a:ext cx="6334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DE2A00"/>
                  </a:solidFill>
                </a:rPr>
                <a:t>2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0042423" y="870805"/>
            <a:ext cx="1954068" cy="19082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sz="2000" b="1" dirty="0">
                <a:solidFill>
                  <a:srgbClr val="DE2A00"/>
                </a:solidFill>
              </a:rPr>
              <a:t>כניסה </a:t>
            </a:r>
            <a:endParaRPr lang="en-US" sz="2000" b="1" dirty="0">
              <a:solidFill>
                <a:srgbClr val="DE2A0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על מנת להיכנס לאתר ולהירשם במערכת יש להקיש מספר זהות וללחוץ על "כניסה".</a:t>
            </a:r>
          </a:p>
          <a:p>
            <a:pPr algn="just"/>
            <a:endParaRPr lang="he-IL" sz="1400" b="1" dirty="0">
              <a:solidFill>
                <a:srgbClr val="14244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אם אינך רוצה להיכנס ניתן ללחוץ על "</a:t>
            </a:r>
            <a:r>
              <a:rPr lang="en-US" sz="1400" b="1" dirty="0">
                <a:solidFill>
                  <a:srgbClr val="142440"/>
                </a:solidFill>
              </a:rPr>
              <a:t>X</a:t>
            </a:r>
            <a:r>
              <a:rPr lang="he-IL" sz="1400" b="1" dirty="0">
                <a:solidFill>
                  <a:srgbClr val="142440"/>
                </a:solidFill>
              </a:rPr>
              <a:t>".</a:t>
            </a:r>
            <a:endParaRPr lang="en-US" sz="1400" b="1" dirty="0">
              <a:solidFill>
                <a:srgbClr val="14244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77421" y="853126"/>
            <a:ext cx="1981007" cy="12618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sz="2000" b="1" dirty="0">
                <a:solidFill>
                  <a:srgbClr val="DE2A00"/>
                </a:solidFill>
              </a:rPr>
              <a:t>משתמש חדש</a:t>
            </a:r>
            <a:endParaRPr lang="en-US" sz="2000" b="1" dirty="0">
              <a:solidFill>
                <a:srgbClr val="DE2A0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אם </a:t>
            </a:r>
            <a:r>
              <a:rPr lang="he-IL" sz="1400" b="1" dirty="0" err="1">
                <a:solidFill>
                  <a:srgbClr val="142440"/>
                </a:solidFill>
              </a:rPr>
              <a:t>הינך</a:t>
            </a:r>
            <a:r>
              <a:rPr lang="he-IL" sz="1400" b="1" dirty="0">
                <a:solidFill>
                  <a:srgbClr val="142440"/>
                </a:solidFill>
              </a:rPr>
              <a:t> משתמש חדש במערכת עליך להזין נתונים וללחוץ על "שמור".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989" y="413343"/>
            <a:ext cx="3788802" cy="61460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289" y="413342"/>
            <a:ext cx="3788802" cy="6128629"/>
          </a:xfrm>
          <a:prstGeom prst="rect">
            <a:avLst/>
          </a:prstGeom>
          <a:ln>
            <a:solidFill>
              <a:srgbClr val="D9D9D9"/>
            </a:solidFill>
          </a:ln>
        </p:spPr>
      </p:pic>
    </p:spTree>
    <p:extLst>
      <p:ext uri="{BB962C8B-B14F-4D97-AF65-F5344CB8AC3E}">
        <p14:creationId xmlns:p14="http://schemas.microsoft.com/office/powerpoint/2010/main" val="352081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9906309" y="828835"/>
            <a:ext cx="2137559" cy="19082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sz="2000" b="1" dirty="0">
                <a:solidFill>
                  <a:srgbClr val="DE2A00"/>
                </a:solidFill>
              </a:rPr>
              <a:t>בחירת משתמש </a:t>
            </a:r>
            <a:endParaRPr lang="en-US" sz="2000" b="1" dirty="0">
              <a:solidFill>
                <a:srgbClr val="DE2A0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אם </a:t>
            </a:r>
            <a:r>
              <a:rPr lang="he-IL" sz="1400" b="1" dirty="0" err="1">
                <a:solidFill>
                  <a:srgbClr val="142440"/>
                </a:solidFill>
              </a:rPr>
              <a:t>הינך</a:t>
            </a:r>
            <a:r>
              <a:rPr lang="he-IL" sz="1400" b="1" dirty="0">
                <a:solidFill>
                  <a:srgbClr val="142440"/>
                </a:solidFill>
              </a:rPr>
              <a:t> משתמש קיים במערכת, על מנת להיכנס בתור נהג עליך ללחוץ על הכפתור "אני נהג", ובכדי להיכנס בתור נוסע עליך ללחוץ על הכפתור "אני נוסע".</a:t>
            </a:r>
            <a:endParaRPr lang="en-US" sz="1400" b="1" dirty="0">
              <a:solidFill>
                <a:srgbClr val="142440"/>
              </a:solidFill>
            </a:endParaRPr>
          </a:p>
        </p:txBody>
      </p:sp>
      <p:grpSp>
        <p:nvGrpSpPr>
          <p:cNvPr id="51" name="קבוצה 50"/>
          <p:cNvGrpSpPr/>
          <p:nvPr/>
        </p:nvGrpSpPr>
        <p:grpSpPr>
          <a:xfrm>
            <a:off x="0" y="5683036"/>
            <a:ext cx="1335611" cy="1174964"/>
            <a:chOff x="0" y="5683036"/>
            <a:chExt cx="1335611" cy="1174964"/>
          </a:xfrm>
        </p:grpSpPr>
        <p:pic>
          <p:nvPicPr>
            <p:cNvPr id="52" name="תמונה 51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9" b="89954" l="10000" r="97759">
                          <a14:foregroundMark x1="17414" y1="67025" x2="20575" y2="63957"/>
                          <a14:foregroundMark x1="20977" y1="63574" x2="22701" y2="62500"/>
                          <a14:backgroundMark x1="19310" y1="63190" x2="20287" y2="63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856878"/>
              <a:ext cx="1335611" cy="1001122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51104" y="5683036"/>
              <a:ext cx="6334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DE2A00"/>
                  </a:solidFill>
                </a:rPr>
                <a:t>3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0478" y="1381453"/>
            <a:ext cx="2137559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sz="2000" b="1" dirty="0">
                <a:solidFill>
                  <a:srgbClr val="DE2A00"/>
                </a:solidFill>
              </a:rPr>
              <a:t>נהג חדש</a:t>
            </a:r>
            <a:endParaRPr lang="en-US" sz="2000" b="1" dirty="0">
              <a:solidFill>
                <a:srgbClr val="DE2A0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אם </a:t>
            </a:r>
            <a:r>
              <a:rPr lang="he-IL" sz="1400" b="1" dirty="0" err="1">
                <a:solidFill>
                  <a:srgbClr val="142440"/>
                </a:solidFill>
              </a:rPr>
              <a:t>הינך</a:t>
            </a:r>
            <a:r>
              <a:rPr lang="he-IL" sz="1400" b="1" dirty="0">
                <a:solidFill>
                  <a:srgbClr val="142440"/>
                </a:solidFill>
              </a:rPr>
              <a:t> נהג חדש עליך להכניס עוד פרטים אישיים, לשמירת הפרטים יש ללחוץ על הכפתור "שמור" שבתחתית העמוד.</a:t>
            </a:r>
            <a:endParaRPr lang="en-US" sz="1400" b="1" dirty="0">
              <a:solidFill>
                <a:srgbClr val="142440"/>
              </a:solidFill>
            </a:endParaRPr>
          </a:p>
        </p:txBody>
      </p:sp>
      <p:grpSp>
        <p:nvGrpSpPr>
          <p:cNvPr id="55" name="קבוצה 54"/>
          <p:cNvGrpSpPr/>
          <p:nvPr/>
        </p:nvGrpSpPr>
        <p:grpSpPr>
          <a:xfrm>
            <a:off x="250070" y="788657"/>
            <a:ext cx="1973593" cy="418954"/>
            <a:chOff x="9951719" y="890360"/>
            <a:chExt cx="1973593" cy="418954"/>
          </a:xfrm>
        </p:grpSpPr>
        <p:sp>
          <p:nvSpPr>
            <p:cNvPr id="56" name="TextBox 55"/>
            <p:cNvSpPr txBox="1"/>
            <p:nvPr/>
          </p:nvSpPr>
          <p:spPr>
            <a:xfrm>
              <a:off x="9971244" y="890360"/>
              <a:ext cx="1954068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DE2A00"/>
                  </a:solidFill>
                </a:rPr>
                <a:t>כניסה כנהג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951719" y="909204"/>
              <a:ext cx="1954068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142440"/>
                  </a:solidFill>
                </a:rPr>
                <a:t>כניסה כנהג</a:t>
              </a:r>
            </a:p>
          </p:txBody>
        </p:sp>
      </p:grpSp>
      <p:pic>
        <p:nvPicPr>
          <p:cNvPr id="2" name="תמונה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048" y="392545"/>
            <a:ext cx="3787345" cy="61329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678" y="379666"/>
            <a:ext cx="3804780" cy="61329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4928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9906309" y="828835"/>
            <a:ext cx="2137559" cy="12464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sz="1900" b="1" dirty="0">
                <a:solidFill>
                  <a:srgbClr val="DE2A00"/>
                </a:solidFill>
              </a:rPr>
              <a:t>פרטי חשבון בנק</a:t>
            </a:r>
            <a:endParaRPr lang="en-US" sz="1900" b="1" dirty="0">
              <a:solidFill>
                <a:srgbClr val="DE2A0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על מנת שהנוסע יוכל להעביר את התשלום, עליך להזין פרטי חשבון בנק, לשמירה לחץ "שמור".</a:t>
            </a:r>
            <a:endParaRPr lang="en-US" sz="1400" b="1" dirty="0">
              <a:solidFill>
                <a:srgbClr val="142440"/>
              </a:solidFill>
            </a:endParaRPr>
          </a:p>
        </p:txBody>
      </p:sp>
      <p:grpSp>
        <p:nvGrpSpPr>
          <p:cNvPr id="51" name="קבוצה 50"/>
          <p:cNvGrpSpPr/>
          <p:nvPr/>
        </p:nvGrpSpPr>
        <p:grpSpPr>
          <a:xfrm>
            <a:off x="0" y="5683036"/>
            <a:ext cx="1335611" cy="1174964"/>
            <a:chOff x="0" y="5683036"/>
            <a:chExt cx="1335611" cy="1174964"/>
          </a:xfrm>
        </p:grpSpPr>
        <p:pic>
          <p:nvPicPr>
            <p:cNvPr id="52" name="תמונה 51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9" b="89954" l="10000" r="97759">
                          <a14:foregroundMark x1="17414" y1="67025" x2="20575" y2="63957"/>
                          <a14:foregroundMark x1="20977" y1="63574" x2="22701" y2="62500"/>
                          <a14:backgroundMark x1="19310" y1="63190" x2="20287" y2="63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856878"/>
              <a:ext cx="1335611" cy="1001122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51104" y="5683036"/>
              <a:ext cx="6334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DE2A00"/>
                  </a:solidFill>
                </a:rPr>
                <a:t>4</a:t>
              </a:r>
            </a:p>
          </p:txBody>
        </p:sp>
      </p:grpSp>
      <p:pic>
        <p:nvPicPr>
          <p:cNvPr id="31" name="תמונה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403" y="379666"/>
            <a:ext cx="3776586" cy="61329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4" name="TextBox 33"/>
          <p:cNvSpPr txBox="1"/>
          <p:nvPr/>
        </p:nvSpPr>
        <p:spPr>
          <a:xfrm>
            <a:off x="38933" y="826687"/>
            <a:ext cx="2137559" cy="12618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sz="2000" b="1" dirty="0">
                <a:solidFill>
                  <a:srgbClr val="DE2A00"/>
                </a:solidFill>
              </a:rPr>
              <a:t>נהג קיים</a:t>
            </a:r>
            <a:endParaRPr lang="en-US" sz="2000" b="1" dirty="0">
              <a:solidFill>
                <a:srgbClr val="DE2A0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יש באפשרותך להוסיף נסיעה, לצפות בנתוני הנסיעות, לעדכן את פרטיך או לצפות בתשלומים. </a:t>
            </a:r>
            <a:endParaRPr lang="en-US" sz="1400" b="1" dirty="0">
              <a:solidFill>
                <a:srgbClr val="142440"/>
              </a:solidFill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49" y="379666"/>
            <a:ext cx="3804780" cy="6132917"/>
          </a:xfrm>
          <a:prstGeom prst="rect">
            <a:avLst/>
          </a:prstGeom>
          <a:ln>
            <a:solidFill>
              <a:srgbClr val="D9D9D9"/>
            </a:solidFill>
          </a:ln>
        </p:spPr>
      </p:pic>
    </p:spTree>
    <p:extLst>
      <p:ext uri="{BB962C8B-B14F-4D97-AF65-F5344CB8AC3E}">
        <p14:creationId xmlns:p14="http://schemas.microsoft.com/office/powerpoint/2010/main" val="82702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53967" y="828835"/>
            <a:ext cx="2137559" cy="104644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sz="2000" b="1" dirty="0">
                <a:solidFill>
                  <a:srgbClr val="DE2A00"/>
                </a:solidFill>
              </a:rPr>
              <a:t>עדכון פרטי נהג</a:t>
            </a:r>
            <a:endParaRPr lang="en-US" sz="2000" b="1" dirty="0">
              <a:solidFill>
                <a:srgbClr val="DE2A0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יש באפשרותך לעדכן את פרטי הרכב, לשמירה לחץ </a:t>
            </a:r>
            <a:r>
              <a:rPr lang="en-US" sz="1400" b="1" dirty="0">
                <a:solidFill>
                  <a:srgbClr val="142440"/>
                </a:solidFill>
              </a:rPr>
              <a:t>"</a:t>
            </a:r>
            <a:r>
              <a:rPr lang="he-IL" sz="1400" b="1" dirty="0">
                <a:solidFill>
                  <a:srgbClr val="142440"/>
                </a:solidFill>
              </a:rPr>
              <a:t>שמור".</a:t>
            </a:r>
            <a:endParaRPr lang="en-US" sz="1400" b="1" dirty="0">
              <a:solidFill>
                <a:srgbClr val="142440"/>
              </a:solidFill>
            </a:endParaRPr>
          </a:p>
        </p:txBody>
      </p:sp>
      <p:grpSp>
        <p:nvGrpSpPr>
          <p:cNvPr id="51" name="קבוצה 50"/>
          <p:cNvGrpSpPr/>
          <p:nvPr/>
        </p:nvGrpSpPr>
        <p:grpSpPr>
          <a:xfrm>
            <a:off x="0" y="5683036"/>
            <a:ext cx="1335611" cy="1174964"/>
            <a:chOff x="0" y="5683036"/>
            <a:chExt cx="1335611" cy="1174964"/>
          </a:xfrm>
        </p:grpSpPr>
        <p:pic>
          <p:nvPicPr>
            <p:cNvPr id="52" name="תמונה 51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9" b="89954" l="10000" r="97759">
                          <a14:foregroundMark x1="17414" y1="67025" x2="20575" y2="63957"/>
                          <a14:foregroundMark x1="20977" y1="63574" x2="22701" y2="62500"/>
                          <a14:backgroundMark x1="19310" y1="63190" x2="20287" y2="63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856878"/>
              <a:ext cx="1335611" cy="1001122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51104" y="5683036"/>
              <a:ext cx="6334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DE2A00"/>
                  </a:solidFill>
                </a:rPr>
                <a:t>5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999091" y="828835"/>
            <a:ext cx="2137559" cy="12618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sz="2000" b="1" dirty="0">
                <a:solidFill>
                  <a:srgbClr val="DE2A00"/>
                </a:solidFill>
              </a:rPr>
              <a:t>עדכון פרטים</a:t>
            </a:r>
            <a:endParaRPr lang="en-US" sz="2000" b="1" dirty="0">
              <a:solidFill>
                <a:srgbClr val="DE2A0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על מנת לעדכן את פרטיך לחץ על </a:t>
            </a:r>
            <a:r>
              <a:rPr lang="en-US" sz="1400" b="1" dirty="0">
                <a:solidFill>
                  <a:srgbClr val="142440"/>
                </a:solidFill>
              </a:rPr>
              <a:t>"</a:t>
            </a:r>
            <a:r>
              <a:rPr lang="he-IL" sz="1400" b="1" dirty="0">
                <a:solidFill>
                  <a:srgbClr val="142440"/>
                </a:solidFill>
              </a:rPr>
              <a:t>עדכון פרטים אישיים" ולשמירה לחץ </a:t>
            </a:r>
            <a:r>
              <a:rPr lang="en-US" sz="1400" b="1" dirty="0">
                <a:solidFill>
                  <a:srgbClr val="142440"/>
                </a:solidFill>
              </a:rPr>
              <a:t>"</a:t>
            </a:r>
            <a:r>
              <a:rPr lang="he-IL" sz="1400" b="1" dirty="0">
                <a:solidFill>
                  <a:srgbClr val="142440"/>
                </a:solidFill>
              </a:rPr>
              <a:t>שמור".</a:t>
            </a:r>
            <a:endParaRPr lang="en-US" sz="1400" b="1" dirty="0">
              <a:solidFill>
                <a:srgbClr val="142440"/>
              </a:solidFill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657" y="348290"/>
            <a:ext cx="3846812" cy="6161419"/>
          </a:xfrm>
          <a:prstGeom prst="rect">
            <a:avLst/>
          </a:prstGeom>
          <a:ln>
            <a:solidFill>
              <a:srgbClr val="D9D9D9"/>
            </a:solidFill>
          </a:ln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873" y="335700"/>
            <a:ext cx="3788598" cy="6174010"/>
          </a:xfrm>
          <a:prstGeom prst="rect">
            <a:avLst/>
          </a:prstGeom>
          <a:ln>
            <a:solidFill>
              <a:srgbClr val="D9D9D9"/>
            </a:solidFill>
          </a:ln>
        </p:spPr>
      </p:pic>
    </p:spTree>
    <p:extLst>
      <p:ext uri="{BB962C8B-B14F-4D97-AF65-F5344CB8AC3E}">
        <p14:creationId xmlns:p14="http://schemas.microsoft.com/office/powerpoint/2010/main" val="4202349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44949" y="828835"/>
            <a:ext cx="2137559" cy="12618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sz="2000" b="1" dirty="0">
                <a:solidFill>
                  <a:srgbClr val="DE2A00"/>
                </a:solidFill>
              </a:rPr>
              <a:t>הוספת נסיעה</a:t>
            </a:r>
            <a:endParaRPr lang="en-US" sz="2000" b="1" dirty="0">
              <a:solidFill>
                <a:srgbClr val="DE2A0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על מנת להגדיר נסיעה חדשה יש ללחוץ על </a:t>
            </a:r>
            <a:r>
              <a:rPr lang="en-US" sz="1400" b="1" dirty="0">
                <a:solidFill>
                  <a:srgbClr val="142440"/>
                </a:solidFill>
              </a:rPr>
              <a:t>"</a:t>
            </a:r>
            <a:r>
              <a:rPr lang="he-IL" sz="1400" b="1" dirty="0">
                <a:solidFill>
                  <a:srgbClr val="142440"/>
                </a:solidFill>
              </a:rPr>
              <a:t>הוספת נסיעה</a:t>
            </a:r>
            <a:r>
              <a:rPr lang="en-US" sz="1400" b="1" dirty="0">
                <a:solidFill>
                  <a:srgbClr val="142440"/>
                </a:solidFill>
              </a:rPr>
              <a:t> "</a:t>
            </a:r>
            <a:r>
              <a:rPr lang="he-IL" sz="1400" b="1" dirty="0">
                <a:solidFill>
                  <a:srgbClr val="142440"/>
                </a:solidFill>
              </a:rPr>
              <a:t>ולשמירה לחץ </a:t>
            </a:r>
            <a:r>
              <a:rPr lang="en-US" sz="1400" b="1" dirty="0">
                <a:solidFill>
                  <a:srgbClr val="142440"/>
                </a:solidFill>
              </a:rPr>
              <a:t>"</a:t>
            </a:r>
            <a:r>
              <a:rPr lang="he-IL" sz="1400" b="1" dirty="0">
                <a:solidFill>
                  <a:srgbClr val="142440"/>
                </a:solidFill>
              </a:rPr>
              <a:t>שמור".</a:t>
            </a:r>
            <a:endParaRPr lang="en-US" sz="1400" b="1" dirty="0">
              <a:solidFill>
                <a:srgbClr val="142440"/>
              </a:solidFill>
            </a:endParaRPr>
          </a:p>
        </p:txBody>
      </p:sp>
      <p:grpSp>
        <p:nvGrpSpPr>
          <p:cNvPr id="5" name="קבוצה 4"/>
          <p:cNvGrpSpPr/>
          <p:nvPr/>
        </p:nvGrpSpPr>
        <p:grpSpPr>
          <a:xfrm>
            <a:off x="0" y="5683036"/>
            <a:ext cx="1335611" cy="1174964"/>
            <a:chOff x="0" y="5683036"/>
            <a:chExt cx="1335611" cy="1174964"/>
          </a:xfrm>
        </p:grpSpPr>
        <p:pic>
          <p:nvPicPr>
            <p:cNvPr id="6" name="תמונה 5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9" b="89954" l="10000" r="97759">
                          <a14:foregroundMark x1="17414" y1="67025" x2="20575" y2="63957"/>
                          <a14:foregroundMark x1="20977" y1="63574" x2="22701" y2="62500"/>
                          <a14:backgroundMark x1="19310" y1="63190" x2="20287" y2="63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856878"/>
              <a:ext cx="1335611" cy="100112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51104" y="5683036"/>
              <a:ext cx="6334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DE2A00"/>
                  </a:solidFill>
                </a:rPr>
                <a:t>6</a:t>
              </a:r>
            </a:p>
          </p:txBody>
        </p:sp>
      </p:grpSp>
      <p:pic>
        <p:nvPicPr>
          <p:cNvPr id="8" name="תמונה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956" y="348290"/>
            <a:ext cx="3798283" cy="61614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668640-4399-4F37-B0E1-1E3FC6854354}"/>
              </a:ext>
            </a:extLst>
          </p:cNvPr>
          <p:cNvSpPr txBox="1"/>
          <p:nvPr/>
        </p:nvSpPr>
        <p:spPr>
          <a:xfrm>
            <a:off x="28913" y="828835"/>
            <a:ext cx="2137559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sz="2000" b="1" dirty="0" err="1">
                <a:solidFill>
                  <a:srgbClr val="DE2A00"/>
                </a:solidFill>
              </a:rPr>
              <a:t>צפיה</a:t>
            </a:r>
            <a:r>
              <a:rPr lang="he-IL" sz="2000" b="1" dirty="0">
                <a:solidFill>
                  <a:srgbClr val="DE2A00"/>
                </a:solidFill>
              </a:rPr>
              <a:t> בנסיעות</a:t>
            </a:r>
            <a:endParaRPr lang="en-US" sz="2000" b="1" dirty="0">
              <a:solidFill>
                <a:srgbClr val="DE2A0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הנהג יכול לצפות בנסיעותיו השמורות במערכת</a:t>
            </a: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על מנת לצפות בנתונים יש ללחוץ על הכפתור הנ"ל.</a:t>
            </a:r>
            <a:endParaRPr lang="en-US" sz="1400" b="1" dirty="0">
              <a:solidFill>
                <a:srgbClr val="142440"/>
              </a:solidFill>
            </a:endParaRPr>
          </a:p>
          <a:p>
            <a:pPr algn="just"/>
            <a:endParaRPr lang="en-US" sz="1400" b="1" dirty="0">
              <a:solidFill>
                <a:srgbClr val="142440"/>
              </a:solidFill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083" y="357399"/>
            <a:ext cx="3812016" cy="6147011"/>
          </a:xfrm>
          <a:prstGeom prst="rect">
            <a:avLst/>
          </a:prstGeom>
          <a:ln>
            <a:solidFill>
              <a:srgbClr val="D9D9D9"/>
            </a:solidFill>
          </a:ln>
        </p:spPr>
      </p:pic>
    </p:spTree>
    <p:extLst>
      <p:ext uri="{BB962C8B-B14F-4D97-AF65-F5344CB8AC3E}">
        <p14:creationId xmlns:p14="http://schemas.microsoft.com/office/powerpoint/2010/main" val="343825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קבוצה 11"/>
          <p:cNvGrpSpPr/>
          <p:nvPr/>
        </p:nvGrpSpPr>
        <p:grpSpPr>
          <a:xfrm>
            <a:off x="0" y="5683036"/>
            <a:ext cx="1335611" cy="1174964"/>
            <a:chOff x="0" y="5683036"/>
            <a:chExt cx="1335611" cy="1174964"/>
          </a:xfrm>
        </p:grpSpPr>
        <p:pic>
          <p:nvPicPr>
            <p:cNvPr id="13" name="תמונה 12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9" b="89954" l="10000" r="97759">
                          <a14:foregroundMark x1="17414" y1="67025" x2="20575" y2="63957"/>
                          <a14:foregroundMark x1="20977" y1="63574" x2="22701" y2="62500"/>
                          <a14:backgroundMark x1="19310" y1="63190" x2="20287" y2="63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856878"/>
              <a:ext cx="1335611" cy="1001122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51104" y="5683036"/>
              <a:ext cx="6334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DE2A00"/>
                  </a:solidFill>
                </a:rPr>
                <a:t>7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1668640-4399-4F37-B0E1-1E3FC6854354}"/>
              </a:ext>
            </a:extLst>
          </p:cNvPr>
          <p:cNvSpPr txBox="1"/>
          <p:nvPr/>
        </p:nvSpPr>
        <p:spPr>
          <a:xfrm>
            <a:off x="28913" y="828835"/>
            <a:ext cx="2137559" cy="16927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sz="2000" b="1" dirty="0">
                <a:solidFill>
                  <a:srgbClr val="DE2A00"/>
                </a:solidFill>
              </a:rPr>
              <a:t>מחיקת נסיעה</a:t>
            </a:r>
            <a:endParaRPr lang="en-US" sz="2000" b="1" dirty="0">
              <a:solidFill>
                <a:srgbClr val="DE2A0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עליך להזין את טווח התאריכים הרצויים למחיקה מתוך הטווח הקיים.</a:t>
            </a: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לסיום לחץ "מחיקת נסיעות בטווח".</a:t>
            </a:r>
            <a:endParaRPr lang="en-US" sz="1400" b="1" dirty="0">
              <a:solidFill>
                <a:srgbClr val="142440"/>
              </a:solidFill>
            </a:endParaRPr>
          </a:p>
          <a:p>
            <a:pPr algn="just"/>
            <a:endParaRPr lang="en-US" sz="1400" b="1" dirty="0">
              <a:solidFill>
                <a:srgbClr val="14244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959239" y="833636"/>
            <a:ext cx="2129044" cy="104644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sz="2000" b="1" dirty="0">
                <a:solidFill>
                  <a:srgbClr val="DE2A00"/>
                </a:solidFill>
              </a:rPr>
              <a:t>פרטי נסיעה</a:t>
            </a:r>
            <a:endParaRPr lang="en-US" sz="2000" b="1" dirty="0">
              <a:solidFill>
                <a:srgbClr val="DE2A0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יש באפשרותך לבטל נסיעה קיימת ע"י לחיצה על האייקון של מחיקה.</a:t>
            </a:r>
            <a:endParaRPr lang="en-US" sz="1400" b="1" dirty="0">
              <a:solidFill>
                <a:srgbClr val="142440"/>
              </a:solidFill>
            </a:endParaRPr>
          </a:p>
        </p:txBody>
      </p:sp>
      <p:pic>
        <p:nvPicPr>
          <p:cNvPr id="20" name="תמונה 19">
            <a:extLst>
              <a:ext uri="{FF2B5EF4-FFF2-40B4-BE49-F238E27FC236}">
                <a16:creationId xmlns:a16="http://schemas.microsoft.com/office/drawing/2014/main" id="{A3B8A836-5A24-488C-9908-E155ABD31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459" y="332292"/>
            <a:ext cx="3756620" cy="6177418"/>
          </a:xfrm>
          <a:prstGeom prst="rect">
            <a:avLst/>
          </a:prstGeom>
        </p:spPr>
      </p:pic>
      <p:pic>
        <p:nvPicPr>
          <p:cNvPr id="2" name="תמונה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061" y="348290"/>
            <a:ext cx="3798283" cy="6183001"/>
          </a:xfrm>
          <a:prstGeom prst="rect">
            <a:avLst/>
          </a:prstGeom>
          <a:ln>
            <a:solidFill>
              <a:srgbClr val="D9D9D9"/>
            </a:solidFill>
          </a:ln>
        </p:spPr>
      </p:pic>
    </p:spTree>
    <p:extLst>
      <p:ext uri="{BB962C8B-B14F-4D97-AF65-F5344CB8AC3E}">
        <p14:creationId xmlns:p14="http://schemas.microsoft.com/office/powerpoint/2010/main" val="3999151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קבוצה 50"/>
          <p:cNvGrpSpPr/>
          <p:nvPr/>
        </p:nvGrpSpPr>
        <p:grpSpPr>
          <a:xfrm>
            <a:off x="0" y="5683036"/>
            <a:ext cx="1335611" cy="1174964"/>
            <a:chOff x="0" y="5683036"/>
            <a:chExt cx="1335611" cy="1174964"/>
          </a:xfrm>
        </p:grpSpPr>
        <p:pic>
          <p:nvPicPr>
            <p:cNvPr id="52" name="תמונה 51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9" b="89954" l="10000" r="97759">
                          <a14:foregroundMark x1="17414" y1="67025" x2="20575" y2="63957"/>
                          <a14:foregroundMark x1="20977" y1="63574" x2="22701" y2="62500"/>
                          <a14:backgroundMark x1="19310" y1="63190" x2="20287" y2="63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856878"/>
              <a:ext cx="1335611" cy="1001122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51104" y="5683036"/>
              <a:ext cx="6334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DE2A00"/>
                  </a:solidFill>
                </a:rPr>
                <a:t>8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959239" y="833636"/>
            <a:ext cx="2129044" cy="8002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b="1" dirty="0" err="1">
                <a:solidFill>
                  <a:srgbClr val="DE2A00"/>
                </a:solidFill>
              </a:rPr>
              <a:t>צפיה</a:t>
            </a:r>
            <a:r>
              <a:rPr lang="he-IL" b="1" dirty="0">
                <a:solidFill>
                  <a:srgbClr val="DE2A00"/>
                </a:solidFill>
              </a:rPr>
              <a:t> בתשלומים</a:t>
            </a:r>
            <a:endParaRPr lang="en-US" b="1" dirty="0">
              <a:solidFill>
                <a:srgbClr val="DE2A0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הנהג יוכל לצפות בפרוט התשלומים שלו.</a:t>
            </a: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38655FBC-07C2-4EE4-B147-AB83CE0CA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647" y="348290"/>
            <a:ext cx="3648591" cy="617682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8775" y="820757"/>
            <a:ext cx="2137559" cy="104644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sz="2000" b="1" dirty="0">
                <a:solidFill>
                  <a:srgbClr val="DE2A00"/>
                </a:solidFill>
              </a:rPr>
              <a:t>החלף משתמש </a:t>
            </a:r>
            <a:endParaRPr lang="en-US" sz="2000" b="1" dirty="0">
              <a:solidFill>
                <a:srgbClr val="DE2A0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אם </a:t>
            </a:r>
            <a:r>
              <a:rPr lang="he-IL" sz="1400" b="1" dirty="0" err="1">
                <a:solidFill>
                  <a:srgbClr val="142440"/>
                </a:solidFill>
              </a:rPr>
              <a:t>הינך</a:t>
            </a:r>
            <a:r>
              <a:rPr lang="he-IL" sz="1400" b="1" dirty="0">
                <a:solidFill>
                  <a:srgbClr val="142440"/>
                </a:solidFill>
              </a:rPr>
              <a:t> רוצה להחליף ולהיכנס כנוסע עליך ללחוץ על הכפתור "החלף לנוסע".</a:t>
            </a:r>
            <a:endParaRPr lang="en-US" sz="1400" b="1" dirty="0">
              <a:solidFill>
                <a:srgbClr val="142440"/>
              </a:solidFill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343" y="348290"/>
            <a:ext cx="3816884" cy="6176609"/>
          </a:xfrm>
          <a:prstGeom prst="rect">
            <a:avLst/>
          </a:prstGeom>
          <a:ln>
            <a:solidFill>
              <a:srgbClr val="D9D9D9"/>
            </a:solidFill>
          </a:ln>
        </p:spPr>
      </p:pic>
    </p:spTree>
    <p:extLst>
      <p:ext uri="{BB962C8B-B14F-4D97-AF65-F5344CB8AC3E}">
        <p14:creationId xmlns:p14="http://schemas.microsoft.com/office/powerpoint/2010/main" val="163924956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2379</TotalTime>
  <Words>674</Words>
  <Application>Microsoft Office PowerPoint</Application>
  <PresentationFormat>מסך רחב</PresentationFormat>
  <Paragraphs>107</Paragraphs>
  <Slides>18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user</dc:creator>
  <cp:lastModifiedBy>user1</cp:lastModifiedBy>
  <cp:revision>82</cp:revision>
  <dcterms:created xsi:type="dcterms:W3CDTF">2020-09-22T17:28:04Z</dcterms:created>
  <dcterms:modified xsi:type="dcterms:W3CDTF">2020-10-21T11:20:51Z</dcterms:modified>
</cp:coreProperties>
</file>