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8" r:id="rId20"/>
    <p:sldId id="269" r:id="rId21"/>
    <p:sldId id="270" r:id="rId22"/>
    <p:sldId id="271" r:id="rId23"/>
    <p:sldId id="257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440"/>
    <a:srgbClr val="DE2A00"/>
    <a:srgbClr val="1A2E52"/>
    <a:srgbClr val="1B3055"/>
    <a:srgbClr val="666699"/>
    <a:srgbClr val="83A2D9"/>
    <a:srgbClr val="006666"/>
    <a:srgbClr val="3D6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68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489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376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6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786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0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01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468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373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96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995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50DB7-1D1E-4239-A8B8-FABF7A8549C3}" type="datetimeFigureOut">
              <a:rPr lang="he-IL" smtClean="0"/>
              <a:t>ט"ז/חשון/תשפ"א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3266-9D52-4D01-9D94-5BB89C8C98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073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89954" l="10000" r="97759">
                        <a14:foregroundMark x1="17414" y1="67025" x2="20575" y2="63957"/>
                        <a14:foregroundMark x1="20977" y1="63574" x2="22701" y2="62500"/>
                        <a14:backgroundMark x1="19310" y1="63190" x2="20287" y2="63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52" y="-620000"/>
            <a:ext cx="8856782" cy="6638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8EBF7-FDE0-4540-A6C9-E6869CE07E3C}"/>
              </a:ext>
            </a:extLst>
          </p:cNvPr>
          <p:cNvSpPr txBox="1"/>
          <p:nvPr/>
        </p:nvSpPr>
        <p:spPr>
          <a:xfrm>
            <a:off x="3657599" y="6107499"/>
            <a:ext cx="5120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rgbClr val="002060"/>
                </a:solidFill>
                <a:latin typeface="+mj-lt"/>
              </a:rPr>
              <a:t>מגישות:  אסתר כהן ולאה </a:t>
            </a:r>
            <a:r>
              <a:rPr lang="he-IL" b="1" dirty="0" err="1">
                <a:solidFill>
                  <a:srgbClr val="002060"/>
                </a:solidFill>
                <a:latin typeface="+mj-lt"/>
              </a:rPr>
              <a:t>מולאיוף</a:t>
            </a:r>
            <a:endParaRPr lang="he-IL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8EBF7-FDE0-4540-A6C9-E6869CE07E3C}"/>
              </a:ext>
            </a:extLst>
          </p:cNvPr>
          <p:cNvSpPr txBox="1"/>
          <p:nvPr/>
        </p:nvSpPr>
        <p:spPr>
          <a:xfrm>
            <a:off x="3332871" y="5406683"/>
            <a:ext cx="55262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002060"/>
                </a:solidFill>
                <a:latin typeface="+mj-lt"/>
              </a:rPr>
              <a:t>אפליקציית תאום נסיעות נהג - נוסע</a:t>
            </a:r>
          </a:p>
        </p:txBody>
      </p:sp>
    </p:spTree>
    <p:extLst>
      <p:ext uri="{BB962C8B-B14F-4D97-AF65-F5344CB8AC3E}">
        <p14:creationId xmlns:p14="http://schemas.microsoft.com/office/powerpoint/2010/main" val="30591446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2"/>
          <p:cNvSpPr txBox="1">
            <a:spLocks/>
          </p:cNvSpPr>
          <p:nvPr/>
        </p:nvSpPr>
        <p:spPr>
          <a:xfrm>
            <a:off x="1473879" y="2346318"/>
            <a:ext cx="9224415" cy="15015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הנהג יוכל לצפות במסלול היעיל  והקצר ביותר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עבורו לאיסוף והורדת המצטרפים .</a:t>
            </a:r>
          </a:p>
        </p:txBody>
      </p:sp>
      <p:grpSp>
        <p:nvGrpSpPr>
          <p:cNvPr id="18" name="קבוצה 17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12" name="קבוצה 11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17" name="קבוצה 16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15" name="מלבן 14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6" name="מלבן 15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9" name="כותרת משנה 2">
            <a:extLst>
              <a:ext uri="{FF2B5EF4-FFF2-40B4-BE49-F238E27FC236}">
                <a16:creationId xmlns:a16="http://schemas.microsoft.com/office/drawing/2014/main" id="{369D0E7E-E46C-41E2-BBBF-CF4B1104FD81}"/>
              </a:ext>
            </a:extLst>
          </p:cNvPr>
          <p:cNvSpPr txBox="1">
            <a:spLocks/>
          </p:cNvSpPr>
          <p:nvPr/>
        </p:nvSpPr>
        <p:spPr>
          <a:xfrm>
            <a:off x="1473878" y="4021703"/>
            <a:ext cx="9224415" cy="15015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סמוך למועד הנסיעה יקבל הנהג דוח תחנות הנסיעה ומסלול נסיעה.</a:t>
            </a:r>
          </a:p>
        </p:txBody>
      </p:sp>
      <p:grpSp>
        <p:nvGrpSpPr>
          <p:cNvPr id="20" name="קבוצה 19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21" name="תמונה 20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>
                  <a:solidFill>
                    <a:srgbClr val="DE2A00"/>
                  </a:solidFill>
                </a:rPr>
                <a:t>9</a:t>
              </a:r>
              <a:endParaRPr lang="he-IL" sz="2000" b="1" dirty="0">
                <a:solidFill>
                  <a:srgbClr val="DE2A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30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3" name="תמונה 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10</a:t>
              </a:r>
            </a:p>
          </p:txBody>
        </p:sp>
      </p:grpSp>
      <p:grpSp>
        <p:nvGrpSpPr>
          <p:cNvPr id="5" name="קבוצה 4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6" name="קבוצה 5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7" name="קבוצה 6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8" name="מלבן 7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507175" y="2268131"/>
            <a:ext cx="915782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b="1" dirty="0">
                <a:solidFill>
                  <a:srgbClr val="DE2A00"/>
                </a:solidFill>
              </a:rPr>
              <a:t>הצטרפתי לנסיעה שבועית למשך חצי שנה, ואני רוצה לבטל נסיעה שבועית אחת,</a:t>
            </a:r>
          </a:p>
          <a:p>
            <a:pPr algn="ctr"/>
            <a:r>
              <a:rPr lang="he-IL" sz="4000" b="1" dirty="0">
                <a:solidFill>
                  <a:srgbClr val="DE2A00"/>
                </a:solidFill>
              </a:rPr>
              <a:t> כיצד מתבצעת הפעולה למחיקת הנסיעה?</a:t>
            </a:r>
            <a:endParaRPr lang="he-IL" sz="2800" b="1" dirty="0">
              <a:solidFill>
                <a:srgbClr val="1424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865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3" name="תמונה 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11</a:t>
              </a:r>
            </a:p>
          </p:txBody>
        </p:sp>
      </p:grpSp>
      <p:grpSp>
        <p:nvGrpSpPr>
          <p:cNvPr id="5" name="קבוצה 4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6" name="קבוצה 5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7" name="קבוצה 6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8" name="מלבן 7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098367" y="2438941"/>
            <a:ext cx="9792866" cy="2622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ראשית,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בעת הגדרת נסיעה בטווח תאריכים המידע נשמר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במסד נתונים כדלהלן:</a:t>
            </a:r>
            <a:endParaRPr lang="en-US" sz="3600" b="1" dirty="0">
              <a:solidFill>
                <a:srgbClr val="142440"/>
              </a:solidFill>
            </a:endParaRPr>
          </a:p>
          <a:p>
            <a:pPr marL="0" indent="0" algn="ctr">
              <a:buNone/>
            </a:pPr>
            <a:endParaRPr lang="he-IL" sz="3600" b="1" dirty="0">
              <a:solidFill>
                <a:srgbClr val="1424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5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3" name="תמונה 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12</a:t>
              </a:r>
            </a:p>
          </p:txBody>
        </p:sp>
      </p:grpSp>
      <p:grpSp>
        <p:nvGrpSpPr>
          <p:cNvPr id="5" name="קבוצה 4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6" name="קבוצה 5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7" name="קבוצה 6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8" name="מלבן 7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098367" y="2438941"/>
            <a:ext cx="9792866" cy="2622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כנגד כל יום מטווח התאריכים של נסיעה המופיעה בטבלת נסיעות-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נוספת שורת נתונים בטבלת נוספת הפורשת את טווח הנסיעה לימים.  </a:t>
            </a:r>
            <a:endParaRPr lang="en-US" sz="3600" b="1" dirty="0">
              <a:solidFill>
                <a:srgbClr val="142440"/>
              </a:solidFill>
            </a:endParaRPr>
          </a:p>
          <a:p>
            <a:pPr marL="0" indent="0" algn="ctr">
              <a:buNone/>
            </a:pPr>
            <a:endParaRPr lang="he-IL" sz="3600" b="1" dirty="0">
              <a:solidFill>
                <a:srgbClr val="1424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3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3" name="תמונה 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13</a:t>
              </a:r>
            </a:p>
          </p:txBody>
        </p:sp>
      </p:grpSp>
      <p:grpSp>
        <p:nvGrpSpPr>
          <p:cNvPr id="5" name="קבוצה 4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6" name="קבוצה 5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7" name="קבוצה 6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8" name="מלבן 7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287670" y="2683639"/>
            <a:ext cx="9792866" cy="12830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בכל שורת נתונים נשמר גם מספר המקומות הפנויים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לנסיעה זו.</a:t>
            </a:r>
            <a:endParaRPr lang="en-US" sz="3600" b="1" dirty="0">
              <a:solidFill>
                <a:srgbClr val="142440"/>
              </a:solidFill>
            </a:endParaRPr>
          </a:p>
          <a:p>
            <a:pPr marL="0" indent="0" algn="ctr">
              <a:buNone/>
            </a:pPr>
            <a:endParaRPr lang="he-IL" sz="3600" b="1" dirty="0">
              <a:solidFill>
                <a:srgbClr val="1424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3" name="תמונה 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14</a:t>
              </a:r>
            </a:p>
          </p:txBody>
        </p:sp>
      </p:grpSp>
      <p:grpSp>
        <p:nvGrpSpPr>
          <p:cNvPr id="5" name="קבוצה 4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6" name="קבוצה 5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7" name="קבוצה 6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8" name="מלבן 7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098367" y="2438941"/>
            <a:ext cx="9792866" cy="2622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כעת, 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כאשר הנוסע רוצה לבטל נסיעה ספציפית הוא מזין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את טווח התאריכים למחיקה. </a:t>
            </a:r>
            <a:endParaRPr lang="en-US" sz="3600" b="1" dirty="0">
              <a:solidFill>
                <a:srgbClr val="142440"/>
              </a:solidFill>
            </a:endParaRPr>
          </a:p>
          <a:p>
            <a:pPr marL="0" indent="0" algn="ctr">
              <a:buNone/>
            </a:pPr>
            <a:endParaRPr lang="he-IL" sz="3600" b="1" dirty="0">
              <a:solidFill>
                <a:srgbClr val="1424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7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3" name="תמונה 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15</a:t>
              </a:r>
            </a:p>
          </p:txBody>
        </p:sp>
      </p:grpSp>
      <p:grpSp>
        <p:nvGrpSpPr>
          <p:cNvPr id="5" name="קבוצה 4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6" name="קבוצה 5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7" name="קבוצה 6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8" name="מלבן 7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098367" y="2438941"/>
            <a:ext cx="9792866" cy="2622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לאחר שיש בידינו את התאריכים למחיקה, לא נותר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לנו אלא לעבור על כל שורות הנתונים הקשורות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לנסיעה זו ולבדוק:</a:t>
            </a:r>
            <a:endParaRPr lang="en-US" sz="3600" b="1" dirty="0">
              <a:solidFill>
                <a:srgbClr val="142440"/>
              </a:solidFill>
            </a:endParaRPr>
          </a:p>
          <a:p>
            <a:pPr marL="0" indent="0" algn="ctr">
              <a:buNone/>
            </a:pPr>
            <a:endParaRPr lang="he-IL" sz="3600" b="1" dirty="0">
              <a:solidFill>
                <a:srgbClr val="1424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2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3" name="תמונה 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16</a:t>
              </a:r>
            </a:p>
          </p:txBody>
        </p:sp>
      </p:grpSp>
      <p:grpSp>
        <p:nvGrpSpPr>
          <p:cNvPr id="5" name="קבוצה 4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6" name="קבוצה 5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7" name="קבוצה 6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8" name="מלבן 7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098367" y="2438942"/>
            <a:ext cx="9792866" cy="2081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באם שורת הנתונים הנוכחית נמצאת בטווח למחיקה,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נבצע עליה פעולת מחיקה ועדכון  מספר המקומות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הפנויים.</a:t>
            </a:r>
          </a:p>
        </p:txBody>
      </p:sp>
    </p:spTree>
    <p:extLst>
      <p:ext uri="{BB962C8B-B14F-4D97-AF65-F5344CB8AC3E}">
        <p14:creationId xmlns:p14="http://schemas.microsoft.com/office/powerpoint/2010/main" val="405485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4" name="תמונה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17</a:t>
              </a:r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7" name="קבוצה 6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8" name="קבוצה 7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9" name="מלבן 8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3" name="כותרת משנה 2"/>
          <p:cNvSpPr txBox="1">
            <a:spLocks/>
          </p:cNvSpPr>
          <p:nvPr/>
        </p:nvSpPr>
        <p:spPr>
          <a:xfrm>
            <a:off x="1137004" y="2851066"/>
            <a:ext cx="9629734" cy="14469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כמובן שאם הנסיעה בוטלה סמוך לשעת היציאה,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יהיה על הנוסע לשלם לנהג אחוזים מהתשלום. </a:t>
            </a:r>
          </a:p>
        </p:txBody>
      </p:sp>
    </p:spTree>
    <p:extLst>
      <p:ext uri="{BB962C8B-B14F-4D97-AF65-F5344CB8AC3E}">
        <p14:creationId xmlns:p14="http://schemas.microsoft.com/office/powerpoint/2010/main" val="110383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3" name="תמונה 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18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88393" y="2616662"/>
            <a:ext cx="91578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he-IL" sz="4000" b="1" dirty="0">
                <a:solidFill>
                  <a:srgbClr val="DE2A00"/>
                </a:solidFill>
              </a:rPr>
              <a:t>הנסיעה לא בוצעה והכסף נגבה מהנוסע???</a:t>
            </a:r>
            <a:endParaRPr lang="he-IL" sz="2800" b="1" dirty="0">
              <a:solidFill>
                <a:srgbClr val="142440"/>
              </a:solidFill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7" name="קבוצה 6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8" name="קבוצה 7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9" name="מלבן 8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57429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3" name="תמונה 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81913" y="2393423"/>
            <a:ext cx="786547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he-IL" sz="4000" b="1" dirty="0">
                <a:solidFill>
                  <a:srgbClr val="DE2A00"/>
                </a:solidFill>
              </a:rPr>
              <a:t>כיצד ניתן להתאים נהג לנוסע???</a:t>
            </a:r>
            <a:endParaRPr lang="he-IL" sz="2800" b="1" dirty="0">
              <a:solidFill>
                <a:srgbClr val="142440"/>
              </a:solidFill>
            </a:endParaRPr>
          </a:p>
        </p:txBody>
      </p:sp>
      <p:grpSp>
        <p:nvGrpSpPr>
          <p:cNvPr id="12" name="קבוצה 11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13" name="קבוצה 12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14" name="קבוצה 13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15" name="מלבן 14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6" name="מלבן 15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67024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3" name="תמונה 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19</a:t>
              </a:r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7" name="קבוצה 6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8" name="קבוצה 7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9" name="מלבן 8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4" name="כותרת משנה 2"/>
          <p:cNvSpPr txBox="1">
            <a:spLocks/>
          </p:cNvSpPr>
          <p:nvPr/>
        </p:nvSpPr>
        <p:spPr>
          <a:xfrm>
            <a:off x="1473879" y="2346318"/>
            <a:ext cx="9224415" cy="19376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כאשר לפחות חמישים אחוז מהנוסעים ידווחו על 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הנסיעה שלא התבצעה - הכסף יוחזר. </a:t>
            </a:r>
            <a:endParaRPr lang="en-US" sz="3600" b="1" dirty="0">
              <a:solidFill>
                <a:srgbClr val="142440"/>
              </a:solidFill>
            </a:endParaRPr>
          </a:p>
          <a:p>
            <a:pPr marL="0" indent="0" algn="ctr">
              <a:buNone/>
            </a:pPr>
            <a:endParaRPr lang="he-IL" sz="3600" b="1" dirty="0">
              <a:solidFill>
                <a:srgbClr val="1424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9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4" name="תמונה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20</a:t>
              </a:r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7" name="קבוצה 6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8" name="קבוצה 7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9" name="מלבן 8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4" name="כותרת משנה 2"/>
          <p:cNvSpPr txBox="1">
            <a:spLocks/>
          </p:cNvSpPr>
          <p:nvPr/>
        </p:nvSpPr>
        <p:spPr>
          <a:xfrm>
            <a:off x="1473879" y="2346318"/>
            <a:ext cx="9224415" cy="25170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כיצד נוודא שלפחות חמישים אחוז מהנוסעים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דיווחו על כך?</a:t>
            </a:r>
            <a:endParaRPr lang="en-US" sz="3600" b="1" dirty="0">
              <a:solidFill>
                <a:srgbClr val="142440"/>
              </a:solidFill>
            </a:endParaRPr>
          </a:p>
          <a:p>
            <a:pPr marL="0" indent="0" algn="ctr">
              <a:buNone/>
            </a:pPr>
            <a:endParaRPr lang="he-IL" sz="3600" b="1" dirty="0">
              <a:solidFill>
                <a:srgbClr val="1424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5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ircle/>
      </p:transition>
    </mc:Choice>
    <mc:Fallback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3" name="תמונה 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21</a:t>
              </a:r>
            </a:p>
          </p:txBody>
        </p:sp>
      </p:grpSp>
      <p:grpSp>
        <p:nvGrpSpPr>
          <p:cNvPr id="5" name="קבוצה 4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6" name="קבוצה 5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7" name="קבוצה 6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8" name="מלבן 7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098367" y="2438941"/>
            <a:ext cx="9792866" cy="2622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כל תלונה על אי ביצוע נסיעה נשמרת במסד הנתונים.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באם מספר התלונות על נסיעה ספציפית הגיעה לחצי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ממספר הנוסעים שהיו אמורים להצטרף אליה –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הכסף יוחזר.</a:t>
            </a:r>
            <a:endParaRPr lang="en-US" sz="3600" b="1" dirty="0">
              <a:solidFill>
                <a:srgbClr val="142440"/>
              </a:solidFill>
            </a:endParaRPr>
          </a:p>
          <a:p>
            <a:pPr marL="0" indent="0" algn="ctr">
              <a:buNone/>
            </a:pPr>
            <a:endParaRPr lang="he-IL" sz="3600" b="1" dirty="0">
              <a:solidFill>
                <a:srgbClr val="1424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6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89954" l="10000" r="97759">
                        <a14:foregroundMark x1="17414" y1="67025" x2="20575" y2="63957"/>
                        <a14:foregroundMark x1="20977" y1="63574" x2="22701" y2="62500"/>
                        <a14:backgroundMark x1="19310" y1="63190" x2="20287" y2="63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74" y="427493"/>
            <a:ext cx="2957360" cy="2216722"/>
          </a:xfrm>
          <a:prstGeom prst="rect">
            <a:avLst/>
          </a:prstGeom>
        </p:spPr>
      </p:pic>
      <p:grpSp>
        <p:nvGrpSpPr>
          <p:cNvPr id="3" name="קבוצה 2"/>
          <p:cNvGrpSpPr/>
          <p:nvPr/>
        </p:nvGrpSpPr>
        <p:grpSpPr>
          <a:xfrm>
            <a:off x="1610435" y="2472466"/>
            <a:ext cx="8509098" cy="2691304"/>
            <a:chOff x="2060811" y="1912907"/>
            <a:chExt cx="8509098" cy="2691304"/>
          </a:xfrm>
        </p:grpSpPr>
        <p:sp>
          <p:nvSpPr>
            <p:cNvPr id="4" name="TextBox 3"/>
            <p:cNvSpPr txBox="1"/>
            <p:nvPr/>
          </p:nvSpPr>
          <p:spPr>
            <a:xfrm>
              <a:off x="2101754" y="1912907"/>
              <a:ext cx="8468155" cy="11079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DE2A00"/>
                  </a:solidFill>
                </a:rPr>
                <a:t>Traveling Group</a:t>
              </a:r>
              <a:r>
                <a:rPr lang="he-IL" sz="6600" b="1" dirty="0">
                  <a:solidFill>
                    <a:srgbClr val="DE2A00"/>
                  </a:solidFill>
                </a:rPr>
                <a:t>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60811" y="1926555"/>
              <a:ext cx="8468155" cy="267765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142440"/>
                  </a:solidFill>
                </a:rPr>
                <a:t>Traveling Group</a:t>
              </a:r>
              <a:r>
                <a:rPr lang="he-IL" sz="6600" b="1" dirty="0">
                  <a:solidFill>
                    <a:srgbClr val="142440"/>
                  </a:solidFill>
                </a:rPr>
                <a:t> </a:t>
              </a:r>
            </a:p>
            <a:p>
              <a:pPr algn="ctr"/>
              <a:r>
                <a:rPr lang="he-IL" sz="3600" b="1" dirty="0">
                  <a:solidFill>
                    <a:srgbClr val="142440"/>
                  </a:solidFill>
                </a:rPr>
                <a:t>מאחלת לכם</a:t>
              </a:r>
            </a:p>
            <a:p>
              <a:pPr algn="ctr"/>
              <a:r>
                <a:rPr lang="he-IL" sz="6600" b="1" dirty="0">
                  <a:solidFill>
                    <a:srgbClr val="DE2A00"/>
                  </a:solidFill>
                </a:rPr>
                <a:t>נסיעה טובה!</a:t>
              </a:r>
              <a:endParaRPr lang="en-US" sz="6600" b="1" dirty="0">
                <a:solidFill>
                  <a:srgbClr val="DE2A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96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2"/>
          <p:cNvSpPr txBox="1">
            <a:spLocks/>
          </p:cNvSpPr>
          <p:nvPr/>
        </p:nvSpPr>
        <p:spPr>
          <a:xfrm>
            <a:off x="1511086" y="1097442"/>
            <a:ext cx="9224415" cy="24690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he-IL" sz="3600" b="1" dirty="0">
                <a:solidFill>
                  <a:srgbClr val="142440"/>
                </a:solidFill>
              </a:rPr>
              <a:t>ראשית , המערכת תפעיל סינון ראשוני -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e-IL" sz="3600" b="1" dirty="0">
                <a:solidFill>
                  <a:srgbClr val="142440"/>
                </a:solidFill>
              </a:rPr>
              <a:t>סריקת מאגר הנסיעות ואחזור הנסיעות התואמות לנסיעה המבוקשת לפי הקריטריונים הבאים:</a:t>
            </a:r>
          </a:p>
        </p:txBody>
      </p:sp>
      <p:grpSp>
        <p:nvGrpSpPr>
          <p:cNvPr id="3" name="קבוצה 2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4" name="תמונה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2</a:t>
              </a:r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7" name="קבוצה 6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8" name="קבוצה 7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9" name="מלבן 8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C162802-F7D8-425D-BA31-ADD3F7A660F0}"/>
              </a:ext>
            </a:extLst>
          </p:cNvPr>
          <p:cNvSpPr txBox="1"/>
          <p:nvPr/>
        </p:nvSpPr>
        <p:spPr>
          <a:xfrm>
            <a:off x="2475914" y="3936546"/>
            <a:ext cx="825958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3600" b="1" dirty="0">
                <a:solidFill>
                  <a:srgbClr val="142440"/>
                </a:solidFill>
              </a:rPr>
              <a:t>מרחק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9F26C-B2DB-44CB-BC34-02C40522750C}"/>
              </a:ext>
            </a:extLst>
          </p:cNvPr>
          <p:cNvSpPr txBox="1"/>
          <p:nvPr/>
        </p:nvSpPr>
        <p:spPr>
          <a:xfrm>
            <a:off x="2926079" y="4835943"/>
            <a:ext cx="78094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3600" b="1" dirty="0">
                <a:solidFill>
                  <a:srgbClr val="142440"/>
                </a:solidFill>
              </a:rPr>
              <a:t>עלות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80561-CE1D-48A4-AB91-740713299ABC}"/>
              </a:ext>
            </a:extLst>
          </p:cNvPr>
          <p:cNvSpPr txBox="1"/>
          <p:nvPr/>
        </p:nvSpPr>
        <p:spPr>
          <a:xfrm>
            <a:off x="2926078" y="5683036"/>
            <a:ext cx="78094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3600" b="1" dirty="0">
                <a:solidFill>
                  <a:srgbClr val="142440"/>
                </a:solidFill>
              </a:rPr>
              <a:t>תאריכים וזמנים</a:t>
            </a:r>
          </a:p>
        </p:txBody>
      </p:sp>
    </p:spTree>
    <p:extLst>
      <p:ext uri="{BB962C8B-B14F-4D97-AF65-F5344CB8AC3E}">
        <p14:creationId xmlns:p14="http://schemas.microsoft.com/office/powerpoint/2010/main" val="25007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2"/>
          <p:cNvSpPr txBox="1">
            <a:spLocks/>
          </p:cNvSpPr>
          <p:nvPr/>
        </p:nvSpPr>
        <p:spPr>
          <a:xfrm>
            <a:off x="478302" y="2209839"/>
            <a:ext cx="11141612" cy="2186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ראשית עלינו לבדוק את נקודות המוצא והיעד של הנוסע-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אם הן נמצאות במרחק קרוב 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לנקודות המוצא והיעד של הנהג .</a:t>
            </a:r>
          </a:p>
        </p:txBody>
      </p:sp>
      <p:grpSp>
        <p:nvGrpSpPr>
          <p:cNvPr id="3" name="קבוצה 2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4" name="תמונה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3</a:t>
              </a:r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7" name="קבוצה 6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8" name="קבוצה 7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9" name="מלבן 8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125EB75-7841-4564-B6CE-4757CAF94E50}"/>
              </a:ext>
            </a:extLst>
          </p:cNvPr>
          <p:cNvSpPr txBox="1"/>
          <p:nvPr/>
        </p:nvSpPr>
        <p:spPr>
          <a:xfrm>
            <a:off x="2771336" y="1154487"/>
            <a:ext cx="825958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b="1" dirty="0">
                <a:solidFill>
                  <a:srgbClr val="DE2A00"/>
                </a:solidFill>
              </a:rPr>
              <a:t>מרחק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31998-1BF0-4E10-8479-C4A88451628B}"/>
              </a:ext>
            </a:extLst>
          </p:cNvPr>
          <p:cNvSpPr txBox="1"/>
          <p:nvPr/>
        </p:nvSpPr>
        <p:spPr>
          <a:xfrm>
            <a:off x="4675707" y="4772746"/>
            <a:ext cx="358525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b="1" dirty="0">
                <a:solidFill>
                  <a:srgbClr val="DE2A00"/>
                </a:solidFill>
              </a:rPr>
              <a:t>מרחק תואם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02B32968-ADAD-42E3-A557-BFC5E451F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45" y="5273567"/>
            <a:ext cx="1569975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משנה 2"/>
          <p:cNvSpPr txBox="1">
            <a:spLocks/>
          </p:cNvSpPr>
          <p:nvPr/>
        </p:nvSpPr>
        <p:spPr>
          <a:xfrm>
            <a:off x="1493702" y="2011732"/>
            <a:ext cx="9224415" cy="20053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 ננסה להוסיף את נקודת המוצא של הנוסע למסלול הנסיעה של הנהג 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ונבדוק בכמה מתארכת דרכו של הנהג  ?</a:t>
            </a:r>
          </a:p>
          <a:p>
            <a:pPr marL="0" indent="0" algn="ctr">
              <a:buNone/>
            </a:pPr>
            <a:endParaRPr lang="he-IL" sz="3600" b="1" dirty="0">
              <a:solidFill>
                <a:srgbClr val="142440"/>
              </a:solidFill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7" name="תמונה 6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4</a:t>
              </a:r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10" name="קבוצה 9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11" name="קבוצה 10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12" name="מלבן 11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3" name="מלבן 12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028200-CD8B-4618-A06C-752562363044}"/>
              </a:ext>
            </a:extLst>
          </p:cNvPr>
          <p:cNvSpPr txBox="1"/>
          <p:nvPr/>
        </p:nvSpPr>
        <p:spPr>
          <a:xfrm>
            <a:off x="-30940" y="934901"/>
            <a:ext cx="1184499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b="1" dirty="0">
                <a:solidFill>
                  <a:srgbClr val="DE2A00"/>
                </a:solidFill>
              </a:rPr>
              <a:t>האם הנוסע יכול להצטרף במשך מסלול הנהג ? </a:t>
            </a:r>
          </a:p>
        </p:txBody>
      </p:sp>
      <p:sp>
        <p:nvSpPr>
          <p:cNvPr id="17" name="כותרת משנה 2">
            <a:extLst>
              <a:ext uri="{FF2B5EF4-FFF2-40B4-BE49-F238E27FC236}">
                <a16:creationId xmlns:a16="http://schemas.microsoft.com/office/drawing/2014/main" id="{CDB5EF10-75AF-4150-8D8D-1A6576CFDFA4}"/>
              </a:ext>
            </a:extLst>
          </p:cNvPr>
          <p:cNvSpPr txBox="1">
            <a:spLocks/>
          </p:cNvSpPr>
          <p:nvPr/>
        </p:nvSpPr>
        <p:spPr>
          <a:xfrm>
            <a:off x="1201595" y="4017044"/>
            <a:ext cx="9224415" cy="8636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 אם הסטייה אינה גדולה ביחס למסלול הנוכחי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97191-FB5B-4D4F-863B-BEC21D2FE6B7}"/>
              </a:ext>
            </a:extLst>
          </p:cNvPr>
          <p:cNvSpPr txBox="1"/>
          <p:nvPr/>
        </p:nvSpPr>
        <p:spPr>
          <a:xfrm>
            <a:off x="2697808" y="4898206"/>
            <a:ext cx="6231987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b="1" dirty="0">
                <a:solidFill>
                  <a:srgbClr val="DE2A00"/>
                </a:solidFill>
              </a:rPr>
              <a:t>מרחק תואם</a:t>
            </a:r>
          </a:p>
          <a:p>
            <a:endParaRPr lang="he-IL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C68AF5BD-BA25-49C6-8942-E5D2887F5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72" y="5394831"/>
            <a:ext cx="1569975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41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2"/>
          <p:cNvSpPr txBox="1">
            <a:spLocks/>
          </p:cNvSpPr>
          <p:nvPr/>
        </p:nvSpPr>
        <p:spPr>
          <a:xfrm>
            <a:off x="1049013" y="2382251"/>
            <a:ext cx="10027738" cy="24669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נבדוק האם נסיעת הנהג :</a:t>
            </a:r>
          </a:p>
          <a:p>
            <a:r>
              <a:rPr lang="he-IL" sz="3600" b="1" dirty="0">
                <a:solidFill>
                  <a:srgbClr val="142440"/>
                </a:solidFill>
              </a:rPr>
              <a:t>מתאימה לפי טווח התאריכים שביקש הנוסע ?</a:t>
            </a:r>
          </a:p>
          <a:p>
            <a:r>
              <a:rPr lang="he-IL" sz="3600" b="1" dirty="0">
                <a:solidFill>
                  <a:srgbClr val="142440"/>
                </a:solidFill>
              </a:rPr>
              <a:t>מתאימה לפי ימי הנסיעה בשבוע? </a:t>
            </a:r>
          </a:p>
          <a:p>
            <a:r>
              <a:rPr lang="he-IL" sz="3600" b="1" dirty="0">
                <a:solidFill>
                  <a:srgbClr val="142440"/>
                </a:solidFill>
              </a:rPr>
              <a:t>פנויה להצטרפות  הנוסע ?</a:t>
            </a:r>
          </a:p>
        </p:txBody>
      </p:sp>
      <p:grpSp>
        <p:nvGrpSpPr>
          <p:cNvPr id="3" name="קבוצה 2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4" name="תמונה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5</a:t>
              </a:r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7" name="קבוצה 6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8" name="קבוצה 7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9" name="מלבן 8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9F179C1-E243-4212-8CFB-61863FDF8DF9}"/>
              </a:ext>
            </a:extLst>
          </p:cNvPr>
          <p:cNvSpPr txBox="1"/>
          <p:nvPr/>
        </p:nvSpPr>
        <p:spPr>
          <a:xfrm>
            <a:off x="374310" y="1233292"/>
            <a:ext cx="114235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he-IL" sz="4000" b="1" dirty="0">
                <a:solidFill>
                  <a:srgbClr val="DE2A00"/>
                </a:solidFill>
              </a:rPr>
              <a:t>תיאום  טווח התאריכים , ימים ושעות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6EFA97EF-048E-4302-987B-71EA3502D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72" y="5394831"/>
            <a:ext cx="1569975" cy="12190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5295DC-31B9-45A9-A93D-B96B5E390155}"/>
              </a:ext>
            </a:extLst>
          </p:cNvPr>
          <p:cNvSpPr txBox="1"/>
          <p:nvPr/>
        </p:nvSpPr>
        <p:spPr>
          <a:xfrm>
            <a:off x="2775565" y="4891388"/>
            <a:ext cx="6231987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b="1" dirty="0">
                <a:solidFill>
                  <a:srgbClr val="DE2A00"/>
                </a:solidFill>
              </a:rPr>
              <a:t>זמן נסיעה תואם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46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 txBox="1">
            <a:spLocks/>
          </p:cNvSpPr>
          <p:nvPr/>
        </p:nvSpPr>
        <p:spPr>
          <a:xfrm>
            <a:off x="984506" y="2307102"/>
            <a:ext cx="9733611" cy="22068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he-IL" sz="3600" b="1" dirty="0">
                <a:solidFill>
                  <a:srgbClr val="142440"/>
                </a:solidFill>
              </a:rPr>
              <a:t>כעת לא נותר לנו אלא להוסיף לרשימת הנסיעות המתאימות את נסיעת הנהג.</a:t>
            </a:r>
          </a:p>
        </p:txBody>
      </p:sp>
      <p:grpSp>
        <p:nvGrpSpPr>
          <p:cNvPr id="4" name="קבוצה 3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" name="תמונה 4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6</a:t>
              </a:r>
            </a:p>
          </p:txBody>
        </p:sp>
      </p:grpSp>
      <p:grpSp>
        <p:nvGrpSpPr>
          <p:cNvPr id="7" name="קבוצה 6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8" name="קבוצה 7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9" name="קבוצה 8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10" name="מלבן 9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1" name="מלבן 10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34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 txBox="1">
            <a:spLocks/>
          </p:cNvSpPr>
          <p:nvPr/>
        </p:nvSpPr>
        <p:spPr>
          <a:xfrm>
            <a:off x="351104" y="1752156"/>
            <a:ext cx="11029659" cy="29886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he-IL" sz="4000" b="1" dirty="0">
                <a:solidFill>
                  <a:srgbClr val="DE2A00"/>
                </a:solidFill>
              </a:rPr>
              <a:t>כיצד ידע הנהג את מסלול הנסיעה</a:t>
            </a:r>
            <a:br>
              <a:rPr lang="en-US" sz="4000" b="1" dirty="0">
                <a:solidFill>
                  <a:srgbClr val="DE2A00"/>
                </a:solidFill>
              </a:rPr>
            </a:br>
            <a:r>
              <a:rPr lang="he-IL" sz="4000" b="1" dirty="0">
                <a:solidFill>
                  <a:srgbClr val="DE2A00"/>
                </a:solidFill>
              </a:rPr>
              <a:t>עם כל הנקודות בהם צריך  לעבור</a:t>
            </a:r>
            <a:r>
              <a:rPr lang="en-US" sz="4000" b="1" dirty="0">
                <a:solidFill>
                  <a:srgbClr val="DE2A00"/>
                </a:solidFill>
              </a:rPr>
              <a:t>-</a:t>
            </a:r>
            <a:br>
              <a:rPr lang="en-US" sz="4000" b="1" dirty="0">
                <a:solidFill>
                  <a:srgbClr val="DE2A00"/>
                </a:solidFill>
              </a:rPr>
            </a:br>
            <a:r>
              <a:rPr lang="he-IL" sz="4000" b="1" dirty="0">
                <a:solidFill>
                  <a:srgbClr val="DE2A00"/>
                </a:solidFill>
              </a:rPr>
              <a:t>לצורך איסוף  או פיזור?</a:t>
            </a:r>
          </a:p>
          <a:p>
            <a:pPr marL="0" indent="0" algn="ctr">
              <a:lnSpc>
                <a:spcPct val="150000"/>
              </a:lnSpc>
              <a:buNone/>
            </a:pPr>
            <a:endParaRPr lang="he-IL" sz="3600" b="1" dirty="0">
              <a:solidFill>
                <a:srgbClr val="14244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he-IL" sz="3600" b="1" dirty="0">
              <a:solidFill>
                <a:srgbClr val="142440"/>
              </a:solidFill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" name="תמונה 4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7</a:t>
              </a:r>
            </a:p>
          </p:txBody>
        </p:sp>
      </p:grpSp>
      <p:grpSp>
        <p:nvGrpSpPr>
          <p:cNvPr id="7" name="קבוצה 6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8" name="קבוצה 7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9" name="קבוצה 8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10" name="מלבן 9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1" name="מלבן 10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9660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2"/>
          <p:cNvSpPr txBox="1">
            <a:spLocks/>
          </p:cNvSpPr>
          <p:nvPr/>
        </p:nvSpPr>
        <p:spPr>
          <a:xfrm>
            <a:off x="351104" y="2076145"/>
            <a:ext cx="11286706" cy="2832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נעבור על כל נקודות ההצטרפות.</a:t>
            </a:r>
          </a:p>
          <a:p>
            <a:pPr marL="0" indent="0" algn="ctr">
              <a:buNone/>
            </a:pPr>
            <a:r>
              <a:rPr lang="he-IL" sz="3600" b="1" dirty="0">
                <a:solidFill>
                  <a:srgbClr val="142440"/>
                </a:solidFill>
              </a:rPr>
              <a:t>ניצור דוח נסיעה מפורט ומסודר לפי קו המסלול, הכולל: </a:t>
            </a:r>
          </a:p>
          <a:p>
            <a:pPr algn="ctr"/>
            <a:r>
              <a:rPr lang="he-IL" sz="3600" b="1" dirty="0">
                <a:solidFill>
                  <a:srgbClr val="142440"/>
                </a:solidFill>
              </a:rPr>
              <a:t>מיקום </a:t>
            </a:r>
          </a:p>
          <a:p>
            <a:pPr algn="ctr"/>
            <a:r>
              <a:rPr lang="he-IL" sz="3600" b="1" dirty="0">
                <a:solidFill>
                  <a:srgbClr val="142440"/>
                </a:solidFill>
              </a:rPr>
              <a:t>סוג העצירה – איסוף או הורדה.</a:t>
            </a:r>
          </a:p>
          <a:p>
            <a:pPr marL="0" indent="0" algn="ctr">
              <a:buNone/>
            </a:pPr>
            <a:endParaRPr lang="he-IL" sz="3600" b="1" dirty="0">
              <a:solidFill>
                <a:srgbClr val="142440"/>
              </a:solidFill>
            </a:endParaRPr>
          </a:p>
        </p:txBody>
      </p:sp>
      <p:grpSp>
        <p:nvGrpSpPr>
          <p:cNvPr id="3" name="קבוצה 2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4" name="תמונה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8</a:t>
              </a:r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276937" y="93667"/>
            <a:ext cx="11692715" cy="698552"/>
            <a:chOff x="276937" y="93667"/>
            <a:chExt cx="11692715" cy="698552"/>
          </a:xfrm>
        </p:grpSpPr>
        <p:grpSp>
          <p:nvGrpSpPr>
            <p:cNvPr id="7" name="קבוצה 6"/>
            <p:cNvGrpSpPr/>
            <p:nvPr/>
          </p:nvGrpSpPr>
          <p:grpSpPr>
            <a:xfrm>
              <a:off x="4036096" y="93667"/>
              <a:ext cx="4119805" cy="475313"/>
              <a:chOff x="2060811" y="1912907"/>
              <a:chExt cx="8509098" cy="47531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01754" y="1912907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DE2A0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DE2A00"/>
                    </a:solidFill>
                  </a:rPr>
                  <a:t>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60811" y="1926555"/>
                <a:ext cx="846815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142440"/>
                    </a:solidFill>
                  </a:rPr>
                  <a:t>Traveling Group</a:t>
                </a:r>
                <a:r>
                  <a:rPr lang="he-IL" sz="2400" b="1" dirty="0">
                    <a:solidFill>
                      <a:srgbClr val="142440"/>
                    </a:solidFill>
                  </a:rPr>
                  <a:t> </a:t>
                </a:r>
              </a:p>
            </p:txBody>
          </p:sp>
        </p:grpSp>
        <p:grpSp>
          <p:nvGrpSpPr>
            <p:cNvPr id="8" name="קבוצה 7"/>
            <p:cNvGrpSpPr/>
            <p:nvPr/>
          </p:nvGrpSpPr>
          <p:grpSpPr>
            <a:xfrm>
              <a:off x="276937" y="598064"/>
              <a:ext cx="11692715" cy="194155"/>
              <a:chOff x="249641" y="291884"/>
              <a:chExt cx="11692715" cy="194155"/>
            </a:xfrm>
          </p:grpSpPr>
          <p:sp>
            <p:nvSpPr>
              <p:cNvPr id="9" name="מלבן 8"/>
              <p:cNvSpPr/>
              <p:nvPr/>
            </p:nvSpPr>
            <p:spPr>
              <a:xfrm>
                <a:off x="249641" y="423081"/>
                <a:ext cx="11692715" cy="62958"/>
              </a:xfrm>
              <a:prstGeom prst="rect">
                <a:avLst/>
              </a:prstGeom>
              <a:solidFill>
                <a:srgbClr val="D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249641" y="291884"/>
                <a:ext cx="11692715" cy="62958"/>
              </a:xfrm>
              <a:prstGeom prst="rect">
                <a:avLst/>
              </a:prstGeom>
              <a:solidFill>
                <a:srgbClr val="142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136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535</Words>
  <Application>Microsoft Office PowerPoint</Application>
  <PresentationFormat>מסך רחב</PresentationFormat>
  <Paragraphs>129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user1</cp:lastModifiedBy>
  <cp:revision>62</cp:revision>
  <dcterms:created xsi:type="dcterms:W3CDTF">2020-09-23T09:26:14Z</dcterms:created>
  <dcterms:modified xsi:type="dcterms:W3CDTF">2020-11-03T12:58:04Z</dcterms:modified>
</cp:coreProperties>
</file>