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37" r:id="rId1"/>
  </p:sldMasterIdLst>
  <p:notesMasterIdLst>
    <p:notesMasterId r:id="rId13"/>
  </p:notesMasterIdLst>
  <p:sldIdLst>
    <p:sldId id="257" r:id="rId2"/>
    <p:sldId id="271" r:id="rId3"/>
    <p:sldId id="258" r:id="rId4"/>
    <p:sldId id="269" r:id="rId5"/>
    <p:sldId id="259" r:id="rId6"/>
    <p:sldId id="260" r:id="rId7"/>
    <p:sldId id="265" r:id="rId8"/>
    <p:sldId id="266" r:id="rId9"/>
    <p:sldId id="268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9"/>
    <p:restoredTop sz="94721"/>
  </p:normalViewPr>
  <p:slideViewPr>
    <p:cSldViewPr snapToGrid="0" snapToObjects="1">
      <p:cViewPr varScale="1">
        <p:scale>
          <a:sx n="112" d="100"/>
          <a:sy n="112" d="100"/>
        </p:scale>
        <p:origin x="-69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-271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47E39-A473-B043-85C4-435CD3C79524}" type="datetimeFigureOut">
              <a:rPr lang="en-US" smtClean="0"/>
              <a:t>25/7/18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209E8-AB32-AD49-A08A-02276265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209E8-AB32-AD49-A08A-0227626528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48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209E8-AB32-AD49-A08A-0227626528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52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209E8-AB32-AD49-A08A-0227626528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25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209E8-AB32-AD49-A08A-0227626528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2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209E8-AB32-AD49-A08A-0227626528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25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209E8-AB32-AD49-A08A-0227626528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03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209E8-AB32-AD49-A08A-0227626528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7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209E8-AB32-AD49-A08A-0227626528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55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209E8-AB32-AD49-A08A-0227626528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76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209E8-AB32-AD49-A08A-0227626528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7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38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3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5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9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30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9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6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6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176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102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25/7/18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2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6000">
              <a:schemeClr val="bg2">
                <a:tint val="90000"/>
                <a:shade val="92000"/>
                <a:satMod val="160000"/>
                <a:lumMod val="71000"/>
                <a:lumOff val="29000"/>
                <a:alpha val="0"/>
              </a:schemeClr>
            </a:gs>
            <a:gs pos="100000">
              <a:schemeClr val="bg2">
                <a:tint val="100000"/>
                <a:shade val="73000"/>
                <a:satMod val="155000"/>
              </a:schemeClr>
            </a:gs>
            <a:gs pos="99000">
              <a:schemeClr val="bg2">
                <a:tint val="100000"/>
                <a:shade val="67000"/>
                <a:satMod val="145000"/>
                <a:alpha val="79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E9B1A4-F70F-514E-A91C-A90FF90B8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598" y="2530677"/>
            <a:ext cx="9482376" cy="10607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“DISCREETLY OPEN”</a:t>
            </a:r>
            <a:endParaRPr lang="en-US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CF6E371-2261-5346-813F-E5A6AE0C1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362" y="3497581"/>
            <a:ext cx="9070848" cy="77724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2100" dirty="0" smtClean="0"/>
              <a:t>To </a:t>
            </a:r>
            <a:r>
              <a:rPr lang="en-US" sz="2100" dirty="0" smtClean="0"/>
              <a:t>confess </a:t>
            </a:r>
            <a:r>
              <a:rPr lang="en-US" sz="2100" dirty="0" smtClean="0"/>
              <a:t>openly yet discreetly, in style.</a:t>
            </a:r>
          </a:p>
          <a:p>
            <a:pPr lvl="0"/>
            <a:endParaRPr lang="en-HK" sz="2100" dirty="0"/>
          </a:p>
          <a:p>
            <a:r>
              <a:rPr lang="en-HK" sz="2100" dirty="0"/>
              <a:t>~“May the confessions be ever in your favour”~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6783E7B-1336-6741-A40D-8CBF1A59DC74}"/>
              </a:ext>
            </a:extLst>
          </p:cNvPr>
          <p:cNvSpPr txBox="1"/>
          <p:nvPr/>
        </p:nvSpPr>
        <p:spPr>
          <a:xfrm>
            <a:off x="1650861" y="4381501"/>
            <a:ext cx="889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dirty="0"/>
              <a:t>Lea Ho</a:t>
            </a:r>
          </a:p>
          <a:p>
            <a:pPr lvl="0" algn="ctr"/>
            <a:r>
              <a:rPr lang="en-US" sz="1600" dirty="0"/>
              <a:t>Christy Law</a:t>
            </a:r>
          </a:p>
          <a:p>
            <a:pPr lvl="0" algn="ctr"/>
            <a:r>
              <a:rPr lang="en-US" sz="1600" dirty="0"/>
              <a:t>Wilson Lau</a:t>
            </a:r>
            <a:endParaRPr lang="en-HK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3DF51DF-D8D7-DC40-8793-6C9017FCE143}"/>
              </a:ext>
            </a:extLst>
          </p:cNvPr>
          <p:cNvSpPr txBox="1"/>
          <p:nvPr/>
        </p:nvSpPr>
        <p:spPr>
          <a:xfrm>
            <a:off x="2651760" y="5943600"/>
            <a:ext cx="7757160" cy="59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D31AA34A-4922-624F-BECA-BDFF8A818C0D}"/>
              </a:ext>
            </a:extLst>
          </p:cNvPr>
          <p:cNvSpPr txBox="1">
            <a:spLocks/>
          </p:cNvSpPr>
          <p:nvPr/>
        </p:nvSpPr>
        <p:spPr>
          <a:xfrm>
            <a:off x="1510998" y="2046373"/>
            <a:ext cx="9482376" cy="631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HK" sz="2800" dirty="0"/>
              <a:t>Accelerate Group 4 Nodejs  </a:t>
            </a:r>
            <a:r>
              <a:rPr lang="en-HK" sz="2800" dirty="0" err="1"/>
              <a:t>projecT</a:t>
            </a:r>
            <a:endParaRPr lang="en-HK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CE1078-6392-4B42-9AD1-95EC4E7D6CF8}"/>
              </a:ext>
            </a:extLst>
          </p:cNvPr>
          <p:cNvSpPr txBox="1"/>
          <p:nvPr/>
        </p:nvSpPr>
        <p:spPr>
          <a:xfrm>
            <a:off x="3677600" y="6004558"/>
            <a:ext cx="5664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May the confessions be ever in your favour</a:t>
            </a:r>
          </a:p>
        </p:txBody>
      </p:sp>
    </p:spTree>
    <p:extLst>
      <p:ext uri="{BB962C8B-B14F-4D97-AF65-F5344CB8AC3E}">
        <p14:creationId xmlns:p14="http://schemas.microsoft.com/office/powerpoint/2010/main" val="414382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  <a:alpha val="37000"/>
              </a:schemeClr>
            </a:gs>
            <a:gs pos="77000">
              <a:schemeClr val="bg2">
                <a:tint val="100000"/>
                <a:shade val="73000"/>
                <a:satMod val="155000"/>
                <a:alpha val="73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1861184" y="2000667"/>
            <a:ext cx="83572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800" b="1" dirty="0"/>
              <a:t>You don’t need a tree hole anymore.</a:t>
            </a:r>
          </a:p>
          <a:p>
            <a:pPr algn="ctr"/>
            <a:endParaRPr lang="en-US" sz="2800" dirty="0"/>
          </a:p>
          <a:p>
            <a:pPr algn="ctr"/>
            <a:r>
              <a:rPr lang="en-HK" sz="2800" dirty="0"/>
              <a:t>Let’s share the sorrow and advice </a:t>
            </a:r>
          </a:p>
          <a:p>
            <a:pPr algn="ctr"/>
            <a:endParaRPr lang="en-HK" sz="2800" dirty="0"/>
          </a:p>
          <a:p>
            <a:pPr algn="ctr"/>
            <a:r>
              <a:rPr lang="en-HK" sz="2800" dirty="0"/>
              <a:t>To make the world better!</a:t>
            </a:r>
          </a:p>
          <a:p>
            <a:pPr algn="ctr"/>
            <a:endParaRPr lang="en-HK" sz="2800" dirty="0"/>
          </a:p>
          <a:p>
            <a:pPr algn="ctr"/>
            <a:r>
              <a:rPr lang="en-HK" sz="2800" dirty="0"/>
              <a:t>Thank you 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1A037D3-4D20-7344-8551-8DFD13133AC2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25FD4FF-2810-9545-9073-2063216A6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703" y="3284340"/>
            <a:ext cx="20828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4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  <a:alpha val="35000"/>
              </a:schemeClr>
            </a:gs>
            <a:gs pos="77000">
              <a:schemeClr val="bg2">
                <a:tint val="100000"/>
                <a:shade val="73000"/>
                <a:satMod val="155000"/>
                <a:alpha val="67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1861184" y="2109066"/>
            <a:ext cx="8357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sz="5400" dirty="0" smtClean="0"/>
              <a:t>Thank You Guys :D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69EF861-8AA2-3B47-AFAA-EA55BC2EBAA1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25FD4FF-2810-9545-9073-2063216A6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703" y="3284340"/>
            <a:ext cx="20828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6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4324161" y="2165320"/>
            <a:ext cx="364741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200" dirty="0" smtClean="0"/>
              <a:t>It sounds wrong?</a:t>
            </a:r>
            <a:endParaRPr lang="en-HK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7388996-C956-1F48-B45C-88FEC6D27737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720FD9E-AA7F-3B43-B96A-F9918A011535}"/>
              </a:ext>
            </a:extLst>
          </p:cNvPr>
          <p:cNvSpPr txBox="1"/>
          <p:nvPr/>
        </p:nvSpPr>
        <p:spPr>
          <a:xfrm>
            <a:off x="1679943" y="3233161"/>
            <a:ext cx="864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HK" dirty="0" smtClean="0"/>
              <a:t>Psychological remedy</a:t>
            </a:r>
            <a:endParaRPr lang="en-HK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A76EABE-9EF2-C64D-ACE2-69FC87727CCF}"/>
              </a:ext>
            </a:extLst>
          </p:cNvPr>
          <p:cNvSpPr txBox="1"/>
          <p:nvPr/>
        </p:nvSpPr>
        <p:spPr>
          <a:xfrm>
            <a:off x="1716404" y="2765075"/>
            <a:ext cx="864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 smtClean="0"/>
              <a:t>No you are wrong </a:t>
            </a:r>
            <a:r>
              <a:rPr lang="en-HK" dirty="0" smtClean="0">
                <a:sym typeface="Wingdings"/>
              </a:rPr>
              <a:t></a:t>
            </a:r>
            <a:endParaRPr lang="en-HK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C380711-2120-2440-A093-1B8A6AE3E5CD}"/>
              </a:ext>
            </a:extLst>
          </p:cNvPr>
          <p:cNvSpPr txBox="1"/>
          <p:nvPr/>
        </p:nvSpPr>
        <p:spPr>
          <a:xfrm>
            <a:off x="1692393" y="3716774"/>
            <a:ext cx="856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HK" dirty="0" smtClean="0"/>
              <a:t>Social </a:t>
            </a:r>
            <a:r>
              <a:rPr lang="en-HK" dirty="0"/>
              <a:t>awareness 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2ADC038-3DB1-884F-9BB3-506F429BFBCA}"/>
              </a:ext>
            </a:extLst>
          </p:cNvPr>
          <p:cNvSpPr txBox="1"/>
          <p:nvPr/>
        </p:nvSpPr>
        <p:spPr>
          <a:xfrm>
            <a:off x="1716404" y="4174306"/>
            <a:ext cx="864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HK" dirty="0"/>
              <a:t>S</a:t>
            </a:r>
            <a:r>
              <a:rPr lang="en-HK" dirty="0" smtClean="0"/>
              <a:t>ense </a:t>
            </a:r>
            <a:r>
              <a:rPr lang="en-HK" dirty="0"/>
              <a:t>of social responsibility </a:t>
            </a:r>
            <a:endParaRPr lang="en-HK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CCFE68D-24B3-194C-BF48-7C27278965B7}"/>
              </a:ext>
            </a:extLst>
          </p:cNvPr>
          <p:cNvSpPr txBox="1"/>
          <p:nvPr/>
        </p:nvSpPr>
        <p:spPr>
          <a:xfrm>
            <a:off x="1773237" y="4901771"/>
            <a:ext cx="846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 what does it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8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1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hade val="92000"/>
                <a:satMod val="160000"/>
                <a:alpha val="0"/>
              </a:schemeClr>
            </a:gs>
            <a:gs pos="77000">
              <a:schemeClr val="bg2">
                <a:tint val="100000"/>
                <a:shade val="73000"/>
                <a:satMod val="155000"/>
                <a:alpha val="58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4980676" y="1944292"/>
            <a:ext cx="23461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200" b="1" dirty="0"/>
              <a:t>Why </a:t>
            </a:r>
            <a:r>
              <a:rPr lang="en-HK" sz="3200" b="1" dirty="0" smtClean="0"/>
              <a:t>DO it?</a:t>
            </a:r>
            <a:endParaRPr lang="en-HK" sz="32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720FD9E-AA7F-3B43-B96A-F9918A011535}"/>
              </a:ext>
            </a:extLst>
          </p:cNvPr>
          <p:cNvSpPr txBox="1"/>
          <p:nvPr/>
        </p:nvSpPr>
        <p:spPr>
          <a:xfrm>
            <a:off x="2023149" y="3619398"/>
            <a:ext cx="864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- s</a:t>
            </a:r>
            <a:r>
              <a:rPr lang="en-HK" dirty="0" smtClean="0"/>
              <a:t>eeking </a:t>
            </a:r>
            <a:r>
              <a:rPr lang="en-HK" dirty="0"/>
              <a:t>advice and </a:t>
            </a:r>
            <a:r>
              <a:rPr lang="en-HK" dirty="0" smtClean="0"/>
              <a:t>encouragements</a:t>
            </a:r>
            <a:endParaRPr lang="en-HK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A76EABE-9EF2-C64D-ACE2-69FC87727CCF}"/>
              </a:ext>
            </a:extLst>
          </p:cNvPr>
          <p:cNvSpPr txBox="1"/>
          <p:nvPr/>
        </p:nvSpPr>
        <p:spPr>
          <a:xfrm>
            <a:off x="1518942" y="2475813"/>
            <a:ext cx="9151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i="1" dirty="0">
                <a:solidFill>
                  <a:schemeClr val="tx2"/>
                </a:solidFill>
              </a:rPr>
              <a:t>An online social platform for creating anonymous </a:t>
            </a:r>
            <a:r>
              <a:rPr lang="en-HK" i="1" dirty="0" smtClean="0">
                <a:solidFill>
                  <a:schemeClr val="tx2"/>
                </a:solidFill>
              </a:rPr>
              <a:t>confessions, appealing </a:t>
            </a:r>
            <a:r>
              <a:rPr lang="en-HK" i="1" dirty="0">
                <a:solidFill>
                  <a:schemeClr val="tx2"/>
                </a:solidFill>
              </a:rPr>
              <a:t>to injustice, </a:t>
            </a:r>
            <a:r>
              <a:rPr lang="en-HK" i="1" dirty="0" smtClean="0">
                <a:solidFill>
                  <a:schemeClr val="tx2"/>
                </a:solidFill>
              </a:rPr>
              <a:t>and delivering </a:t>
            </a:r>
            <a:r>
              <a:rPr lang="en-HK" i="1" dirty="0">
                <a:solidFill>
                  <a:schemeClr val="tx2"/>
                </a:solidFill>
              </a:rPr>
              <a:t>constructive advice to the "criminals" and the "victims".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C380711-2120-2440-A093-1B8A6AE3E5CD}"/>
              </a:ext>
            </a:extLst>
          </p:cNvPr>
          <p:cNvSpPr txBox="1"/>
          <p:nvPr/>
        </p:nvSpPr>
        <p:spPr>
          <a:xfrm>
            <a:off x="2023149" y="4009554"/>
            <a:ext cx="864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- constructive </a:t>
            </a:r>
            <a:r>
              <a:rPr lang="en-HK" dirty="0"/>
              <a:t>solutions for problems and help each other in the </a:t>
            </a:r>
            <a:r>
              <a:rPr lang="en-HK" dirty="0" smtClean="0"/>
              <a:t>society </a:t>
            </a:r>
            <a:endParaRPr lang="en-HK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7388996-C956-1F48-B45C-88FEC6D27737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2ADC038-3DB1-884F-9BB3-506F429BFBCA}"/>
              </a:ext>
            </a:extLst>
          </p:cNvPr>
          <p:cNvSpPr txBox="1"/>
          <p:nvPr/>
        </p:nvSpPr>
        <p:spPr>
          <a:xfrm>
            <a:off x="1716404" y="4539353"/>
            <a:ext cx="864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You don’t need a tree hole anymore!</a:t>
            </a:r>
          </a:p>
          <a:p>
            <a:pPr algn="ctr"/>
            <a:r>
              <a:rPr lang="en-HK" dirty="0"/>
              <a:t>Let’s share the sorrow and thoughts together!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CCFE68D-24B3-194C-BF48-7C27278965B7}"/>
              </a:ext>
            </a:extLst>
          </p:cNvPr>
          <p:cNvSpPr txBox="1"/>
          <p:nvPr/>
        </p:nvSpPr>
        <p:spPr>
          <a:xfrm>
            <a:off x="1773237" y="5067584"/>
            <a:ext cx="846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Everyone could be an angel to the others</a:t>
            </a:r>
            <a:r>
              <a:rPr lang="en-HK" dirty="0"/>
              <a:t>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720FD9E-AA7F-3B43-B96A-F9918A011535}"/>
              </a:ext>
            </a:extLst>
          </p:cNvPr>
          <p:cNvSpPr txBox="1"/>
          <p:nvPr/>
        </p:nvSpPr>
        <p:spPr>
          <a:xfrm>
            <a:off x="2023149" y="3250066"/>
            <a:ext cx="864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- </a:t>
            </a:r>
            <a:r>
              <a:rPr lang="en-HK" dirty="0" smtClean="0"/>
              <a:t>posts </a:t>
            </a:r>
            <a:r>
              <a:rPr lang="en-HK" dirty="0"/>
              <a:t>are made anonymously and inappropriate content will be </a:t>
            </a:r>
            <a:r>
              <a:rPr lang="en-HK" dirty="0" smtClean="0"/>
              <a:t>filtered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85771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" grpId="0"/>
      <p:bldP spid="2" grpId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4719218" y="1944292"/>
            <a:ext cx="30780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200" b="1" dirty="0" smtClean="0"/>
              <a:t>Competitors</a:t>
            </a:r>
            <a:endParaRPr lang="en-HK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7388996-C956-1F48-B45C-88FEC6D27737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4903" y="2714560"/>
            <a:ext cx="8366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Reddit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Facebook Groups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Forums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269" y="1963106"/>
            <a:ext cx="1660458" cy="1660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289" y="2714560"/>
            <a:ext cx="1679220" cy="16792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2193" y="3985979"/>
            <a:ext cx="3615016" cy="132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1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  <a:alpha val="0"/>
              </a:schemeClr>
            </a:gs>
            <a:gs pos="76000">
              <a:schemeClr val="bg2">
                <a:tint val="100000"/>
                <a:shade val="73000"/>
                <a:satMod val="155000"/>
                <a:alpha val="24000"/>
              </a:schemeClr>
            </a:gs>
            <a:gs pos="100000">
              <a:schemeClr val="bg2">
                <a:tint val="100000"/>
                <a:shade val="67000"/>
                <a:satMod val="145000"/>
                <a:alpha val="77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1777364" y="1593532"/>
            <a:ext cx="6958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dirty="0"/>
              <a:t>Featured Features</a:t>
            </a:r>
            <a:endParaRPr lang="en-HK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F0FC6E82-BA88-7D4B-80CB-7A35449D3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768130"/>
              </p:ext>
            </p:extLst>
          </p:nvPr>
        </p:nvGraphicFramePr>
        <p:xfrm>
          <a:off x="1777364" y="2178307"/>
          <a:ext cx="8435708" cy="306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5708">
                  <a:extLst>
                    <a:ext uri="{9D8B030D-6E8A-4147-A177-3AD203B41FA5}">
                      <a16:colId xmlns="" xmlns:a16="http://schemas.microsoft.com/office/drawing/2014/main" val="3246998596"/>
                    </a:ext>
                  </a:extLst>
                </a:gridCol>
              </a:tblGrid>
              <a:tr h="3062765">
                <a:tc>
                  <a:txBody>
                    <a:bodyPr/>
                    <a:lstStyle/>
                    <a:p>
                      <a:endParaRPr lang="en-HK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12642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BF3EC50-BB04-C947-BD4A-502C8DC5047A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969EDDC-2121-3244-842F-115FE05228FA}"/>
              </a:ext>
            </a:extLst>
          </p:cNvPr>
          <p:cNvSpPr txBox="1"/>
          <p:nvPr/>
        </p:nvSpPr>
        <p:spPr>
          <a:xfrm>
            <a:off x="1918435" y="2180594"/>
            <a:ext cx="7923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HK" b="1" dirty="0">
                <a:solidFill>
                  <a:schemeClr val="lt1"/>
                </a:solidFill>
              </a:rPr>
              <a:t>1 Authentication</a:t>
            </a:r>
          </a:p>
          <a:p>
            <a:pPr lvl="1"/>
            <a:r>
              <a:rPr lang="en-HK" sz="1400" b="1" dirty="0">
                <a:solidFill>
                  <a:schemeClr val="lt1"/>
                </a:solidFill>
              </a:rPr>
              <a:t>Register an account</a:t>
            </a:r>
          </a:p>
          <a:p>
            <a:pPr lvl="1"/>
            <a:r>
              <a:rPr lang="en-HK" sz="1400" b="1" dirty="0">
                <a:solidFill>
                  <a:schemeClr val="lt1"/>
                </a:solidFill>
              </a:rPr>
              <a:t>Login</a:t>
            </a:r>
          </a:p>
          <a:p>
            <a:pPr lvl="1"/>
            <a:r>
              <a:rPr lang="en-HK" sz="1400" b="1" dirty="0">
                <a:solidFill>
                  <a:schemeClr val="lt1"/>
                </a:solidFill>
              </a:rPr>
              <a:t>Logout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19E9E40-8F6D-DD45-9BFB-FAD5797A67BA}"/>
              </a:ext>
            </a:extLst>
          </p:cNvPr>
          <p:cNvSpPr txBox="1"/>
          <p:nvPr/>
        </p:nvSpPr>
        <p:spPr>
          <a:xfrm>
            <a:off x="1918434" y="3088574"/>
            <a:ext cx="79232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HK" b="1" dirty="0">
                <a:solidFill>
                  <a:schemeClr val="lt1"/>
                </a:solidFill>
              </a:rPr>
              <a:t>2 Create anonymous posts (image is optional) in the role of</a:t>
            </a:r>
          </a:p>
          <a:p>
            <a:r>
              <a:rPr lang="en-HK" sz="1400" b="1" dirty="0">
                <a:solidFill>
                  <a:schemeClr val="lt1"/>
                </a:solidFill>
              </a:rPr>
              <a:t>         A Victim" of the specific event (Appeal)</a:t>
            </a:r>
          </a:p>
          <a:p>
            <a:r>
              <a:rPr lang="en-HK" sz="1400" b="1" dirty="0">
                <a:solidFill>
                  <a:schemeClr val="lt1"/>
                </a:solidFill>
              </a:rPr>
              <a:t>         A Criminal" of the specific event (Confession)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7AACA37-505A-0D4E-AC19-DEBCE5D8FD16}"/>
              </a:ext>
            </a:extLst>
          </p:cNvPr>
          <p:cNvSpPr txBox="1"/>
          <p:nvPr/>
        </p:nvSpPr>
        <p:spPr>
          <a:xfrm>
            <a:off x="1918432" y="3796537"/>
            <a:ext cx="792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lt1"/>
                </a:solidFill>
              </a:rPr>
              <a:t>3 Post sorting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6914E66-04F9-6049-90BE-04CEDC3F1CA3}"/>
              </a:ext>
            </a:extLst>
          </p:cNvPr>
          <p:cNvSpPr txBox="1"/>
          <p:nvPr/>
        </p:nvSpPr>
        <p:spPr>
          <a:xfrm>
            <a:off x="1918433" y="4130730"/>
            <a:ext cx="792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lt1"/>
                </a:solidFill>
              </a:rPr>
              <a:t>4 Give advice to the owners of the posts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54A5B13-FC5E-2340-956D-F4C537A6E2BB}"/>
              </a:ext>
            </a:extLst>
          </p:cNvPr>
          <p:cNvSpPr txBox="1"/>
          <p:nvPr/>
        </p:nvSpPr>
        <p:spPr>
          <a:xfrm>
            <a:off x="1918433" y="4453934"/>
            <a:ext cx="792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lt1"/>
                </a:solidFill>
              </a:rPr>
              <a:t>5 Access to all the posts “I” created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8207253-1DBA-E249-8AC5-14761224AC35}"/>
              </a:ext>
            </a:extLst>
          </p:cNvPr>
          <p:cNvSpPr txBox="1"/>
          <p:nvPr/>
        </p:nvSpPr>
        <p:spPr>
          <a:xfrm>
            <a:off x="1918432" y="4777138"/>
            <a:ext cx="792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lt1"/>
                </a:solidFill>
              </a:rPr>
              <a:t>6 Access to all the advice(comments) “I” gave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7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9000">
              <a:schemeClr val="bg2">
                <a:tint val="90000"/>
                <a:shade val="92000"/>
                <a:satMod val="160000"/>
              </a:schemeClr>
            </a:gs>
            <a:gs pos="16000">
              <a:schemeClr val="bg2">
                <a:tint val="100000"/>
                <a:shade val="73000"/>
                <a:satMod val="155000"/>
                <a:alpha val="9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3677600" y="2596860"/>
            <a:ext cx="5107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Let’s </a:t>
            </a:r>
            <a:r>
              <a:rPr lang="en-US" sz="72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 it!</a:t>
            </a:r>
            <a:endParaRPr lang="en-US" sz="72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E2AD991-5F52-3941-BA7D-D8C1F9598BA2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3720DCF-C88D-B340-809D-112111B1A96E}"/>
              </a:ext>
            </a:extLst>
          </p:cNvPr>
          <p:cNvSpPr txBox="1"/>
          <p:nvPr/>
        </p:nvSpPr>
        <p:spPr>
          <a:xfrm>
            <a:off x="3421120" y="4037966"/>
            <a:ext cx="531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Demonstration show time~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25FD4FF-2810-9545-9073-2063216A6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703" y="3284340"/>
            <a:ext cx="20828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  <a:alpha val="8000"/>
              </a:schemeClr>
            </a:gs>
            <a:gs pos="77000">
              <a:schemeClr val="bg2">
                <a:tint val="100000"/>
                <a:shade val="73000"/>
                <a:satMod val="155000"/>
                <a:alpha val="61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1777364" y="1961140"/>
            <a:ext cx="695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200" b="1" dirty="0"/>
              <a:t>Design approach</a:t>
            </a:r>
            <a:endParaRPr lang="en-HK" sz="4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F0FC6E82-BA88-7D4B-80CB-7A35449D3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29666"/>
              </p:ext>
            </p:extLst>
          </p:nvPr>
        </p:nvGraphicFramePr>
        <p:xfrm>
          <a:off x="1879840" y="2691213"/>
          <a:ext cx="7564756" cy="163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4756">
                  <a:extLst>
                    <a:ext uri="{9D8B030D-6E8A-4147-A177-3AD203B41FA5}">
                      <a16:colId xmlns="" xmlns:a16="http://schemas.microsoft.com/office/drawing/2014/main" val="3246998596"/>
                    </a:ext>
                  </a:extLst>
                </a:gridCol>
              </a:tblGrid>
              <a:tr h="1635460">
                <a:tc>
                  <a:txBody>
                    <a:bodyPr/>
                    <a:lstStyle/>
                    <a:p>
                      <a:r>
                        <a:rPr lang="en-HK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lang="en-HK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1  Mind-map as a brainstorming tool</a:t>
                      </a:r>
                    </a:p>
                    <a:p>
                      <a:r>
                        <a:rPr lang="en-HK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2  Wireframing and prototyping</a:t>
                      </a:r>
                    </a:p>
                    <a:p>
                      <a:r>
                        <a:rPr lang="en-HK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3  Lucid-Chart as database designing tool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126429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1949BAD-D750-BF4F-93DD-E61DD15BDE75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21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  <a:alpha val="23000"/>
              </a:schemeClr>
            </a:gs>
            <a:gs pos="77000">
              <a:schemeClr val="bg2">
                <a:tint val="100000"/>
                <a:shade val="73000"/>
                <a:satMod val="155000"/>
                <a:alpha val="82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1883289" y="1697714"/>
            <a:ext cx="695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200" b="1" dirty="0"/>
              <a:t>Built with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F0FC6E82-BA88-7D4B-80CB-7A35449D3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16533"/>
              </p:ext>
            </p:extLst>
          </p:nvPr>
        </p:nvGraphicFramePr>
        <p:xfrm>
          <a:off x="3238302" y="2361188"/>
          <a:ext cx="5603000" cy="266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3000">
                  <a:extLst>
                    <a:ext uri="{9D8B030D-6E8A-4147-A177-3AD203B41FA5}">
                      <a16:colId xmlns="" xmlns:a16="http://schemas.microsoft.com/office/drawing/2014/main" val="3246998596"/>
                    </a:ext>
                  </a:extLst>
                </a:gridCol>
              </a:tblGrid>
              <a:tr h="2668012">
                <a:tc>
                  <a:txBody>
                    <a:bodyPr/>
                    <a:lstStyle/>
                    <a:p>
                      <a:pPr algn="ctr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NodeJS</a:t>
                      </a:r>
                    </a:p>
                    <a:p>
                      <a:pPr algn="ctr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</a:t>
                      </a:r>
                    </a:p>
                    <a:p>
                      <a:pPr algn="ctr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Handlebars</a:t>
                      </a:r>
                    </a:p>
                    <a:p>
                      <a:pPr algn="ctr"/>
                      <a:r>
                        <a:rPr lang="en-HK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HK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KnexJS</a:t>
                      </a:r>
                      <a:endParaRPr lang="en-HK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</a:p>
                    <a:p>
                      <a:pPr algn="ctr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</a:p>
                    <a:p>
                      <a:pPr lvl="0" algn="l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the use of:</a:t>
                      </a:r>
                    </a:p>
                    <a:p>
                      <a:pPr algn="l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Bootstrap 4.1 (front-end framework)</a:t>
                      </a:r>
                    </a:p>
                    <a:p>
                      <a:pPr algn="l"/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HK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en-HK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collaboration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12642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12A0F75-6881-8243-AF6D-E682E17F899C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BA70A2F-9FCD-6041-B980-C15F58AD4EF1}"/>
              </a:ext>
            </a:extLst>
          </p:cNvPr>
          <p:cNvSpPr txBox="1"/>
          <p:nvPr/>
        </p:nvSpPr>
        <p:spPr>
          <a:xfrm>
            <a:off x="2988527" y="5029200"/>
            <a:ext cx="622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Production duration : around 3 weeks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8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DDE5A4-D7FC-344D-BC76-6258F3ED8C74}"/>
              </a:ext>
            </a:extLst>
          </p:cNvPr>
          <p:cNvSpPr txBox="1"/>
          <p:nvPr/>
        </p:nvSpPr>
        <p:spPr>
          <a:xfrm>
            <a:off x="3984284" y="2057369"/>
            <a:ext cx="4606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200" b="1" dirty="0" smtClean="0"/>
              <a:t>Future Improvements</a:t>
            </a:r>
            <a:endParaRPr lang="en-HK" sz="32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F0FC6E82-BA88-7D4B-80CB-7A35449D3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553050"/>
              </p:ext>
            </p:extLst>
          </p:nvPr>
        </p:nvGraphicFramePr>
        <p:xfrm>
          <a:off x="3238302" y="2691952"/>
          <a:ext cx="5603000" cy="247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3000">
                  <a:extLst>
                    <a:ext uri="{9D8B030D-6E8A-4147-A177-3AD203B41FA5}">
                      <a16:colId xmlns="" xmlns:a16="http://schemas.microsoft.com/office/drawing/2014/main" val="3246998596"/>
                    </a:ext>
                  </a:extLst>
                </a:gridCol>
              </a:tblGrid>
              <a:tr h="2475670">
                <a:tc>
                  <a:txBody>
                    <a:bodyPr/>
                    <a:lstStyle/>
                    <a:p>
                      <a:pPr algn="ctr"/>
                      <a:endParaRPr lang="en-HK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HK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Vote (similar to like/dislike)</a:t>
                      </a:r>
                      <a:endParaRPr lang="en-HK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HK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Groups</a:t>
                      </a:r>
                    </a:p>
                    <a:p>
                      <a:pPr algn="ctr"/>
                      <a:r>
                        <a:rPr lang="en-HK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Post</a:t>
                      </a:r>
                    </a:p>
                    <a:p>
                      <a:pPr algn="ctr"/>
                      <a:r>
                        <a:rPr lang="en-HK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Post</a:t>
                      </a:r>
                    </a:p>
                    <a:p>
                      <a:pPr algn="ctr"/>
                      <a:r>
                        <a:rPr lang="en-HK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Favouritelist</a:t>
                      </a:r>
                    </a:p>
                    <a:p>
                      <a:pPr algn="ctr"/>
                      <a:r>
                        <a:rPr lang="en-HK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en-HK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Languages</a:t>
                      </a:r>
                      <a:endParaRPr lang="en-HK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HK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System</a:t>
                      </a:r>
                      <a:endParaRPr lang="en-HK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12642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12A0F75-6881-8243-AF6D-E682E17F899C}"/>
              </a:ext>
            </a:extLst>
          </p:cNvPr>
          <p:cNvSpPr txBox="1"/>
          <p:nvPr/>
        </p:nvSpPr>
        <p:spPr>
          <a:xfrm>
            <a:off x="3677600" y="6004558"/>
            <a:ext cx="479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b="1" i="1" dirty="0">
                <a:solidFill>
                  <a:schemeClr val="bg1"/>
                </a:solidFill>
              </a:rPr>
              <a:t>You don’t need a tree hole anymore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2BE1CF8-E002-1D47-B6BF-5E54B02EF44A}"/>
              </a:ext>
            </a:extLst>
          </p:cNvPr>
          <p:cNvSpPr txBox="1"/>
          <p:nvPr/>
        </p:nvSpPr>
        <p:spPr>
          <a:xfrm>
            <a:off x="3984284" y="281647"/>
            <a:ext cx="40744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“DISCREETLY OPEN”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4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{B9D14E15-BC90-7E48-B48E-77DD39E70464}tf10001067</Template>
  <TotalTime>791</TotalTime>
  <Words>473</Words>
  <Application>Microsoft Macintosh PowerPoint</Application>
  <PresentationFormat>Custom</PresentationFormat>
  <Paragraphs>107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Savon</vt:lpstr>
      <vt:lpstr>“DISCREETLY OPEN”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LAW, Ting</dc:creator>
  <cp:lastModifiedBy>Wilson Lau</cp:lastModifiedBy>
  <cp:revision>61</cp:revision>
  <dcterms:created xsi:type="dcterms:W3CDTF">2018-06-03T15:06:50Z</dcterms:created>
  <dcterms:modified xsi:type="dcterms:W3CDTF">2018-07-25T03:17:39Z</dcterms:modified>
</cp:coreProperties>
</file>