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81" r:id="rId4"/>
    <p:sldId id="279" r:id="rId5"/>
    <p:sldId id="282" r:id="rId6"/>
    <p:sldId id="274" r:id="rId7"/>
    <p:sldId id="257" r:id="rId8"/>
    <p:sldId id="258" r:id="rId9"/>
    <p:sldId id="259" r:id="rId10"/>
    <p:sldId id="269" r:id="rId11"/>
    <p:sldId id="260" r:id="rId12"/>
    <p:sldId id="261" r:id="rId13"/>
    <p:sldId id="272" r:id="rId14"/>
    <p:sldId id="262" r:id="rId15"/>
    <p:sldId id="263" r:id="rId16"/>
    <p:sldId id="271" r:id="rId17"/>
    <p:sldId id="264" r:id="rId18"/>
    <p:sldId id="265" r:id="rId19"/>
    <p:sldId id="266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108452-8D68-47FF-9E60-2830844F2360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2CBC98-B384-416F-A74A-5C57A042293E}">
      <dgm:prSet phldrT="[Text]"/>
      <dgm:spPr/>
      <dgm:t>
        <a:bodyPr/>
        <a:lstStyle/>
        <a:p>
          <a:r>
            <a:rPr lang="en-US" dirty="0"/>
            <a:t>Sales Desk</a:t>
          </a:r>
        </a:p>
      </dgm:t>
    </dgm:pt>
    <dgm:pt modelId="{1D02D4BD-05EC-41E1-AC88-B355BA0DFF68}" type="parTrans" cxnId="{F4793FDF-4F5F-4542-898A-7B9DE7E9E2F2}">
      <dgm:prSet/>
      <dgm:spPr/>
      <dgm:t>
        <a:bodyPr/>
        <a:lstStyle/>
        <a:p>
          <a:endParaRPr lang="en-US"/>
        </a:p>
      </dgm:t>
    </dgm:pt>
    <dgm:pt modelId="{7EDB367A-B10A-4A25-8F02-71FD97BAC101}" type="sibTrans" cxnId="{F4793FDF-4F5F-4542-898A-7B9DE7E9E2F2}">
      <dgm:prSet/>
      <dgm:spPr/>
      <dgm:t>
        <a:bodyPr/>
        <a:lstStyle/>
        <a:p>
          <a:endParaRPr lang="en-US"/>
        </a:p>
      </dgm:t>
    </dgm:pt>
    <dgm:pt modelId="{35A99B7F-F720-4E80-AF57-FA0339B2300E}">
      <dgm:prSet phldrT="[Text]"/>
      <dgm:spPr/>
      <dgm:t>
        <a:bodyPr/>
        <a:lstStyle/>
        <a:p>
          <a:r>
            <a:rPr lang="en-US" dirty="0"/>
            <a:t>Client</a:t>
          </a:r>
        </a:p>
      </dgm:t>
    </dgm:pt>
    <dgm:pt modelId="{F6A8ADD1-8E00-48EB-B6DA-A49C7330E8D0}" type="parTrans" cxnId="{351F5650-7445-4017-8F84-0C10BAF27A15}">
      <dgm:prSet/>
      <dgm:spPr/>
      <dgm:t>
        <a:bodyPr/>
        <a:lstStyle/>
        <a:p>
          <a:endParaRPr lang="en-US"/>
        </a:p>
      </dgm:t>
    </dgm:pt>
    <dgm:pt modelId="{6EBEA760-6572-4F9A-A877-3FAD461AFD5A}" type="sibTrans" cxnId="{351F5650-7445-4017-8F84-0C10BAF27A15}">
      <dgm:prSet/>
      <dgm:spPr/>
      <dgm:t>
        <a:bodyPr/>
        <a:lstStyle/>
        <a:p>
          <a:endParaRPr lang="en-US"/>
        </a:p>
      </dgm:t>
    </dgm:pt>
    <dgm:pt modelId="{8B0CC0F3-208F-491D-96D8-B51A9B42DF8D}">
      <dgm:prSet phldrT="[Text]"/>
      <dgm:spPr/>
      <dgm:t>
        <a:bodyPr/>
        <a:lstStyle/>
        <a:p>
          <a:r>
            <a:rPr lang="en-US" dirty="0"/>
            <a:t>Broker</a:t>
          </a:r>
        </a:p>
      </dgm:t>
    </dgm:pt>
    <dgm:pt modelId="{23DDAF59-9402-4CC7-8B34-6E3B6FF77AD8}" type="parTrans" cxnId="{EAF82ED6-6315-48F9-866E-B312612C167C}">
      <dgm:prSet/>
      <dgm:spPr/>
      <dgm:t>
        <a:bodyPr/>
        <a:lstStyle/>
        <a:p>
          <a:endParaRPr lang="en-US"/>
        </a:p>
      </dgm:t>
    </dgm:pt>
    <dgm:pt modelId="{9B9CD7FD-5765-4C73-8079-33F7B743696C}" type="sibTrans" cxnId="{EAF82ED6-6315-48F9-866E-B312612C167C}">
      <dgm:prSet/>
      <dgm:spPr/>
      <dgm:t>
        <a:bodyPr/>
        <a:lstStyle/>
        <a:p>
          <a:endParaRPr lang="en-US"/>
        </a:p>
      </dgm:t>
    </dgm:pt>
    <dgm:pt modelId="{9EFC7479-FE43-408D-85C4-414AECFEFD6F}">
      <dgm:prSet phldrT="[Text]"/>
      <dgm:spPr/>
      <dgm:t>
        <a:bodyPr/>
        <a:lstStyle/>
        <a:p>
          <a:r>
            <a:rPr lang="en-US" dirty="0"/>
            <a:t>Katalyst</a:t>
          </a:r>
        </a:p>
        <a:p>
          <a:r>
            <a:rPr lang="en-US" dirty="0"/>
            <a:t>Client</a:t>
          </a:r>
        </a:p>
      </dgm:t>
    </dgm:pt>
    <dgm:pt modelId="{657EE772-F000-4226-A3E3-EB0EA45953B3}" type="parTrans" cxnId="{19955FD2-3AA2-4D80-A01A-53D9C55156E7}">
      <dgm:prSet/>
      <dgm:spPr/>
      <dgm:t>
        <a:bodyPr/>
        <a:lstStyle/>
        <a:p>
          <a:endParaRPr lang="en-US"/>
        </a:p>
      </dgm:t>
    </dgm:pt>
    <dgm:pt modelId="{4C1B87F7-62B5-4513-BDBD-218F4FF00E25}" type="sibTrans" cxnId="{19955FD2-3AA2-4D80-A01A-53D9C55156E7}">
      <dgm:prSet/>
      <dgm:spPr/>
      <dgm:t>
        <a:bodyPr/>
        <a:lstStyle/>
        <a:p>
          <a:endParaRPr lang="en-US"/>
        </a:p>
      </dgm:t>
    </dgm:pt>
    <dgm:pt modelId="{B75DF8D2-DB12-4CE9-8A05-EF54850DC027}">
      <dgm:prSet/>
      <dgm:spPr/>
      <dgm:t>
        <a:bodyPr/>
        <a:lstStyle/>
        <a:p>
          <a:r>
            <a:rPr lang="en-US" dirty="0"/>
            <a:t>Data</a:t>
          </a:r>
        </a:p>
        <a:p>
          <a:r>
            <a:rPr lang="en-US" dirty="0"/>
            <a:t>Owner</a:t>
          </a:r>
        </a:p>
      </dgm:t>
    </dgm:pt>
    <dgm:pt modelId="{CC5CB1EB-1B96-4169-9D40-9BD02A3B3844}" type="parTrans" cxnId="{F5865959-EC56-4654-9338-0E8176E901A9}">
      <dgm:prSet/>
      <dgm:spPr/>
      <dgm:t>
        <a:bodyPr/>
        <a:lstStyle/>
        <a:p>
          <a:endParaRPr lang="en-US"/>
        </a:p>
      </dgm:t>
    </dgm:pt>
    <dgm:pt modelId="{A6A12CDE-EAD8-4CB4-9305-2D7951BB9845}" type="sibTrans" cxnId="{F5865959-EC56-4654-9338-0E8176E901A9}">
      <dgm:prSet/>
      <dgm:spPr/>
      <dgm:t>
        <a:bodyPr/>
        <a:lstStyle/>
        <a:p>
          <a:endParaRPr lang="en-US"/>
        </a:p>
      </dgm:t>
    </dgm:pt>
    <dgm:pt modelId="{DB28C7EA-2302-4AAE-A816-6E722FB22B1D}">
      <dgm:prSet/>
      <dgm:spPr/>
      <dgm:t>
        <a:bodyPr/>
        <a:lstStyle/>
        <a:p>
          <a:r>
            <a:rPr lang="en-US" dirty="0"/>
            <a:t>Oil</a:t>
          </a:r>
        </a:p>
        <a:p>
          <a:r>
            <a:rPr lang="en-US" dirty="0"/>
            <a:t>Company</a:t>
          </a:r>
        </a:p>
      </dgm:t>
    </dgm:pt>
    <dgm:pt modelId="{2CF3B088-1DCA-4BD6-AF74-11B811A3E73F}" type="parTrans" cxnId="{66AB5A1F-B7B1-45E1-80B0-6C09244F2518}">
      <dgm:prSet/>
      <dgm:spPr/>
      <dgm:t>
        <a:bodyPr/>
        <a:lstStyle/>
        <a:p>
          <a:endParaRPr lang="en-US"/>
        </a:p>
      </dgm:t>
    </dgm:pt>
    <dgm:pt modelId="{BA8252D6-8B92-4788-9DB1-B912C0A0DDA6}" type="sibTrans" cxnId="{66AB5A1F-B7B1-45E1-80B0-6C09244F2518}">
      <dgm:prSet/>
      <dgm:spPr/>
      <dgm:t>
        <a:bodyPr/>
        <a:lstStyle/>
        <a:p>
          <a:endParaRPr lang="en-US"/>
        </a:p>
      </dgm:t>
    </dgm:pt>
    <dgm:pt modelId="{F43A3257-B36D-4D59-9883-670E5FC559E9}" type="pres">
      <dgm:prSet presAssocID="{A6108452-8D68-47FF-9E60-2830844F2360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20AEAF48-49C4-4A6C-87FE-E20BC6731283}" type="pres">
      <dgm:prSet presAssocID="{232CBC98-B384-416F-A74A-5C57A042293E}" presName="singleCycle" presStyleCnt="0"/>
      <dgm:spPr/>
    </dgm:pt>
    <dgm:pt modelId="{6CA2FB7C-045C-42A5-B85D-115F7ABF4733}" type="pres">
      <dgm:prSet presAssocID="{232CBC98-B384-416F-A74A-5C57A042293E}" presName="singleCenter" presStyleLbl="node1" presStyleIdx="0" presStyleCnt="6" custLinFactNeighborX="144" custLinFactNeighborY="-13772">
        <dgm:presLayoutVars>
          <dgm:chMax val="7"/>
          <dgm:chPref val="7"/>
        </dgm:presLayoutVars>
      </dgm:prSet>
      <dgm:spPr/>
    </dgm:pt>
    <dgm:pt modelId="{748AA5F9-57E3-4C7C-9377-4282C7ECF64C}" type="pres">
      <dgm:prSet presAssocID="{F6A8ADD1-8E00-48EB-B6DA-A49C7330E8D0}" presName="Name56" presStyleLbl="parChTrans1D2" presStyleIdx="0" presStyleCnt="5"/>
      <dgm:spPr/>
    </dgm:pt>
    <dgm:pt modelId="{471ED8DF-AD51-428C-BD08-042F818BE679}" type="pres">
      <dgm:prSet presAssocID="{35A99B7F-F720-4E80-AF57-FA0339B2300E}" presName="text0" presStyleLbl="node1" presStyleIdx="1" presStyleCnt="6">
        <dgm:presLayoutVars>
          <dgm:bulletEnabled val="1"/>
        </dgm:presLayoutVars>
      </dgm:prSet>
      <dgm:spPr/>
    </dgm:pt>
    <dgm:pt modelId="{17FA7CA5-9D44-4B0B-BC7D-28456578EA5E}" type="pres">
      <dgm:prSet presAssocID="{23DDAF59-9402-4CC7-8B34-6E3B6FF77AD8}" presName="Name56" presStyleLbl="parChTrans1D2" presStyleIdx="1" presStyleCnt="5"/>
      <dgm:spPr/>
    </dgm:pt>
    <dgm:pt modelId="{4EAE5F43-F8B8-4084-83AB-1E7D7366B5CA}" type="pres">
      <dgm:prSet presAssocID="{8B0CC0F3-208F-491D-96D8-B51A9B42DF8D}" presName="text0" presStyleLbl="node1" presStyleIdx="2" presStyleCnt="6" custRadScaleRad="103981" custRadScaleInc="4123">
        <dgm:presLayoutVars>
          <dgm:bulletEnabled val="1"/>
        </dgm:presLayoutVars>
      </dgm:prSet>
      <dgm:spPr/>
    </dgm:pt>
    <dgm:pt modelId="{5B4E1197-5AA0-4C0D-91C7-D554D8510712}" type="pres">
      <dgm:prSet presAssocID="{657EE772-F000-4226-A3E3-EB0EA45953B3}" presName="Name56" presStyleLbl="parChTrans1D2" presStyleIdx="2" presStyleCnt="5"/>
      <dgm:spPr/>
    </dgm:pt>
    <dgm:pt modelId="{DE4B9F0F-6A75-4305-B1B4-46871C4A5452}" type="pres">
      <dgm:prSet presAssocID="{9EFC7479-FE43-408D-85C4-414AECFEFD6F}" presName="text0" presStyleLbl="node1" presStyleIdx="3" presStyleCnt="6">
        <dgm:presLayoutVars>
          <dgm:bulletEnabled val="1"/>
        </dgm:presLayoutVars>
      </dgm:prSet>
      <dgm:spPr/>
    </dgm:pt>
    <dgm:pt modelId="{6DEED80A-A714-4138-A8D7-50829923D5E4}" type="pres">
      <dgm:prSet presAssocID="{CC5CB1EB-1B96-4169-9D40-9BD02A3B3844}" presName="Name56" presStyleLbl="parChTrans1D2" presStyleIdx="3" presStyleCnt="5"/>
      <dgm:spPr/>
    </dgm:pt>
    <dgm:pt modelId="{89C4A324-0CCF-4655-9135-BCF10902FBA5}" type="pres">
      <dgm:prSet presAssocID="{B75DF8D2-DB12-4CE9-8A05-EF54850DC027}" presName="text0" presStyleLbl="node1" presStyleIdx="4" presStyleCnt="6" custRadScaleRad="99573" custRadScaleInc="1671">
        <dgm:presLayoutVars>
          <dgm:bulletEnabled val="1"/>
        </dgm:presLayoutVars>
      </dgm:prSet>
      <dgm:spPr/>
    </dgm:pt>
    <dgm:pt modelId="{18A6DBDD-D86C-48EF-BEBA-65143E11EC39}" type="pres">
      <dgm:prSet presAssocID="{2CF3B088-1DCA-4BD6-AF74-11B811A3E73F}" presName="Name56" presStyleLbl="parChTrans1D2" presStyleIdx="4" presStyleCnt="5"/>
      <dgm:spPr/>
    </dgm:pt>
    <dgm:pt modelId="{10B632EA-E893-4F4C-BEF9-E70ED0905E64}" type="pres">
      <dgm:prSet presAssocID="{DB28C7EA-2302-4AAE-A816-6E722FB22B1D}" presName="text0" presStyleLbl="node1" presStyleIdx="5" presStyleCnt="6" custRadScaleRad="103301" custRadScaleInc="-7636">
        <dgm:presLayoutVars>
          <dgm:bulletEnabled val="1"/>
        </dgm:presLayoutVars>
      </dgm:prSet>
      <dgm:spPr/>
    </dgm:pt>
  </dgm:ptLst>
  <dgm:cxnLst>
    <dgm:cxn modelId="{96305797-80E4-4FAC-A392-C2E6E12C7781}" type="presOf" srcId="{9EFC7479-FE43-408D-85C4-414AECFEFD6F}" destId="{DE4B9F0F-6A75-4305-B1B4-46871C4A5452}" srcOrd="0" destOrd="0" presId="urn:microsoft.com/office/officeart/2008/layout/RadialCluster"/>
    <dgm:cxn modelId="{6FA80D1C-86D2-4196-BD75-CFD372A458FB}" type="presOf" srcId="{DB28C7EA-2302-4AAE-A816-6E722FB22B1D}" destId="{10B632EA-E893-4F4C-BEF9-E70ED0905E64}" srcOrd="0" destOrd="0" presId="urn:microsoft.com/office/officeart/2008/layout/RadialCluster"/>
    <dgm:cxn modelId="{F4793FDF-4F5F-4542-898A-7B9DE7E9E2F2}" srcId="{A6108452-8D68-47FF-9E60-2830844F2360}" destId="{232CBC98-B384-416F-A74A-5C57A042293E}" srcOrd="0" destOrd="0" parTransId="{1D02D4BD-05EC-41E1-AC88-B355BA0DFF68}" sibTransId="{7EDB367A-B10A-4A25-8F02-71FD97BAC101}"/>
    <dgm:cxn modelId="{E690E88F-B505-478B-B7F9-148005962D05}" type="presOf" srcId="{657EE772-F000-4226-A3E3-EB0EA45953B3}" destId="{5B4E1197-5AA0-4C0D-91C7-D554D8510712}" srcOrd="0" destOrd="0" presId="urn:microsoft.com/office/officeart/2008/layout/RadialCluster"/>
    <dgm:cxn modelId="{59CF6890-5304-4AAB-9290-765750A2D0A7}" type="presOf" srcId="{8B0CC0F3-208F-491D-96D8-B51A9B42DF8D}" destId="{4EAE5F43-F8B8-4084-83AB-1E7D7366B5CA}" srcOrd="0" destOrd="0" presId="urn:microsoft.com/office/officeart/2008/layout/RadialCluster"/>
    <dgm:cxn modelId="{0767CD14-8F22-408E-AF97-522244DA5EA1}" type="presOf" srcId="{232CBC98-B384-416F-A74A-5C57A042293E}" destId="{6CA2FB7C-045C-42A5-B85D-115F7ABF4733}" srcOrd="0" destOrd="0" presId="urn:microsoft.com/office/officeart/2008/layout/RadialCluster"/>
    <dgm:cxn modelId="{EAF82ED6-6315-48F9-866E-B312612C167C}" srcId="{232CBC98-B384-416F-A74A-5C57A042293E}" destId="{8B0CC0F3-208F-491D-96D8-B51A9B42DF8D}" srcOrd="1" destOrd="0" parTransId="{23DDAF59-9402-4CC7-8B34-6E3B6FF77AD8}" sibTransId="{9B9CD7FD-5765-4C73-8079-33F7B743696C}"/>
    <dgm:cxn modelId="{37A1A4B9-7872-4CA6-A73F-4865169F3989}" type="presOf" srcId="{35A99B7F-F720-4E80-AF57-FA0339B2300E}" destId="{471ED8DF-AD51-428C-BD08-042F818BE679}" srcOrd="0" destOrd="0" presId="urn:microsoft.com/office/officeart/2008/layout/RadialCluster"/>
    <dgm:cxn modelId="{66AB5A1F-B7B1-45E1-80B0-6C09244F2518}" srcId="{232CBC98-B384-416F-A74A-5C57A042293E}" destId="{DB28C7EA-2302-4AAE-A816-6E722FB22B1D}" srcOrd="4" destOrd="0" parTransId="{2CF3B088-1DCA-4BD6-AF74-11B811A3E73F}" sibTransId="{BA8252D6-8B92-4788-9DB1-B912C0A0DDA6}"/>
    <dgm:cxn modelId="{C00E96D2-53A9-453E-9E69-41608BCCA693}" type="presOf" srcId="{2CF3B088-1DCA-4BD6-AF74-11B811A3E73F}" destId="{18A6DBDD-D86C-48EF-BEBA-65143E11EC39}" srcOrd="0" destOrd="0" presId="urn:microsoft.com/office/officeart/2008/layout/RadialCluster"/>
    <dgm:cxn modelId="{A204787E-D018-49B0-8D6B-0B06FC95FDE9}" type="presOf" srcId="{A6108452-8D68-47FF-9E60-2830844F2360}" destId="{F43A3257-B36D-4D59-9883-670E5FC559E9}" srcOrd="0" destOrd="0" presId="urn:microsoft.com/office/officeart/2008/layout/RadialCluster"/>
    <dgm:cxn modelId="{69BA465C-79AC-488E-9548-2B09E8AFEDC4}" type="presOf" srcId="{B75DF8D2-DB12-4CE9-8A05-EF54850DC027}" destId="{89C4A324-0CCF-4655-9135-BCF10902FBA5}" srcOrd="0" destOrd="0" presId="urn:microsoft.com/office/officeart/2008/layout/RadialCluster"/>
    <dgm:cxn modelId="{19955FD2-3AA2-4D80-A01A-53D9C55156E7}" srcId="{232CBC98-B384-416F-A74A-5C57A042293E}" destId="{9EFC7479-FE43-408D-85C4-414AECFEFD6F}" srcOrd="2" destOrd="0" parTransId="{657EE772-F000-4226-A3E3-EB0EA45953B3}" sibTransId="{4C1B87F7-62B5-4513-BDBD-218F4FF00E25}"/>
    <dgm:cxn modelId="{F5865959-EC56-4654-9338-0E8176E901A9}" srcId="{232CBC98-B384-416F-A74A-5C57A042293E}" destId="{B75DF8D2-DB12-4CE9-8A05-EF54850DC027}" srcOrd="3" destOrd="0" parTransId="{CC5CB1EB-1B96-4169-9D40-9BD02A3B3844}" sibTransId="{A6A12CDE-EAD8-4CB4-9305-2D7951BB9845}"/>
    <dgm:cxn modelId="{6F66F842-54D2-4471-8C53-70908E397D34}" type="presOf" srcId="{CC5CB1EB-1B96-4169-9D40-9BD02A3B3844}" destId="{6DEED80A-A714-4138-A8D7-50829923D5E4}" srcOrd="0" destOrd="0" presId="urn:microsoft.com/office/officeart/2008/layout/RadialCluster"/>
    <dgm:cxn modelId="{351F5650-7445-4017-8F84-0C10BAF27A15}" srcId="{232CBC98-B384-416F-A74A-5C57A042293E}" destId="{35A99B7F-F720-4E80-AF57-FA0339B2300E}" srcOrd="0" destOrd="0" parTransId="{F6A8ADD1-8E00-48EB-B6DA-A49C7330E8D0}" sibTransId="{6EBEA760-6572-4F9A-A877-3FAD461AFD5A}"/>
    <dgm:cxn modelId="{77E0DB12-C409-48DB-A858-F371B5E80F3F}" type="presOf" srcId="{23DDAF59-9402-4CC7-8B34-6E3B6FF77AD8}" destId="{17FA7CA5-9D44-4B0B-BC7D-28456578EA5E}" srcOrd="0" destOrd="0" presId="urn:microsoft.com/office/officeart/2008/layout/RadialCluster"/>
    <dgm:cxn modelId="{8A74DB2B-5C1C-4494-B12D-83D7DA4FC076}" type="presOf" srcId="{F6A8ADD1-8E00-48EB-B6DA-A49C7330E8D0}" destId="{748AA5F9-57E3-4C7C-9377-4282C7ECF64C}" srcOrd="0" destOrd="0" presId="urn:microsoft.com/office/officeart/2008/layout/RadialCluster"/>
    <dgm:cxn modelId="{C06E6BD4-AA67-46DF-8EFF-51E6EBA0505D}" type="presParOf" srcId="{F43A3257-B36D-4D59-9883-670E5FC559E9}" destId="{20AEAF48-49C4-4A6C-87FE-E20BC6731283}" srcOrd="0" destOrd="0" presId="urn:microsoft.com/office/officeart/2008/layout/RadialCluster"/>
    <dgm:cxn modelId="{46AADAEE-15BB-4F3F-BD89-5DE0ED4678E1}" type="presParOf" srcId="{20AEAF48-49C4-4A6C-87FE-E20BC6731283}" destId="{6CA2FB7C-045C-42A5-B85D-115F7ABF4733}" srcOrd="0" destOrd="0" presId="urn:microsoft.com/office/officeart/2008/layout/RadialCluster"/>
    <dgm:cxn modelId="{C619E08A-76F4-4238-A3FE-BD3BBC663DB8}" type="presParOf" srcId="{20AEAF48-49C4-4A6C-87FE-E20BC6731283}" destId="{748AA5F9-57E3-4C7C-9377-4282C7ECF64C}" srcOrd="1" destOrd="0" presId="urn:microsoft.com/office/officeart/2008/layout/RadialCluster"/>
    <dgm:cxn modelId="{5552CB36-1E59-480C-8723-164709B739FB}" type="presParOf" srcId="{20AEAF48-49C4-4A6C-87FE-E20BC6731283}" destId="{471ED8DF-AD51-428C-BD08-042F818BE679}" srcOrd="2" destOrd="0" presId="urn:microsoft.com/office/officeart/2008/layout/RadialCluster"/>
    <dgm:cxn modelId="{5D846834-BA5C-49DE-8532-E45986EC5A04}" type="presParOf" srcId="{20AEAF48-49C4-4A6C-87FE-E20BC6731283}" destId="{17FA7CA5-9D44-4B0B-BC7D-28456578EA5E}" srcOrd="3" destOrd="0" presId="urn:microsoft.com/office/officeart/2008/layout/RadialCluster"/>
    <dgm:cxn modelId="{10263D64-6C4C-4D3C-A7DA-C282C8017F8F}" type="presParOf" srcId="{20AEAF48-49C4-4A6C-87FE-E20BC6731283}" destId="{4EAE5F43-F8B8-4084-83AB-1E7D7366B5CA}" srcOrd="4" destOrd="0" presId="urn:microsoft.com/office/officeart/2008/layout/RadialCluster"/>
    <dgm:cxn modelId="{4676B0A9-6603-4763-A121-D7C0EFE3A598}" type="presParOf" srcId="{20AEAF48-49C4-4A6C-87FE-E20BC6731283}" destId="{5B4E1197-5AA0-4C0D-91C7-D554D8510712}" srcOrd="5" destOrd="0" presId="urn:microsoft.com/office/officeart/2008/layout/RadialCluster"/>
    <dgm:cxn modelId="{7154F47F-FD23-4355-89E5-22C3ED0E290C}" type="presParOf" srcId="{20AEAF48-49C4-4A6C-87FE-E20BC6731283}" destId="{DE4B9F0F-6A75-4305-B1B4-46871C4A5452}" srcOrd="6" destOrd="0" presId="urn:microsoft.com/office/officeart/2008/layout/RadialCluster"/>
    <dgm:cxn modelId="{83BCF764-E366-4A43-9F87-7210A3698C47}" type="presParOf" srcId="{20AEAF48-49C4-4A6C-87FE-E20BC6731283}" destId="{6DEED80A-A714-4138-A8D7-50829923D5E4}" srcOrd="7" destOrd="0" presId="urn:microsoft.com/office/officeart/2008/layout/RadialCluster"/>
    <dgm:cxn modelId="{2884B19B-EEB8-4604-8787-005540549BC0}" type="presParOf" srcId="{20AEAF48-49C4-4A6C-87FE-E20BC6731283}" destId="{89C4A324-0CCF-4655-9135-BCF10902FBA5}" srcOrd="8" destOrd="0" presId="urn:microsoft.com/office/officeart/2008/layout/RadialCluster"/>
    <dgm:cxn modelId="{3D515DFE-F6D6-4A42-AB29-AFFD41112BC1}" type="presParOf" srcId="{20AEAF48-49C4-4A6C-87FE-E20BC6731283}" destId="{18A6DBDD-D86C-48EF-BEBA-65143E11EC39}" srcOrd="9" destOrd="0" presId="urn:microsoft.com/office/officeart/2008/layout/RadialCluster"/>
    <dgm:cxn modelId="{D7C54E23-B6DC-4A65-9524-1DABF35CE577}" type="presParOf" srcId="{20AEAF48-49C4-4A6C-87FE-E20BC6731283}" destId="{10B632EA-E893-4F4C-BEF9-E70ED0905E64}" srcOrd="1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108452-8D68-47FF-9E60-2830844F2360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2CBC98-B384-416F-A74A-5C57A042293E}">
      <dgm:prSet phldrT="[Text]"/>
      <dgm:spPr/>
      <dgm:t>
        <a:bodyPr/>
        <a:lstStyle/>
        <a:p>
          <a:r>
            <a:rPr lang="en-US" dirty="0"/>
            <a:t>Sales Desk</a:t>
          </a:r>
        </a:p>
      </dgm:t>
    </dgm:pt>
    <dgm:pt modelId="{1D02D4BD-05EC-41E1-AC88-B355BA0DFF68}" type="parTrans" cxnId="{F4793FDF-4F5F-4542-898A-7B9DE7E9E2F2}">
      <dgm:prSet/>
      <dgm:spPr/>
      <dgm:t>
        <a:bodyPr/>
        <a:lstStyle/>
        <a:p>
          <a:endParaRPr lang="en-US"/>
        </a:p>
      </dgm:t>
    </dgm:pt>
    <dgm:pt modelId="{7EDB367A-B10A-4A25-8F02-71FD97BAC101}" type="sibTrans" cxnId="{F4793FDF-4F5F-4542-898A-7B9DE7E9E2F2}">
      <dgm:prSet/>
      <dgm:spPr/>
      <dgm:t>
        <a:bodyPr/>
        <a:lstStyle/>
        <a:p>
          <a:endParaRPr lang="en-US"/>
        </a:p>
      </dgm:t>
    </dgm:pt>
    <dgm:pt modelId="{35A99B7F-F720-4E80-AF57-FA0339B2300E}">
      <dgm:prSet phldrT="[Text]"/>
      <dgm:spPr/>
      <dgm:t>
        <a:bodyPr/>
        <a:lstStyle/>
        <a:p>
          <a:r>
            <a:rPr lang="en-US" dirty="0"/>
            <a:t>Broker</a:t>
          </a:r>
        </a:p>
      </dgm:t>
    </dgm:pt>
    <dgm:pt modelId="{F6A8ADD1-8E00-48EB-B6DA-A49C7330E8D0}" type="parTrans" cxnId="{351F5650-7445-4017-8F84-0C10BAF27A15}">
      <dgm:prSet/>
      <dgm:spPr/>
      <dgm:t>
        <a:bodyPr/>
        <a:lstStyle/>
        <a:p>
          <a:endParaRPr lang="en-US"/>
        </a:p>
      </dgm:t>
    </dgm:pt>
    <dgm:pt modelId="{6EBEA760-6572-4F9A-A877-3FAD461AFD5A}" type="sibTrans" cxnId="{351F5650-7445-4017-8F84-0C10BAF27A15}">
      <dgm:prSet/>
      <dgm:spPr/>
      <dgm:t>
        <a:bodyPr/>
        <a:lstStyle/>
        <a:p>
          <a:endParaRPr lang="en-US"/>
        </a:p>
      </dgm:t>
    </dgm:pt>
    <dgm:pt modelId="{8B0CC0F3-208F-491D-96D8-B51A9B42DF8D}">
      <dgm:prSet phldrT="[Text]"/>
      <dgm:spPr/>
      <dgm:t>
        <a:bodyPr/>
        <a:lstStyle/>
        <a:p>
          <a:r>
            <a:rPr lang="en-US" dirty="0"/>
            <a:t>Marketing</a:t>
          </a:r>
        </a:p>
        <a:p>
          <a:r>
            <a:rPr lang="en-US" dirty="0"/>
            <a:t>Agreement</a:t>
          </a:r>
        </a:p>
      </dgm:t>
    </dgm:pt>
    <dgm:pt modelId="{23DDAF59-9402-4CC7-8B34-6E3B6FF77AD8}" type="parTrans" cxnId="{EAF82ED6-6315-48F9-866E-B312612C167C}">
      <dgm:prSet/>
      <dgm:spPr/>
      <dgm:t>
        <a:bodyPr/>
        <a:lstStyle/>
        <a:p>
          <a:endParaRPr lang="en-US"/>
        </a:p>
      </dgm:t>
    </dgm:pt>
    <dgm:pt modelId="{9B9CD7FD-5765-4C73-8079-33F7B743696C}" type="sibTrans" cxnId="{EAF82ED6-6315-48F9-866E-B312612C167C}">
      <dgm:prSet/>
      <dgm:spPr/>
      <dgm:t>
        <a:bodyPr/>
        <a:lstStyle/>
        <a:p>
          <a:endParaRPr lang="en-US"/>
        </a:p>
      </dgm:t>
    </dgm:pt>
    <dgm:pt modelId="{9EFC7479-FE43-408D-85C4-414AECFEFD6F}">
      <dgm:prSet phldrT="[Text]"/>
      <dgm:spPr/>
      <dgm:t>
        <a:bodyPr/>
        <a:lstStyle/>
        <a:p>
          <a:r>
            <a:rPr lang="en-US" dirty="0"/>
            <a:t>Katalyst</a:t>
          </a:r>
        </a:p>
        <a:p>
          <a:r>
            <a:rPr lang="en-US" dirty="0"/>
            <a:t>Client</a:t>
          </a:r>
        </a:p>
      </dgm:t>
    </dgm:pt>
    <dgm:pt modelId="{657EE772-F000-4226-A3E3-EB0EA45953B3}" type="parTrans" cxnId="{19955FD2-3AA2-4D80-A01A-53D9C55156E7}">
      <dgm:prSet/>
      <dgm:spPr/>
      <dgm:t>
        <a:bodyPr/>
        <a:lstStyle/>
        <a:p>
          <a:endParaRPr lang="en-US"/>
        </a:p>
      </dgm:t>
    </dgm:pt>
    <dgm:pt modelId="{4C1B87F7-62B5-4513-BDBD-218F4FF00E25}" type="sibTrans" cxnId="{19955FD2-3AA2-4D80-A01A-53D9C55156E7}">
      <dgm:prSet/>
      <dgm:spPr/>
      <dgm:t>
        <a:bodyPr/>
        <a:lstStyle/>
        <a:p>
          <a:endParaRPr lang="en-US"/>
        </a:p>
      </dgm:t>
    </dgm:pt>
    <dgm:pt modelId="{F43A3257-B36D-4D59-9883-670E5FC559E9}" type="pres">
      <dgm:prSet presAssocID="{A6108452-8D68-47FF-9E60-2830844F2360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20AEAF48-49C4-4A6C-87FE-E20BC6731283}" type="pres">
      <dgm:prSet presAssocID="{232CBC98-B384-416F-A74A-5C57A042293E}" presName="singleCycle" presStyleCnt="0"/>
      <dgm:spPr/>
    </dgm:pt>
    <dgm:pt modelId="{6CA2FB7C-045C-42A5-B85D-115F7ABF4733}" type="pres">
      <dgm:prSet presAssocID="{232CBC98-B384-416F-A74A-5C57A042293E}" presName="singleCenter" presStyleLbl="node1" presStyleIdx="0" presStyleCnt="4" custLinFactNeighborX="144" custLinFactNeighborY="-13772">
        <dgm:presLayoutVars>
          <dgm:chMax val="7"/>
          <dgm:chPref val="7"/>
        </dgm:presLayoutVars>
      </dgm:prSet>
      <dgm:spPr/>
    </dgm:pt>
    <dgm:pt modelId="{748AA5F9-57E3-4C7C-9377-4282C7ECF64C}" type="pres">
      <dgm:prSet presAssocID="{F6A8ADD1-8E00-48EB-B6DA-A49C7330E8D0}" presName="Name56" presStyleLbl="parChTrans1D2" presStyleIdx="0" presStyleCnt="3"/>
      <dgm:spPr/>
    </dgm:pt>
    <dgm:pt modelId="{471ED8DF-AD51-428C-BD08-042F818BE679}" type="pres">
      <dgm:prSet presAssocID="{35A99B7F-F720-4E80-AF57-FA0339B2300E}" presName="text0" presStyleLbl="node1" presStyleIdx="1" presStyleCnt="4">
        <dgm:presLayoutVars>
          <dgm:bulletEnabled val="1"/>
        </dgm:presLayoutVars>
      </dgm:prSet>
      <dgm:spPr/>
    </dgm:pt>
    <dgm:pt modelId="{17FA7CA5-9D44-4B0B-BC7D-28456578EA5E}" type="pres">
      <dgm:prSet presAssocID="{23DDAF59-9402-4CC7-8B34-6E3B6FF77AD8}" presName="Name56" presStyleLbl="parChTrans1D2" presStyleIdx="1" presStyleCnt="3"/>
      <dgm:spPr/>
    </dgm:pt>
    <dgm:pt modelId="{4EAE5F43-F8B8-4084-83AB-1E7D7366B5CA}" type="pres">
      <dgm:prSet presAssocID="{8B0CC0F3-208F-491D-96D8-B51A9B42DF8D}" presName="text0" presStyleLbl="node1" presStyleIdx="2" presStyleCnt="4" custRadScaleRad="103981" custRadScaleInc="4123">
        <dgm:presLayoutVars>
          <dgm:bulletEnabled val="1"/>
        </dgm:presLayoutVars>
      </dgm:prSet>
      <dgm:spPr/>
    </dgm:pt>
    <dgm:pt modelId="{5B4E1197-5AA0-4C0D-91C7-D554D8510712}" type="pres">
      <dgm:prSet presAssocID="{657EE772-F000-4226-A3E3-EB0EA45953B3}" presName="Name56" presStyleLbl="parChTrans1D2" presStyleIdx="2" presStyleCnt="3"/>
      <dgm:spPr/>
    </dgm:pt>
    <dgm:pt modelId="{DE4B9F0F-6A75-4305-B1B4-46871C4A5452}" type="pres">
      <dgm:prSet presAssocID="{9EFC7479-FE43-408D-85C4-414AECFEFD6F}" presName="text0" presStyleLbl="node1" presStyleIdx="3" presStyleCnt="4">
        <dgm:presLayoutVars>
          <dgm:bulletEnabled val="1"/>
        </dgm:presLayoutVars>
      </dgm:prSet>
      <dgm:spPr/>
    </dgm:pt>
  </dgm:ptLst>
  <dgm:cxnLst>
    <dgm:cxn modelId="{96305797-80E4-4FAC-A392-C2E6E12C7781}" type="presOf" srcId="{9EFC7479-FE43-408D-85C4-414AECFEFD6F}" destId="{DE4B9F0F-6A75-4305-B1B4-46871C4A5452}" srcOrd="0" destOrd="0" presId="urn:microsoft.com/office/officeart/2008/layout/RadialCluster"/>
    <dgm:cxn modelId="{77E0DB12-C409-48DB-A858-F371B5E80F3F}" type="presOf" srcId="{23DDAF59-9402-4CC7-8B34-6E3B6FF77AD8}" destId="{17FA7CA5-9D44-4B0B-BC7D-28456578EA5E}" srcOrd="0" destOrd="0" presId="urn:microsoft.com/office/officeart/2008/layout/RadialCluster"/>
    <dgm:cxn modelId="{351F5650-7445-4017-8F84-0C10BAF27A15}" srcId="{232CBC98-B384-416F-A74A-5C57A042293E}" destId="{35A99B7F-F720-4E80-AF57-FA0339B2300E}" srcOrd="0" destOrd="0" parTransId="{F6A8ADD1-8E00-48EB-B6DA-A49C7330E8D0}" sibTransId="{6EBEA760-6572-4F9A-A877-3FAD461AFD5A}"/>
    <dgm:cxn modelId="{F4793FDF-4F5F-4542-898A-7B9DE7E9E2F2}" srcId="{A6108452-8D68-47FF-9E60-2830844F2360}" destId="{232CBC98-B384-416F-A74A-5C57A042293E}" srcOrd="0" destOrd="0" parTransId="{1D02D4BD-05EC-41E1-AC88-B355BA0DFF68}" sibTransId="{7EDB367A-B10A-4A25-8F02-71FD97BAC101}"/>
    <dgm:cxn modelId="{19955FD2-3AA2-4D80-A01A-53D9C55156E7}" srcId="{232CBC98-B384-416F-A74A-5C57A042293E}" destId="{9EFC7479-FE43-408D-85C4-414AECFEFD6F}" srcOrd="2" destOrd="0" parTransId="{657EE772-F000-4226-A3E3-EB0EA45953B3}" sibTransId="{4C1B87F7-62B5-4513-BDBD-218F4FF00E25}"/>
    <dgm:cxn modelId="{EAF82ED6-6315-48F9-866E-B312612C167C}" srcId="{232CBC98-B384-416F-A74A-5C57A042293E}" destId="{8B0CC0F3-208F-491D-96D8-B51A9B42DF8D}" srcOrd="1" destOrd="0" parTransId="{23DDAF59-9402-4CC7-8B34-6E3B6FF77AD8}" sibTransId="{9B9CD7FD-5765-4C73-8079-33F7B743696C}"/>
    <dgm:cxn modelId="{E690E88F-B505-478B-B7F9-148005962D05}" type="presOf" srcId="{657EE772-F000-4226-A3E3-EB0EA45953B3}" destId="{5B4E1197-5AA0-4C0D-91C7-D554D8510712}" srcOrd="0" destOrd="0" presId="urn:microsoft.com/office/officeart/2008/layout/RadialCluster"/>
    <dgm:cxn modelId="{37A1A4B9-7872-4CA6-A73F-4865169F3989}" type="presOf" srcId="{35A99B7F-F720-4E80-AF57-FA0339B2300E}" destId="{471ED8DF-AD51-428C-BD08-042F818BE679}" srcOrd="0" destOrd="0" presId="urn:microsoft.com/office/officeart/2008/layout/RadialCluster"/>
    <dgm:cxn modelId="{A204787E-D018-49B0-8D6B-0B06FC95FDE9}" type="presOf" srcId="{A6108452-8D68-47FF-9E60-2830844F2360}" destId="{F43A3257-B36D-4D59-9883-670E5FC559E9}" srcOrd="0" destOrd="0" presId="urn:microsoft.com/office/officeart/2008/layout/RadialCluster"/>
    <dgm:cxn modelId="{59CF6890-5304-4AAB-9290-765750A2D0A7}" type="presOf" srcId="{8B0CC0F3-208F-491D-96D8-B51A9B42DF8D}" destId="{4EAE5F43-F8B8-4084-83AB-1E7D7366B5CA}" srcOrd="0" destOrd="0" presId="urn:microsoft.com/office/officeart/2008/layout/RadialCluster"/>
    <dgm:cxn modelId="{8A74DB2B-5C1C-4494-B12D-83D7DA4FC076}" type="presOf" srcId="{F6A8ADD1-8E00-48EB-B6DA-A49C7330E8D0}" destId="{748AA5F9-57E3-4C7C-9377-4282C7ECF64C}" srcOrd="0" destOrd="0" presId="urn:microsoft.com/office/officeart/2008/layout/RadialCluster"/>
    <dgm:cxn modelId="{0767CD14-8F22-408E-AF97-522244DA5EA1}" type="presOf" srcId="{232CBC98-B384-416F-A74A-5C57A042293E}" destId="{6CA2FB7C-045C-42A5-B85D-115F7ABF4733}" srcOrd="0" destOrd="0" presId="urn:microsoft.com/office/officeart/2008/layout/RadialCluster"/>
    <dgm:cxn modelId="{C06E6BD4-AA67-46DF-8EFF-51E6EBA0505D}" type="presParOf" srcId="{F43A3257-B36D-4D59-9883-670E5FC559E9}" destId="{20AEAF48-49C4-4A6C-87FE-E20BC6731283}" srcOrd="0" destOrd="0" presId="urn:microsoft.com/office/officeart/2008/layout/RadialCluster"/>
    <dgm:cxn modelId="{46AADAEE-15BB-4F3F-BD89-5DE0ED4678E1}" type="presParOf" srcId="{20AEAF48-49C4-4A6C-87FE-E20BC6731283}" destId="{6CA2FB7C-045C-42A5-B85D-115F7ABF4733}" srcOrd="0" destOrd="0" presId="urn:microsoft.com/office/officeart/2008/layout/RadialCluster"/>
    <dgm:cxn modelId="{C619E08A-76F4-4238-A3FE-BD3BBC663DB8}" type="presParOf" srcId="{20AEAF48-49C4-4A6C-87FE-E20BC6731283}" destId="{748AA5F9-57E3-4C7C-9377-4282C7ECF64C}" srcOrd="1" destOrd="0" presId="urn:microsoft.com/office/officeart/2008/layout/RadialCluster"/>
    <dgm:cxn modelId="{5552CB36-1E59-480C-8723-164709B739FB}" type="presParOf" srcId="{20AEAF48-49C4-4A6C-87FE-E20BC6731283}" destId="{471ED8DF-AD51-428C-BD08-042F818BE679}" srcOrd="2" destOrd="0" presId="urn:microsoft.com/office/officeart/2008/layout/RadialCluster"/>
    <dgm:cxn modelId="{5D846834-BA5C-49DE-8532-E45986EC5A04}" type="presParOf" srcId="{20AEAF48-49C4-4A6C-87FE-E20BC6731283}" destId="{17FA7CA5-9D44-4B0B-BC7D-28456578EA5E}" srcOrd="3" destOrd="0" presId="urn:microsoft.com/office/officeart/2008/layout/RadialCluster"/>
    <dgm:cxn modelId="{10263D64-6C4C-4D3C-A7DA-C282C8017F8F}" type="presParOf" srcId="{20AEAF48-49C4-4A6C-87FE-E20BC6731283}" destId="{4EAE5F43-F8B8-4084-83AB-1E7D7366B5CA}" srcOrd="4" destOrd="0" presId="urn:microsoft.com/office/officeart/2008/layout/RadialCluster"/>
    <dgm:cxn modelId="{4676B0A9-6603-4763-A121-D7C0EFE3A598}" type="presParOf" srcId="{20AEAF48-49C4-4A6C-87FE-E20BC6731283}" destId="{5B4E1197-5AA0-4C0D-91C7-D554D8510712}" srcOrd="5" destOrd="0" presId="urn:microsoft.com/office/officeart/2008/layout/RadialCluster"/>
    <dgm:cxn modelId="{7154F47F-FD23-4355-89E5-22C3ED0E290C}" type="presParOf" srcId="{20AEAF48-49C4-4A6C-87FE-E20BC6731283}" destId="{DE4B9F0F-6A75-4305-B1B4-46871C4A5452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A2FB7C-045C-42A5-B85D-115F7ABF4733}">
      <dsp:nvSpPr>
        <dsp:cNvPr id="0" name=""/>
        <dsp:cNvSpPr/>
      </dsp:nvSpPr>
      <dsp:spPr>
        <a:xfrm>
          <a:off x="3257753" y="1487075"/>
          <a:ext cx="1625600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Sales Desk</a:t>
          </a:r>
        </a:p>
      </dsp:txBody>
      <dsp:txXfrm>
        <a:off x="3337108" y="1566430"/>
        <a:ext cx="1466890" cy="1466890"/>
      </dsp:txXfrm>
    </dsp:sp>
    <dsp:sp modelId="{748AA5F9-57E3-4C7C-9377-4282C7ECF64C}">
      <dsp:nvSpPr>
        <dsp:cNvPr id="0" name=""/>
        <dsp:cNvSpPr/>
      </dsp:nvSpPr>
      <dsp:spPr>
        <a:xfrm rot="16186336">
          <a:off x="3921092" y="1341425"/>
          <a:ext cx="2913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130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1ED8DF-AD51-428C-BD08-042F818BE679}">
      <dsp:nvSpPr>
        <dsp:cNvPr id="0" name=""/>
        <dsp:cNvSpPr/>
      </dsp:nvSpPr>
      <dsp:spPr>
        <a:xfrm>
          <a:off x="3519423" y="106623"/>
          <a:ext cx="1089152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Client</a:t>
          </a:r>
        </a:p>
      </dsp:txBody>
      <dsp:txXfrm>
        <a:off x="3572591" y="159791"/>
        <a:ext cx="982816" cy="982816"/>
      </dsp:txXfrm>
    </dsp:sp>
    <dsp:sp modelId="{17FA7CA5-9D44-4B0B-BC7D-28456578EA5E}">
      <dsp:nvSpPr>
        <dsp:cNvPr id="0" name=""/>
        <dsp:cNvSpPr/>
      </dsp:nvSpPr>
      <dsp:spPr>
        <a:xfrm rot="21530304">
          <a:off x="4883260" y="2274225"/>
          <a:ext cx="90464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0464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AE5F43-F8B8-4084-83AB-1E7D7366B5CA}">
      <dsp:nvSpPr>
        <dsp:cNvPr id="0" name=""/>
        <dsp:cNvSpPr/>
      </dsp:nvSpPr>
      <dsp:spPr>
        <a:xfrm>
          <a:off x="5787808" y="1709437"/>
          <a:ext cx="1089152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Broker</a:t>
          </a:r>
        </a:p>
      </dsp:txBody>
      <dsp:txXfrm>
        <a:off x="5840976" y="1762605"/>
        <a:ext cx="982816" cy="982816"/>
      </dsp:txXfrm>
    </dsp:sp>
    <dsp:sp modelId="{5B4E1197-5AA0-4C0D-91C7-D554D8510712}">
      <dsp:nvSpPr>
        <dsp:cNvPr id="0" name=""/>
        <dsp:cNvSpPr/>
      </dsp:nvSpPr>
      <dsp:spPr>
        <a:xfrm rot="3699579">
          <a:off x="4177636" y="3667783"/>
          <a:ext cx="12614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6140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4B9F0F-6A75-4305-B1B4-46871C4A5452}">
      <dsp:nvSpPr>
        <dsp:cNvPr id="0" name=""/>
        <dsp:cNvSpPr/>
      </dsp:nvSpPr>
      <dsp:spPr>
        <a:xfrm>
          <a:off x="4856880" y="4222891"/>
          <a:ext cx="1089152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Katalyst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Client</a:t>
          </a:r>
        </a:p>
      </dsp:txBody>
      <dsp:txXfrm>
        <a:off x="4910048" y="4276059"/>
        <a:ext cx="982816" cy="982816"/>
      </dsp:txXfrm>
    </dsp:sp>
    <dsp:sp modelId="{6DEED80A-A714-4138-A8D7-50829923D5E4}">
      <dsp:nvSpPr>
        <dsp:cNvPr id="0" name=""/>
        <dsp:cNvSpPr/>
      </dsp:nvSpPr>
      <dsp:spPr>
        <a:xfrm rot="7141962">
          <a:off x="2695041" y="3656811"/>
          <a:ext cx="124467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4467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4A324-0CCF-4655-9135-BCF10902FBA5}">
      <dsp:nvSpPr>
        <dsp:cNvPr id="0" name=""/>
        <dsp:cNvSpPr/>
      </dsp:nvSpPr>
      <dsp:spPr>
        <a:xfrm>
          <a:off x="2168507" y="4200947"/>
          <a:ext cx="1089152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Owner</a:t>
          </a:r>
        </a:p>
      </dsp:txBody>
      <dsp:txXfrm>
        <a:off x="2221675" y="4254115"/>
        <a:ext cx="982816" cy="982816"/>
      </dsp:txXfrm>
    </dsp:sp>
    <dsp:sp modelId="{18A6DBDD-D86C-48EF-BEBA-65143E11EC39}">
      <dsp:nvSpPr>
        <dsp:cNvPr id="0" name=""/>
        <dsp:cNvSpPr/>
      </dsp:nvSpPr>
      <dsp:spPr>
        <a:xfrm rot="10787247">
          <a:off x="2340824" y="2304591"/>
          <a:ext cx="91693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1693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B632EA-E893-4F4C-BEF9-E70ED0905E64}">
      <dsp:nvSpPr>
        <dsp:cNvPr id="0" name=""/>
        <dsp:cNvSpPr/>
      </dsp:nvSpPr>
      <dsp:spPr>
        <a:xfrm>
          <a:off x="1251675" y="1763736"/>
          <a:ext cx="1089152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Oil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Company</a:t>
          </a:r>
        </a:p>
      </dsp:txBody>
      <dsp:txXfrm>
        <a:off x="1304843" y="1816904"/>
        <a:ext cx="982816" cy="982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A2FB7C-045C-42A5-B85D-115F7ABF4733}">
      <dsp:nvSpPr>
        <dsp:cNvPr id="0" name=""/>
        <dsp:cNvSpPr/>
      </dsp:nvSpPr>
      <dsp:spPr>
        <a:xfrm>
          <a:off x="3258393" y="1832992"/>
          <a:ext cx="1625600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Sales Desk</a:t>
          </a:r>
        </a:p>
      </dsp:txBody>
      <dsp:txXfrm>
        <a:off x="3337748" y="1912347"/>
        <a:ext cx="1466890" cy="1466890"/>
      </dsp:txXfrm>
    </dsp:sp>
    <dsp:sp modelId="{748AA5F9-57E3-4C7C-9377-4282C7ECF64C}">
      <dsp:nvSpPr>
        <dsp:cNvPr id="0" name=""/>
        <dsp:cNvSpPr/>
      </dsp:nvSpPr>
      <dsp:spPr>
        <a:xfrm rot="16186336">
          <a:off x="3840895" y="1606826"/>
          <a:ext cx="45233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233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1ED8DF-AD51-428C-BD08-042F818BE679}">
      <dsp:nvSpPr>
        <dsp:cNvPr id="0" name=""/>
        <dsp:cNvSpPr/>
      </dsp:nvSpPr>
      <dsp:spPr>
        <a:xfrm>
          <a:off x="3519423" y="291507"/>
          <a:ext cx="1089152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Broker</a:t>
          </a:r>
        </a:p>
      </dsp:txBody>
      <dsp:txXfrm>
        <a:off x="3572591" y="344675"/>
        <a:ext cx="982816" cy="982816"/>
      </dsp:txXfrm>
    </dsp:sp>
    <dsp:sp modelId="{17FA7CA5-9D44-4B0B-BC7D-28456578EA5E}">
      <dsp:nvSpPr>
        <dsp:cNvPr id="0" name=""/>
        <dsp:cNvSpPr/>
      </dsp:nvSpPr>
      <dsp:spPr>
        <a:xfrm rot="2618274">
          <a:off x="4726243" y="3814863"/>
          <a:ext cx="114193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193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AE5F43-F8B8-4084-83AB-1E7D7366B5CA}">
      <dsp:nvSpPr>
        <dsp:cNvPr id="0" name=""/>
        <dsp:cNvSpPr/>
      </dsp:nvSpPr>
      <dsp:spPr>
        <a:xfrm>
          <a:off x="5710432" y="4183592"/>
          <a:ext cx="1089152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Marketing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Agreement</a:t>
          </a:r>
        </a:p>
      </dsp:txBody>
      <dsp:txXfrm>
        <a:off x="5763600" y="4236760"/>
        <a:ext cx="982816" cy="982816"/>
      </dsp:txXfrm>
    </dsp:sp>
    <dsp:sp modelId="{5B4E1197-5AA0-4C0D-91C7-D554D8510712}">
      <dsp:nvSpPr>
        <dsp:cNvPr id="0" name=""/>
        <dsp:cNvSpPr/>
      </dsp:nvSpPr>
      <dsp:spPr>
        <a:xfrm rot="8295193">
          <a:off x="2307219" y="3733874"/>
          <a:ext cx="10894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948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4B9F0F-6A75-4305-B1B4-46871C4A5452}">
      <dsp:nvSpPr>
        <dsp:cNvPr id="0" name=""/>
        <dsp:cNvSpPr/>
      </dsp:nvSpPr>
      <dsp:spPr>
        <a:xfrm>
          <a:off x="1356381" y="4038007"/>
          <a:ext cx="1089152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Katalyst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Client</a:t>
          </a:r>
        </a:p>
      </dsp:txBody>
      <dsp:txXfrm>
        <a:off x="1409549" y="4091175"/>
        <a:ext cx="982816" cy="982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200A-7C78-49A2-9211-1E9437756A94}" type="datetimeFigureOut">
              <a:rPr lang="en-CA" smtClean="0"/>
              <a:t>2016-07-04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E32A-7658-4ECB-B1AE-33F82267339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277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200A-7C78-49A2-9211-1E9437756A94}" type="datetimeFigureOut">
              <a:rPr lang="en-CA" smtClean="0"/>
              <a:t>2016-07-04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E32A-7658-4ECB-B1AE-33F82267339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1554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200A-7C78-49A2-9211-1E9437756A94}" type="datetimeFigureOut">
              <a:rPr lang="en-CA" smtClean="0"/>
              <a:t>2016-07-04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E32A-7658-4ECB-B1AE-33F82267339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6033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200A-7C78-49A2-9211-1E9437756A94}" type="datetimeFigureOut">
              <a:rPr lang="en-CA" smtClean="0"/>
              <a:t>2016-07-04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E32A-7658-4ECB-B1AE-33F82267339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255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200A-7C78-49A2-9211-1E9437756A94}" type="datetimeFigureOut">
              <a:rPr lang="en-CA" smtClean="0"/>
              <a:t>2016-07-04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E32A-7658-4ECB-B1AE-33F82267339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808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200A-7C78-49A2-9211-1E9437756A94}" type="datetimeFigureOut">
              <a:rPr lang="en-CA" smtClean="0"/>
              <a:t>2016-07-04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E32A-7658-4ECB-B1AE-33F82267339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97281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200A-7C78-49A2-9211-1E9437756A94}" type="datetimeFigureOut">
              <a:rPr lang="en-CA" smtClean="0"/>
              <a:t>2016-07-04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E32A-7658-4ECB-B1AE-33F82267339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3014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200A-7C78-49A2-9211-1E9437756A94}" type="datetimeFigureOut">
              <a:rPr lang="en-CA" smtClean="0"/>
              <a:t>2016-07-04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E32A-7658-4ECB-B1AE-33F82267339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867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200A-7C78-49A2-9211-1E9437756A94}" type="datetimeFigureOut">
              <a:rPr lang="en-CA" smtClean="0"/>
              <a:t>2016-07-04</a:t>
            </a:fld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E32A-7658-4ECB-B1AE-33F82267339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9326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200A-7C78-49A2-9211-1E9437756A94}" type="datetimeFigureOut">
              <a:rPr lang="en-CA" smtClean="0"/>
              <a:t>2016-07-04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E32A-7658-4ECB-B1AE-33F82267339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6723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200A-7C78-49A2-9211-1E9437756A94}" type="datetimeFigureOut">
              <a:rPr lang="en-CA" smtClean="0"/>
              <a:t>2016-07-04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E32A-7658-4ECB-B1AE-33F82267339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3947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3200A-7C78-49A2-9211-1E9437756A94}" type="datetimeFigureOut">
              <a:rPr lang="en-CA" smtClean="0"/>
              <a:t>2016-07-04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1E32A-7658-4ECB-B1AE-33F82267339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966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Seis-Zone Review</a:t>
            </a:r>
            <a:br>
              <a:rPr lang="en-CA" dirty="0"/>
            </a:br>
            <a:r>
              <a:rPr lang="en-CA" sz="3600" dirty="0"/>
              <a:t>(Overview)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William Leakey</a:t>
            </a:r>
          </a:p>
          <a:p>
            <a:r>
              <a:rPr lang="en-CA" dirty="0"/>
              <a:t>Version 1.0</a:t>
            </a:r>
          </a:p>
        </p:txBody>
      </p:sp>
    </p:spTree>
    <p:extLst>
      <p:ext uri="{BB962C8B-B14F-4D97-AF65-F5344CB8AC3E}">
        <p14:creationId xmlns:p14="http://schemas.microsoft.com/office/powerpoint/2010/main" val="2459253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Map Issues (Canada US?)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49312"/>
            <a:ext cx="6385215" cy="39428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18136" y="2215299"/>
            <a:ext cx="27903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Really does not do anything, change the map scale? What about the rest of the word, Detection, serving of tiles?</a:t>
            </a:r>
          </a:p>
          <a:p>
            <a:endParaRPr lang="en-CA" dirty="0"/>
          </a:p>
          <a:p>
            <a:r>
              <a:rPr lang="en-CA" dirty="0"/>
              <a:t>Position of the map on load is not associated to login destination. Should be able to detect where the user is logging in from, Canada, USA, Australia, etc.</a:t>
            </a:r>
          </a:p>
          <a:p>
            <a:endParaRPr lang="en-CA" dirty="0"/>
          </a:p>
          <a:p>
            <a:r>
              <a:rPr lang="en-CA" dirty="0"/>
              <a:t>Take off the focus area where there are no data. </a:t>
            </a:r>
          </a:p>
        </p:txBody>
      </p:sp>
    </p:spTree>
    <p:extLst>
      <p:ext uri="{BB962C8B-B14F-4D97-AF65-F5344CB8AC3E}">
        <p14:creationId xmlns:p14="http://schemas.microsoft.com/office/powerpoint/2010/main" val="1437948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When you log in the map should be centered to your zone of industry, this is a map configuration in the account setup. </a:t>
            </a:r>
          </a:p>
          <a:p>
            <a:endParaRPr lang="en-CA" dirty="0"/>
          </a:p>
          <a:p>
            <a:r>
              <a:rPr lang="en-CA" dirty="0"/>
              <a:t>The map should be smart enough to center based on your login. 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5595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/>
              <a:t>Confusing Need Some Tweaks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219" y="1878053"/>
            <a:ext cx="2647950" cy="3171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03596" y="1690688"/>
            <a:ext cx="624054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PLAYS/Basins, I would take those out of there and put it on the map legend, allow to be toggled on and off.</a:t>
            </a:r>
          </a:p>
          <a:p>
            <a:endParaRPr lang="en-CA" dirty="0"/>
          </a:p>
          <a:p>
            <a:r>
              <a:rPr lang="en-CA" dirty="0"/>
              <a:t>Map	The panel on the left side of the map should have a 	default state as setup by the user. </a:t>
            </a:r>
          </a:p>
          <a:p>
            <a:endParaRPr lang="en-CA" dirty="0"/>
          </a:p>
          <a:p>
            <a:r>
              <a:rPr lang="en-CA" dirty="0"/>
              <a:t>	Also Default View, for Canada, USA, Etc.</a:t>
            </a:r>
          </a:p>
          <a:p>
            <a:endParaRPr lang="en-CA" dirty="0"/>
          </a:p>
          <a:p>
            <a:r>
              <a:rPr lang="en-CA" dirty="0"/>
              <a:t>I would explore the use of a 3 level Tree</a:t>
            </a:r>
          </a:p>
          <a:p>
            <a:r>
              <a:rPr lang="en-CA" dirty="0"/>
              <a:t>My Bookmarks</a:t>
            </a:r>
          </a:p>
          <a:p>
            <a:r>
              <a:rPr lang="en-CA" dirty="0"/>
              <a:t>Plays/Basins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Canada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dirty="0"/>
              <a:t>Cardium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dirty="0"/>
              <a:t>Monty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USA</a:t>
            </a:r>
          </a:p>
          <a:p>
            <a:r>
              <a:rPr lang="en-CA" dirty="0"/>
              <a:t>Regions</a:t>
            </a:r>
          </a:p>
          <a:p>
            <a:r>
              <a:rPr lang="en-CA" dirty="0"/>
              <a:t>North America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5410986"/>
            <a:ext cx="3215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My Bookmarks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Plays/Basins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Geographical Regions</a:t>
            </a:r>
          </a:p>
        </p:txBody>
      </p:sp>
    </p:spTree>
    <p:extLst>
      <p:ext uri="{BB962C8B-B14F-4D97-AF65-F5344CB8AC3E}">
        <p14:creationId xmlns:p14="http://schemas.microsoft.com/office/powerpoint/2010/main" val="2380397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Not Acceptable for QI material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596" y="3459637"/>
            <a:ext cx="4636623" cy="26607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53385" y="2251997"/>
            <a:ext cx="1536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This needs to be on disk.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840" y="3670601"/>
            <a:ext cx="3671887" cy="21491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66000" y="198120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Shape file export looks manual in nature, it needs to be automated. </a:t>
            </a:r>
          </a:p>
        </p:txBody>
      </p:sp>
    </p:spTree>
    <p:extLst>
      <p:ext uri="{BB962C8B-B14F-4D97-AF65-F5344CB8AC3E}">
        <p14:creationId xmlns:p14="http://schemas.microsoft.com/office/powerpoint/2010/main" val="32740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940" y="0"/>
            <a:ext cx="10515600" cy="1325563"/>
          </a:xfrm>
        </p:spPr>
        <p:txBody>
          <a:bodyPr/>
          <a:lstStyle/>
          <a:p>
            <a:pPr algn="ctr"/>
            <a:r>
              <a:rPr lang="en-CA" b="1" dirty="0"/>
              <a:t>Process Client</a:t>
            </a:r>
            <a:br>
              <a:rPr lang="en-CA" b="1" dirty="0"/>
            </a:br>
            <a:r>
              <a:rPr lang="en-CA" sz="2800" b="1" dirty="0"/>
              <a:t>(Katalyst Manages Sales Desk)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497462420"/>
              </p:ext>
            </p:extLst>
          </p:nvPr>
        </p:nvGraphicFramePr>
        <p:xfrm>
          <a:off x="1988008" y="132556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956118" y="4408129"/>
            <a:ext cx="30448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Charge Brokerage Fee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Charge Data Management Fee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Charge Reproduction Fee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Collect all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Get all the approvals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Save sale Information</a:t>
            </a:r>
          </a:p>
        </p:txBody>
      </p:sp>
    </p:spTree>
    <p:extLst>
      <p:ext uri="{BB962C8B-B14F-4D97-AF65-F5344CB8AC3E}">
        <p14:creationId xmlns:p14="http://schemas.microsoft.com/office/powerpoint/2010/main" val="1212644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940" y="0"/>
            <a:ext cx="10515600" cy="1325563"/>
          </a:xfrm>
        </p:spPr>
        <p:txBody>
          <a:bodyPr/>
          <a:lstStyle/>
          <a:p>
            <a:pPr algn="ctr"/>
            <a:r>
              <a:rPr lang="en-CA" b="1" dirty="0"/>
              <a:t>Process Broker</a:t>
            </a:r>
            <a:br>
              <a:rPr lang="en-CA" b="1" dirty="0"/>
            </a:br>
            <a:r>
              <a:rPr lang="en-CA" sz="2800" b="1" dirty="0"/>
              <a:t>(Katalyst Manages Sales Desk)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303369096"/>
              </p:ext>
            </p:extLst>
          </p:nvPr>
        </p:nvGraphicFramePr>
        <p:xfrm>
          <a:off x="1988008" y="132556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46754" y="4034896"/>
            <a:ext cx="2705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Data Management Fee</a:t>
            </a:r>
          </a:p>
          <a:p>
            <a:r>
              <a:rPr lang="en-CA" dirty="0"/>
              <a:t>Reproduction Fee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52148" y="1800520"/>
            <a:ext cx="2931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Provide Partnership Approval</a:t>
            </a:r>
          </a:p>
          <a:p>
            <a:r>
              <a:rPr lang="en-CA" dirty="0"/>
              <a:t>Track QI Material</a:t>
            </a:r>
          </a:p>
          <a:p>
            <a:r>
              <a:rPr lang="en-CA" dirty="0"/>
              <a:t>Provide Inventory List</a:t>
            </a:r>
          </a:p>
          <a:p>
            <a:r>
              <a:rPr lang="en-CA" dirty="0"/>
              <a:t>Track client sale information</a:t>
            </a:r>
          </a:p>
        </p:txBody>
      </p:sp>
    </p:spTree>
    <p:extLst>
      <p:ext uri="{BB962C8B-B14F-4D97-AF65-F5344CB8AC3E}">
        <p14:creationId xmlns:p14="http://schemas.microsoft.com/office/powerpoint/2010/main" val="489990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/>
              <a:t>QI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See QI process outline.</a:t>
            </a:r>
          </a:p>
        </p:txBody>
      </p:sp>
    </p:spTree>
    <p:extLst>
      <p:ext uri="{BB962C8B-B14F-4D97-AF65-F5344CB8AC3E}">
        <p14:creationId xmlns:p14="http://schemas.microsoft.com/office/powerpoint/2010/main" val="2241824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/>
              <a:t>Data Owners</a:t>
            </a:r>
            <a:br>
              <a:rPr lang="en-CA" b="1" dirty="0"/>
            </a:br>
            <a:r>
              <a:rPr lang="en-CA" sz="2400" b="1" dirty="0"/>
              <a:t>(Suggestions)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CA" dirty="0"/>
          </a:p>
          <a:p>
            <a:r>
              <a:rPr lang="en-CA" dirty="0"/>
              <a:t>Don’t ask them if you can put their lines on your map</a:t>
            </a:r>
          </a:p>
          <a:p>
            <a:pPr lvl="1"/>
            <a:r>
              <a:rPr lang="en-CA" dirty="0"/>
              <a:t>Of course it ok simply tell them your going to broker data</a:t>
            </a:r>
          </a:p>
          <a:p>
            <a:pPr lvl="1"/>
            <a:r>
              <a:rPr lang="en-CA" dirty="0"/>
              <a:t>Ensure the recognize you as a legitimate data broker for their data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How do we conduct a business transaction when we get one</a:t>
            </a:r>
          </a:p>
          <a:p>
            <a:pPr lvl="1"/>
            <a:r>
              <a:rPr lang="en-CA" dirty="0"/>
              <a:t>What are the terms of the sale</a:t>
            </a:r>
          </a:p>
          <a:p>
            <a:pPr lvl="1"/>
            <a:r>
              <a:rPr lang="en-CA" dirty="0"/>
              <a:t>In some cases you need to confirm a MLA is signed</a:t>
            </a:r>
          </a:p>
          <a:p>
            <a:pPr lvl="1"/>
            <a:r>
              <a:rPr lang="en-CA" dirty="0"/>
              <a:t>Confirm the brokerage fee of 10%</a:t>
            </a:r>
          </a:p>
          <a:p>
            <a:pPr lvl="1"/>
            <a:r>
              <a:rPr lang="en-CA" dirty="0"/>
              <a:t>You manage the entire sales process, deliver the data, earn the money</a:t>
            </a:r>
          </a:p>
          <a:p>
            <a:pPr lvl="1"/>
            <a:endParaRPr lang="en-CA" dirty="0"/>
          </a:p>
          <a:p>
            <a:r>
              <a:rPr lang="en-CA" dirty="0"/>
              <a:t>Data Owners you should work with</a:t>
            </a:r>
          </a:p>
          <a:p>
            <a:pPr lvl="1"/>
            <a:r>
              <a:rPr lang="en-CA" dirty="0"/>
              <a:t>Pulse, GSI, Seitel, Arcis, SEI, TGS, </a:t>
            </a:r>
            <a:r>
              <a:rPr lang="en-CA" dirty="0" err="1"/>
              <a:t>etc</a:t>
            </a:r>
            <a:endParaRPr lang="en-CA" dirty="0"/>
          </a:p>
          <a:p>
            <a:endParaRPr lang="en-CA" dirty="0"/>
          </a:p>
          <a:p>
            <a:r>
              <a:rPr lang="en-CA" dirty="0"/>
              <a:t>Brokers will not show Seitel lines so you have an advantage over the brokers, you will take Seitel's 5% its ok for you. It will give your site some advantages. 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979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4296"/>
            <a:ext cx="10515600" cy="1325563"/>
          </a:xfrm>
        </p:spPr>
        <p:txBody>
          <a:bodyPr/>
          <a:lstStyle/>
          <a:p>
            <a:pPr algn="ctr"/>
            <a:r>
              <a:rPr lang="en-CA" b="1" dirty="0"/>
              <a:t>Data Management Fee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9859"/>
            <a:ext cx="10515600" cy="4351338"/>
          </a:xfrm>
        </p:spPr>
        <p:txBody>
          <a:bodyPr>
            <a:normAutofit/>
          </a:bodyPr>
          <a:lstStyle/>
          <a:p>
            <a:endParaRPr lang="en-CA" dirty="0"/>
          </a:p>
          <a:p>
            <a:r>
              <a:rPr lang="en-CA" dirty="0"/>
              <a:t>Partnership approvals should be part of the service you apply for your clients.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/>
              <a:t>You will track their sales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/>
              <a:t>You update their system with sale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/>
              <a:t>Provide their partnership approvals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/>
              <a:t>Collect money on their behalf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/>
              <a:t>Store a copy of entitlements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/>
              <a:t>Execute their MLA’s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/>
              <a:t>Deliver the data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6034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Katalyst Advantage</a:t>
            </a:r>
            <a:br>
              <a:rPr lang="en-CA" dirty="0"/>
            </a:br>
            <a:r>
              <a:rPr lang="en-CA" sz="2400" dirty="0"/>
              <a:t>(Seitel Advantage with Industry)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/>
              <a:t>Seitel</a:t>
            </a:r>
          </a:p>
          <a:p>
            <a:pPr lvl="1"/>
            <a:r>
              <a:rPr lang="en-CA" dirty="0"/>
              <a:t>Brokers will not sell Seitel data because they only pay 5% commission</a:t>
            </a:r>
          </a:p>
          <a:p>
            <a:pPr lvl="1"/>
            <a:r>
              <a:rPr lang="en-CA" dirty="0"/>
              <a:t>Data owners don’t put Seitel's Lines on their map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You have an opportunity to get more money because you also do the reproduction, add 5%.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You have a special relationship with </a:t>
            </a:r>
          </a:p>
          <a:p>
            <a:pPr lvl="1"/>
            <a:r>
              <a:rPr lang="en-CA" dirty="0"/>
              <a:t>Prairie Sky, Heritage Oil to your advantage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Change the paradigm, buy a data company to kick start it.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54326" y="230188"/>
            <a:ext cx="2158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Thinking ?</a:t>
            </a:r>
          </a:p>
        </p:txBody>
      </p:sp>
    </p:spTree>
    <p:extLst>
      <p:ext uri="{BB962C8B-B14F-4D97-AF65-F5344CB8AC3E}">
        <p14:creationId xmlns:p14="http://schemas.microsoft.com/office/powerpoint/2010/main" val="153190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/>
              <a:t>Seismic Zone is it Special</a:t>
            </a:r>
            <a:r>
              <a:rPr lang="en-CA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73138"/>
          </a:xfrm>
        </p:spPr>
        <p:txBody>
          <a:bodyPr>
            <a:normAutofit fontScale="47500" lnSpcReduction="20000"/>
          </a:bodyPr>
          <a:lstStyle/>
          <a:p>
            <a:r>
              <a:rPr lang="en-CA" sz="2900" dirty="0"/>
              <a:t>Can Katalyst execute a sale of all lines on the map</a:t>
            </a:r>
          </a:p>
          <a:p>
            <a:endParaRPr lang="en-CA" dirty="0"/>
          </a:p>
          <a:p>
            <a:r>
              <a:rPr lang="en-CA" sz="2900" dirty="0"/>
              <a:t>Does Katalyst have experts in ownership that can resolve issues quickly</a:t>
            </a:r>
          </a:p>
          <a:p>
            <a:endParaRPr lang="en-CA" dirty="0"/>
          </a:p>
          <a:p>
            <a:r>
              <a:rPr lang="en-CA" sz="2900" dirty="0"/>
              <a:t>Do you have data  and areas of data coverage that is exclusive and only on your site</a:t>
            </a:r>
          </a:p>
          <a:p>
            <a:endParaRPr lang="en-CA" sz="2900" dirty="0"/>
          </a:p>
          <a:p>
            <a:r>
              <a:rPr lang="en-CA" sz="2900" dirty="0"/>
              <a:t>Do you efficiently track the sales and QI process</a:t>
            </a:r>
          </a:p>
          <a:p>
            <a:endParaRPr lang="en-CA" sz="2900" dirty="0"/>
          </a:p>
          <a:p>
            <a:r>
              <a:rPr lang="en-CA" sz="2900" dirty="0"/>
              <a:t>Can you efficiently convert a QI to a sale and have an invoice for the broker ready in 4 hours</a:t>
            </a:r>
          </a:p>
          <a:p>
            <a:endParaRPr lang="en-CA" sz="2900" dirty="0"/>
          </a:p>
          <a:p>
            <a:r>
              <a:rPr lang="en-CA" sz="2900" dirty="0"/>
              <a:t>Do you have a delivery expectation for the data</a:t>
            </a:r>
          </a:p>
          <a:p>
            <a:endParaRPr lang="en-CA" sz="2900" dirty="0"/>
          </a:p>
          <a:p>
            <a:r>
              <a:rPr lang="en-CA" sz="2900" dirty="0"/>
              <a:t>Do you have service level expectations</a:t>
            </a:r>
          </a:p>
          <a:p>
            <a:pPr lvl="1"/>
            <a:r>
              <a:rPr lang="en-CA" sz="2900" dirty="0"/>
              <a:t>4 hours for data resident in Katalyst</a:t>
            </a:r>
          </a:p>
          <a:p>
            <a:pPr lvl="1"/>
            <a:r>
              <a:rPr lang="en-CA" sz="2900" dirty="0"/>
              <a:t>3 days for external data sets within your control</a:t>
            </a:r>
          </a:p>
          <a:p>
            <a:pPr lvl="1"/>
            <a:endParaRPr lang="en-CA" sz="2900" dirty="0"/>
          </a:p>
          <a:p>
            <a:r>
              <a:rPr lang="en-CA" sz="2900" dirty="0"/>
              <a:t>Do you have the ability to manage entitlement and sales history for your clients</a:t>
            </a:r>
          </a:p>
          <a:p>
            <a:endParaRPr lang="en-CA" sz="2900" dirty="0"/>
          </a:p>
          <a:p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8776354" y="2017336"/>
            <a:ext cx="320511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i="1" dirty="0"/>
              <a:t>Is the process predictable repeatable, known, and documented?</a:t>
            </a:r>
          </a:p>
          <a:p>
            <a:endParaRPr lang="en-CA" sz="2000" i="1" dirty="0"/>
          </a:p>
          <a:p>
            <a:r>
              <a:rPr lang="en-CA" sz="2000" i="1" dirty="0"/>
              <a:t>Do you manage the entire process, is it within your control?</a:t>
            </a:r>
          </a:p>
          <a:p>
            <a:endParaRPr lang="en-CA" sz="2000" i="1" dirty="0"/>
          </a:p>
          <a:p>
            <a:r>
              <a:rPr lang="en-CA" sz="2000" i="1" dirty="0"/>
              <a:t>Why is your service premium, unique, why would I use it?</a:t>
            </a:r>
          </a:p>
        </p:txBody>
      </p:sp>
    </p:spTree>
    <p:extLst>
      <p:ext uri="{BB962C8B-B14F-4D97-AF65-F5344CB8AC3E}">
        <p14:creationId xmlns:p14="http://schemas.microsoft.com/office/powerpoint/2010/main" val="2861448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QI Packages Must work at Lowest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359" y="1589955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PDF</a:t>
            </a:r>
          </a:p>
          <a:p>
            <a:pPr lvl="1"/>
            <a:r>
              <a:rPr lang="en-CA" dirty="0"/>
              <a:t>Plat</a:t>
            </a:r>
          </a:p>
          <a:p>
            <a:pPr lvl="1"/>
            <a:r>
              <a:rPr lang="en-CA" dirty="0"/>
              <a:t>Parameters</a:t>
            </a:r>
          </a:p>
          <a:p>
            <a:pPr lvl="1"/>
            <a:r>
              <a:rPr lang="en-CA" dirty="0"/>
              <a:t>Line List</a:t>
            </a:r>
          </a:p>
          <a:p>
            <a:pPr lvl="1"/>
            <a:r>
              <a:rPr lang="en-CA" dirty="0"/>
              <a:t>Sections</a:t>
            </a:r>
          </a:p>
          <a:p>
            <a:pPr lvl="1"/>
            <a:r>
              <a:rPr lang="en-CA" dirty="0"/>
              <a:t>Pricing</a:t>
            </a:r>
          </a:p>
          <a:p>
            <a:pPr lvl="1"/>
            <a:r>
              <a:rPr lang="en-CA" dirty="0"/>
              <a:t>Broker Reference Number</a:t>
            </a:r>
          </a:p>
          <a:p>
            <a:pPr lvl="1"/>
            <a:r>
              <a:rPr lang="en-CA" dirty="0"/>
              <a:t>Partner Approvals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Printable</a:t>
            </a:r>
          </a:p>
          <a:p>
            <a:pPr lvl="1"/>
            <a:r>
              <a:rPr lang="en-CA" dirty="0"/>
              <a:t>Set up so they are one button print to standard printer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Electronic Download</a:t>
            </a:r>
          </a:p>
          <a:p>
            <a:pPr lvl="1"/>
            <a:r>
              <a:rPr lang="en-CA" dirty="0"/>
              <a:t>Tracked pull from website</a:t>
            </a:r>
          </a:p>
          <a:p>
            <a:pPr lvl="1"/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Professional</a:t>
            </a:r>
          </a:p>
          <a:p>
            <a:pPr lvl="1"/>
            <a:r>
              <a:rPr lang="en-CA" dirty="0"/>
              <a:t>High quality, </a:t>
            </a:r>
          </a:p>
        </p:txBody>
      </p:sp>
    </p:spTree>
    <p:extLst>
      <p:ext uri="{BB962C8B-B14F-4D97-AF65-F5344CB8AC3E}">
        <p14:creationId xmlns:p14="http://schemas.microsoft.com/office/powerpoint/2010/main" val="3689157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894"/>
            <a:ext cx="10515600" cy="1325563"/>
          </a:xfrm>
        </p:spPr>
        <p:txBody>
          <a:bodyPr/>
          <a:lstStyle/>
          <a:p>
            <a:pPr algn="ctr"/>
            <a:r>
              <a:rPr lang="en-CA" b="1" dirty="0"/>
              <a:t>Business Process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3394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Map</a:t>
            </a:r>
          </a:p>
          <a:p>
            <a:pPr lvl="1"/>
            <a:r>
              <a:rPr lang="en-CA" dirty="0"/>
              <a:t>Needs to be more intuitive</a:t>
            </a:r>
          </a:p>
          <a:p>
            <a:pPr lvl="1"/>
            <a:r>
              <a:rPr lang="en-CA" dirty="0"/>
              <a:t>Objective of the map is to get QI’s and present data</a:t>
            </a:r>
          </a:p>
          <a:p>
            <a:pPr lvl="1"/>
            <a:r>
              <a:rPr lang="en-CA" dirty="0"/>
              <a:t>Map must be easily filtered</a:t>
            </a:r>
          </a:p>
          <a:p>
            <a:pPr marL="457200" lvl="1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QI Sale Process</a:t>
            </a:r>
          </a:p>
          <a:p>
            <a:pPr lvl="1"/>
            <a:r>
              <a:rPr lang="en-CA" dirty="0"/>
              <a:t>Simple, straight forward, interactive with sales desk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Broker or Marketer interface</a:t>
            </a:r>
          </a:p>
          <a:p>
            <a:pPr lvl="1"/>
            <a:r>
              <a:rPr lang="en-CA" dirty="0"/>
              <a:t>Informative, Predictable, Process, facilitate partnered data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QI Process</a:t>
            </a:r>
          </a:p>
          <a:p>
            <a:pPr lvl="1"/>
            <a:r>
              <a:rPr lang="en-CA" dirty="0"/>
              <a:t>Repeatable, Printable, Professional, Managed</a:t>
            </a:r>
          </a:p>
          <a:p>
            <a:pPr lvl="1"/>
            <a:r>
              <a:rPr lang="en-CA" dirty="0"/>
              <a:t>Prompt, efficient, up to industry standards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5094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/>
              <a:t>Setup Considerations </a:t>
            </a:r>
            <a:br>
              <a:rPr lang="en-CA" b="1" dirty="0"/>
            </a:br>
            <a:r>
              <a:rPr lang="en-CA" sz="2800" b="1" dirty="0"/>
              <a:t>System Requirements, Business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CA" dirty="0"/>
          </a:p>
          <a:p>
            <a:pPr marL="457200" lvl="1" indent="0">
              <a:buNone/>
            </a:pPr>
            <a:r>
              <a:rPr lang="en-CA" dirty="0"/>
              <a:t>Seismic Zone Contributor</a:t>
            </a:r>
          </a:p>
          <a:p>
            <a:pPr lvl="2"/>
            <a:r>
              <a:rPr lang="en-CA" dirty="0"/>
              <a:t>Survey, Line Parameters, QI material, Ownership 		</a:t>
            </a:r>
          </a:p>
          <a:p>
            <a:pPr lvl="2"/>
            <a:r>
              <a:rPr lang="en-CA" dirty="0"/>
              <a:t>Fees structure, Inventory Access, Business Contact</a:t>
            </a:r>
          </a:p>
          <a:p>
            <a:pPr lvl="2"/>
            <a:endParaRPr lang="en-CA" dirty="0"/>
          </a:p>
          <a:p>
            <a:pPr marL="457200" lvl="1" indent="0">
              <a:buNone/>
            </a:pPr>
            <a:r>
              <a:rPr lang="en-CA" dirty="0"/>
              <a:t>Katalyst Client Contributor</a:t>
            </a:r>
          </a:p>
          <a:p>
            <a:pPr lvl="2"/>
            <a:r>
              <a:rPr lang="en-CA" dirty="0"/>
              <a:t>Survey, Line Parameters, QI material, Inventory, Ownership</a:t>
            </a:r>
          </a:p>
          <a:p>
            <a:pPr lvl="2"/>
            <a:r>
              <a:rPr lang="en-CA" dirty="0"/>
              <a:t>Fees structure, Inventory Access, Business Contact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r>
              <a:rPr lang="en-CA" dirty="0"/>
              <a:t>Katalyst Owned Data</a:t>
            </a:r>
          </a:p>
          <a:p>
            <a:pPr lvl="2"/>
            <a:r>
              <a:rPr lang="en-CA" dirty="0"/>
              <a:t>Survey, Line Parameters, QI material, Inventory, Ownership</a:t>
            </a:r>
          </a:p>
          <a:p>
            <a:pPr lvl="2"/>
            <a:r>
              <a:rPr lang="en-CA" dirty="0"/>
              <a:t>Fees structure, Inventory Access, Business Contact</a:t>
            </a:r>
          </a:p>
          <a:p>
            <a:pPr marL="914400" lvl="2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8823489" y="2485501"/>
            <a:ext cx="38178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Key Requirements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Client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Data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Negotiated Sales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Data Exclusivity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7638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/>
              <a:t>User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Guest</a:t>
            </a:r>
          </a:p>
          <a:p>
            <a:pPr lvl="1"/>
            <a:r>
              <a:rPr lang="en-CA" dirty="0"/>
              <a:t>Browsing Only. No special Privileges, Once registered assumes role of a client 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Broker</a:t>
            </a:r>
          </a:p>
          <a:p>
            <a:pPr lvl="1"/>
            <a:r>
              <a:rPr lang="en-CA" dirty="0"/>
              <a:t>Sales person who acts as a broker, works with client, facilitates sale</a:t>
            </a:r>
          </a:p>
          <a:p>
            <a:pPr lvl="1"/>
            <a:r>
              <a:rPr lang="en-CA" dirty="0"/>
              <a:t>Order QI’s materials, Partnership approvals, Price Negotiation, Fee Structure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Client</a:t>
            </a:r>
          </a:p>
          <a:p>
            <a:pPr lvl="1"/>
            <a:r>
              <a:rPr lang="en-CA" dirty="0"/>
              <a:t>Proprietary data, Entitlements, Own Land, Land Sales, Wells, etc.</a:t>
            </a:r>
          </a:p>
          <a:p>
            <a:pPr lvl="1"/>
            <a:r>
              <a:rPr lang="en-CA" dirty="0"/>
              <a:t>Clients can monitor the sales activity of own data, Land, Wells, etc.</a:t>
            </a:r>
          </a:p>
          <a:p>
            <a:pPr lvl="1"/>
            <a:r>
              <a:rPr lang="en-CA" dirty="0"/>
              <a:t>Client Enquires – Katalyst Broker/Data Manager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Marketer(Katalyst)</a:t>
            </a:r>
          </a:p>
          <a:p>
            <a:pPr lvl="1"/>
            <a:r>
              <a:rPr lang="en-CA" dirty="0"/>
              <a:t>Person who works for Katalyst selling data. Same role as broker, except does not get the full  brokerage commission. The client may not be a client of the system, and the data that is being sold many not be on the Katalyst system.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1365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/>
              <a:t>Login Requirements</a:t>
            </a:r>
            <a:br>
              <a:rPr lang="en-CA" b="1" dirty="0"/>
            </a:br>
            <a:r>
              <a:rPr lang="en-CA" b="1" dirty="0"/>
              <a:t>(Roles Views)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sz="4500" dirty="0"/>
              <a:t>Login needs to support</a:t>
            </a:r>
          </a:p>
          <a:p>
            <a:pPr lvl="1"/>
            <a:r>
              <a:rPr lang="en-CA" sz="4000" dirty="0"/>
              <a:t>Admin, Company, Groups, Users, Roles</a:t>
            </a:r>
          </a:p>
          <a:p>
            <a:pPr lvl="1"/>
            <a:r>
              <a:rPr lang="en-CA" sz="4000" dirty="0"/>
              <a:t>Reports, Applications Security, Map Layers, Custom Reports</a:t>
            </a:r>
          </a:p>
          <a:p>
            <a:pPr lvl="1"/>
            <a:r>
              <a:rPr lang="en-CA" sz="4000" dirty="0"/>
              <a:t>Preferences, Sales Activity, QI Activity</a:t>
            </a:r>
          </a:p>
          <a:p>
            <a:pPr lvl="1"/>
            <a:endParaRPr lang="en-CA" sz="4000" dirty="0"/>
          </a:p>
          <a:p>
            <a:pPr marL="0" indent="0">
              <a:buNone/>
            </a:pPr>
            <a:r>
              <a:rPr lang="en-CA" sz="4500" dirty="0"/>
              <a:t>Data Layers</a:t>
            </a:r>
          </a:p>
          <a:p>
            <a:pPr lvl="1"/>
            <a:r>
              <a:rPr lang="en-CA" sz="4000" dirty="0"/>
              <a:t>Land, Seismic, Wells, Entitlements etc.</a:t>
            </a:r>
          </a:p>
          <a:p>
            <a:pPr lvl="1"/>
            <a:r>
              <a:rPr lang="en-CA" sz="4000" dirty="0"/>
              <a:t>Ownership- Preapproved, Operated</a:t>
            </a:r>
          </a:p>
          <a:p>
            <a:pPr lvl="1"/>
            <a:endParaRPr lang="en-CA" sz="4000" dirty="0"/>
          </a:p>
          <a:p>
            <a:pPr marL="0" indent="0">
              <a:buNone/>
            </a:pPr>
            <a:r>
              <a:rPr lang="en-CA" sz="4400" dirty="0"/>
              <a:t>Map Preferences</a:t>
            </a:r>
          </a:p>
          <a:p>
            <a:pPr lvl="1"/>
            <a:r>
              <a:rPr lang="en-CA" sz="4000" dirty="0"/>
              <a:t>Client Privileges, Map Center, Editing Privileges, Viewing Privileges, Book Marks, Sales Enquires</a:t>
            </a:r>
          </a:p>
          <a:p>
            <a:pPr marL="0" indent="0">
              <a:buNone/>
            </a:pPr>
            <a:endParaRPr lang="en-CA" sz="4400" dirty="0"/>
          </a:p>
          <a:p>
            <a:pPr marL="457200" lvl="1" indent="0">
              <a:buNone/>
            </a:pP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1573907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092" y="1568768"/>
            <a:ext cx="7283745" cy="36040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785" y="0"/>
            <a:ext cx="10515600" cy="1325563"/>
          </a:xfrm>
        </p:spPr>
        <p:txBody>
          <a:bodyPr/>
          <a:lstStyle/>
          <a:p>
            <a:pPr algn="ctr"/>
            <a:r>
              <a:rPr lang="en-CA" dirty="0"/>
              <a:t>This Screens Need Rework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795" y="2894331"/>
            <a:ext cx="6328410" cy="2698108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70868" y="4349675"/>
            <a:ext cx="4399224" cy="22028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373" y="1358464"/>
            <a:ext cx="28799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Not Consistent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Don’t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Don’t contain correct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Status of QI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No Reference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No sales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Dates, Transaction, Invoice</a:t>
            </a:r>
          </a:p>
        </p:txBody>
      </p:sp>
    </p:spTree>
    <p:extLst>
      <p:ext uri="{BB962C8B-B14F-4D97-AF65-F5344CB8AC3E}">
        <p14:creationId xmlns:p14="http://schemas.microsoft.com/office/powerpoint/2010/main" val="1729112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/>
              <a:t>Page Changes (Screen)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Add Vintage, Fold Columns, Source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Change map selection so more then one line on the map at a time can be selected, make it more active with </a:t>
            </a:r>
            <a:r>
              <a:rPr lang="en-CA" dirty="0" err="1"/>
              <a:t>MyFocus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Map Legend – My Focus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Add energy source into the column of My Focus and take it off map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Add Fold in the column of My Focus  and take it off the map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Add Energy  Source to My Focus and take it off the map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Add Land Marine, column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Remove Selected</a:t>
            </a:r>
          </a:p>
          <a:p>
            <a:pPr lvl="1"/>
            <a:r>
              <a:rPr lang="en-CA" dirty="0"/>
              <a:t>I would Remove Unselected lines and use the window as a working buffer.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3945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47" y="0"/>
            <a:ext cx="10515600" cy="1325563"/>
          </a:xfrm>
        </p:spPr>
        <p:txBody>
          <a:bodyPr/>
          <a:lstStyle/>
          <a:p>
            <a:pPr algn="ctr"/>
            <a:r>
              <a:rPr lang="en-CA" b="1" dirty="0"/>
              <a:t>Legend Filters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711" y="1419831"/>
            <a:ext cx="1836035" cy="45379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69115" y="1325563"/>
            <a:ext cx="696033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Get rid of </a:t>
            </a:r>
            <a:r>
              <a:rPr lang="en-CA" b="1" dirty="0"/>
              <a:t>APPLY FILTER</a:t>
            </a:r>
            <a:r>
              <a:rPr lang="en-CA" dirty="0"/>
              <a:t>, and have legend interact with map it is to primitive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Remove </a:t>
            </a:r>
            <a:r>
              <a:rPr lang="en-CA" b="1" dirty="0"/>
              <a:t>Energy Source</a:t>
            </a:r>
            <a:r>
              <a:rPr lang="en-CA" dirty="0"/>
              <a:t>, the list is too long and meaning less to a lot of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Get rid of the </a:t>
            </a:r>
            <a:r>
              <a:rPr lang="en-CA" b="1" dirty="0"/>
              <a:t>FOLD</a:t>
            </a:r>
            <a:r>
              <a:rPr lang="en-CA" dirty="0"/>
              <a:t> and put it into the MY FOCUS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Get rid of the 2d/3d doesn’t make sense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map should interact directly with the legend and there should be no apply button.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 LAND Filter should be added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Prairie Sky, Heritage Oil, Free Hold Royalties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Land Sales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Partial Disposed Crown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Open Crown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Can the LEGEND be 3 Levels deep.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Some land companies may be want to include their seismic.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05553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1242</Words>
  <Application>Microsoft Office PowerPoint</Application>
  <PresentationFormat>Widescreen</PresentationFormat>
  <Paragraphs>244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Seis-Zone Review (Overview)</vt:lpstr>
      <vt:lpstr>Seismic Zone is it Special?</vt:lpstr>
      <vt:lpstr>Business Process Objectives</vt:lpstr>
      <vt:lpstr>Setup Considerations  System Requirements, Business Requirements</vt:lpstr>
      <vt:lpstr>User Roles</vt:lpstr>
      <vt:lpstr>Login Requirements (Roles Views)</vt:lpstr>
      <vt:lpstr>This Screens Need Rework</vt:lpstr>
      <vt:lpstr>Page Changes (Screen)</vt:lpstr>
      <vt:lpstr>Legend Filters</vt:lpstr>
      <vt:lpstr>Map Issues (Canada US?)</vt:lpstr>
      <vt:lpstr>Login</vt:lpstr>
      <vt:lpstr>Confusing Need Some Tweaks</vt:lpstr>
      <vt:lpstr>Not Acceptable for QI material</vt:lpstr>
      <vt:lpstr>Process Client (Katalyst Manages Sales Desk)</vt:lpstr>
      <vt:lpstr>Process Broker (Katalyst Manages Sales Desk)</vt:lpstr>
      <vt:lpstr>QI Process</vt:lpstr>
      <vt:lpstr>Data Owners (Suggestions)</vt:lpstr>
      <vt:lpstr>Data Management Fee </vt:lpstr>
      <vt:lpstr>Katalyst Advantage (Seitel Advantage with Industry)</vt:lpstr>
      <vt:lpstr>QI Packages Must work at Lowest Level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Leakey</dc:creator>
  <cp:lastModifiedBy>William Leakey</cp:lastModifiedBy>
  <cp:revision>51</cp:revision>
  <dcterms:created xsi:type="dcterms:W3CDTF">2016-05-22T19:36:15Z</dcterms:created>
  <dcterms:modified xsi:type="dcterms:W3CDTF">2016-07-04T15:55:39Z</dcterms:modified>
</cp:coreProperties>
</file>