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301" r:id="rId4"/>
    <p:sldId id="302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303" r:id="rId1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BA3E22-27DF-48D2-B7DB-BE741834F4C6}" type="datetimeFigureOut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9257FE-716D-4841-9F02-A1D2BF5053B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EAEBA-1728-4190-B7B2-0E284176E97E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F7079-C967-4C1E-B1C3-CE1B9B84F6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4328-9283-43E9-8004-7B171BB050D4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2B9EA-6B99-4852-B6FD-F857D76E080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2483C-3843-4BC0-BD74-1E3E22D6241F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4DCA-2C46-4FEB-8493-F4163818BB2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C489A-666F-463B-B494-55CE598B656E}" type="datetime1">
              <a:rPr lang="id-ID"/>
              <a:pPr>
                <a:defRPr/>
              </a:pPr>
              <a:t>24/03/2017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S1 Teknik Informatika - Unijoyo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8F5BE-487C-4636-AA57-8AC6264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BCA6D-5E25-431E-A9E6-29F3BCE2C21D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E44A-09B3-4550-9A15-07F9C72ADD0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20FF-8BCE-4097-85B1-0C07EF3B48CA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7FDB5-DB6F-4FC2-BCC6-501752D79D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6C4CA-749B-45F7-9C56-6362F9FA8ACA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9B4D-3319-495A-89D4-BF06E5AEEF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8BFB5-D204-4E4B-9EA4-5F37ADCCD304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E78B-EF37-44CF-BC96-3BB2AE3F076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0B54F-9697-49D8-9220-876EED79DC30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AE89-FC4E-4DD7-B7AC-7813CA6BE17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5E0BB-1F59-4EF5-980A-8E92FC774C6C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9CDE8-A267-426E-B489-4ABDF2B6104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BCD01-C66D-4383-8A89-40792891DAE0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EC94A-9BEE-406E-ADC4-50C30C4B47E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C962-1D7A-4B44-B101-0FDAB62988C5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90BBE-17DA-4A01-84EB-06DF9942557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082BACE-6299-44E5-80CF-B95305794BE6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A1A307-454F-433C-8B8A-F2760C99F9B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1" r:id="rId2"/>
    <p:sldLayoutId id="2147483747" r:id="rId3"/>
    <p:sldLayoutId id="2147483742" r:id="rId4"/>
    <p:sldLayoutId id="2147483743" r:id="rId5"/>
    <p:sldLayoutId id="2147483744" r:id="rId6"/>
    <p:sldLayoutId id="2147483748" r:id="rId7"/>
    <p:sldLayoutId id="2147483749" r:id="rId8"/>
    <p:sldLayoutId id="2147483750" r:id="rId9"/>
    <p:sldLayoutId id="2147483745" r:id="rId10"/>
    <p:sldLayoutId id="2147483751" r:id="rId11"/>
    <p:sldLayoutId id="214748375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HTML</a:t>
            </a:r>
            <a:b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Form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, Frame, Hyperlink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)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028700"/>
          </a:xfrm>
        </p:spPr>
        <p:txBody>
          <a:bodyPr/>
          <a:lstStyle/>
          <a:p>
            <a:pPr eaLnBrk="1" hangingPunct="1"/>
            <a:r>
              <a:rPr lang="id-ID" sz="3600" dirty="0" smtClean="0"/>
              <a:t>PERTEMUAN </a:t>
            </a:r>
            <a:r>
              <a:rPr lang="en-US" sz="3600" dirty="0" smtClean="0"/>
              <a:t>4</a:t>
            </a:r>
            <a:endParaRPr lang="id-ID" sz="3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Radio button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5438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Fungsi:</a:t>
            </a:r>
          </a:p>
          <a:p>
            <a:pPr eaLnBrk="1" hangingPunct="1"/>
            <a:r>
              <a:rPr lang="en-US" sz="2400" smtClean="0"/>
              <a:t>Untuk memberi (hanya) satu pilihan kepada </a:t>
            </a:r>
            <a:r>
              <a:rPr lang="en-US" sz="2400" i="1" smtClean="0"/>
              <a:t>user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84650"/>
            <a:ext cx="4314825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43000" y="4038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Tampilan: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324096"/>
            <a:ext cx="5875337" cy="16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Daftar </a:t>
            </a:r>
            <a:r>
              <a:rPr lang="en-US" i="1"/>
              <a:t>Drop Down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smtClean="0"/>
              <a:t>Fungsi:</a:t>
            </a:r>
          </a:p>
          <a:p>
            <a:pPr eaLnBrk="1" hangingPunct="1"/>
            <a:r>
              <a:rPr lang="en-US" sz="1900" smtClean="0"/>
              <a:t>Memberikan menu pilihan kepada </a:t>
            </a:r>
            <a:r>
              <a:rPr lang="en-US" sz="1900" i="1" smtClean="0"/>
              <a:t>user </a:t>
            </a:r>
            <a:r>
              <a:rPr lang="en-US" sz="1900" smtClean="0"/>
              <a:t>(cara kerjanya seperti </a:t>
            </a:r>
            <a:r>
              <a:rPr lang="en-US" sz="1900" i="1" smtClean="0"/>
              <a:t>radio button </a:t>
            </a:r>
            <a:r>
              <a:rPr lang="en-US" sz="1900" smtClean="0"/>
              <a:t>yang hanya mengijinkan </a:t>
            </a:r>
            <a:r>
              <a:rPr lang="en-US" sz="1900" i="1" smtClean="0"/>
              <a:t>user </a:t>
            </a:r>
            <a:r>
              <a:rPr lang="en-US" sz="1900" smtClean="0"/>
              <a:t>untuk memilih 1 pilihan saja)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543425"/>
            <a:ext cx="3048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0" y="448151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Tampilan: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2500306"/>
            <a:ext cx="5543576" cy="19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Text Area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57313"/>
            <a:ext cx="7620000" cy="137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Fungsi: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Sebagai </a:t>
            </a:r>
            <a:r>
              <a:rPr lang="en-US" sz="2400" i="1" smtClean="0"/>
              <a:t>field </a:t>
            </a:r>
            <a:r>
              <a:rPr lang="en-US" sz="2400" smtClean="0"/>
              <a:t>masukan untuk pengunjung (dapat menerima lebih dari satu baris teks). Biasa disebut sebagai kotak komentar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457200" y="2743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sz="2400"/>
              <a:t>Tag: </a:t>
            </a:r>
            <a:r>
              <a:rPr lang="en-US" sz="2400">
                <a:solidFill>
                  <a:srgbClr val="FF0000"/>
                </a:solidFill>
              </a:rPr>
              <a:t>&lt;textarea&gt;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sz="2000" b="1"/>
              <a:t>Atribut-atribut:</a:t>
            </a:r>
          </a:p>
        </p:txBody>
      </p:sp>
      <p:graphicFrame>
        <p:nvGraphicFramePr>
          <p:cNvPr id="94246" name="Group 38"/>
          <p:cNvGraphicFramePr>
            <a:graphicFrameLocks noGrp="1"/>
          </p:cNvGraphicFramePr>
          <p:nvPr>
            <p:ph sz="half" idx="2"/>
          </p:nvPr>
        </p:nvGraphicFramePr>
        <p:xfrm>
          <a:off x="609600" y="3706813"/>
          <a:ext cx="6781800" cy="2245234"/>
        </p:xfrm>
        <a:graphic>
          <a:graphicData uri="http://schemas.openxmlformats.org/drawingml/2006/table">
            <a:tbl>
              <a:tblPr/>
              <a:tblGrid>
                <a:gridCol w="3429000"/>
                <a:gridCol w="3352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Rows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Menetukan lebar kotak komentar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Columns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tinggi kotak komentar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Wrap=["off"|"virtual"|"physical"]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fitur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word wrapping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 autoUpdateAnimBg="0"/>
      <p:bldP spid="942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4214813"/>
            <a:ext cx="3529013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285750" y="414337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304800" y="1357313"/>
            <a:ext cx="88392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Contoh:</a:t>
            </a:r>
          </a:p>
          <a:p>
            <a:pPr eaLnBrk="0" hangingPunct="0"/>
            <a:r>
              <a:rPr lang="en-US" sz="1600"/>
              <a:t>&lt;html&gt;</a:t>
            </a:r>
          </a:p>
          <a:p>
            <a:pPr eaLnBrk="0" hangingPunct="0"/>
            <a:r>
              <a:rPr lang="en-US" sz="1600"/>
              <a:t>&lt;head&gt; </a:t>
            </a:r>
          </a:p>
          <a:p>
            <a:pPr eaLnBrk="0" hangingPunct="0"/>
            <a:r>
              <a:rPr lang="en-US" sz="1600"/>
              <a:t>&lt;title&gt; Penggunaan Text Area &lt;/title&gt;</a:t>
            </a:r>
          </a:p>
          <a:p>
            <a:pPr eaLnBrk="0" hangingPunct="0"/>
            <a:r>
              <a:rPr lang="en-US" sz="1600"/>
              <a:t>&lt;/head&gt;</a:t>
            </a:r>
          </a:p>
          <a:p>
            <a:pPr eaLnBrk="0" hangingPunct="0"/>
            <a:r>
              <a:rPr lang="en-US" sz="1600"/>
              <a:t>&lt;body&gt;</a:t>
            </a:r>
          </a:p>
          <a:p>
            <a:pPr eaLnBrk="0" hangingPunct="0"/>
            <a:r>
              <a:rPr lang="en-US" sz="1600"/>
              <a:t>   &lt;b&gt;Komentar: &lt;b&gt; &lt;br&gt;</a:t>
            </a:r>
          </a:p>
          <a:p>
            <a:pPr eaLnBrk="0" hangingPunct="0"/>
            <a:r>
              <a:rPr lang="en-US" sz="1600"/>
              <a:t>   &lt;form method="post"&gt; &lt;</a:t>
            </a:r>
            <a:r>
              <a:rPr lang="en-US" sz="1600" b="1">
                <a:solidFill>
                  <a:srgbClr val="00CC00"/>
                </a:solidFill>
              </a:rPr>
              <a:t>textarea </a:t>
            </a:r>
            <a:r>
              <a:rPr lang="en-US" sz="1400" b="1">
                <a:solidFill>
                  <a:schemeClr val="accent2"/>
                </a:solidFill>
              </a:rPr>
              <a:t>rows="10"</a:t>
            </a:r>
            <a:r>
              <a:rPr lang="en-US" sz="1400" b="1"/>
              <a:t> </a:t>
            </a:r>
            <a:r>
              <a:rPr lang="en-US" sz="1400" b="1">
                <a:solidFill>
                  <a:schemeClr val="accent2"/>
                </a:solidFill>
              </a:rPr>
              <a:t>cols=“40" wrap="physical"</a:t>
            </a:r>
            <a:r>
              <a:rPr lang="en-US" sz="1600"/>
              <a:t> name="komentar"&gt;</a:t>
            </a:r>
          </a:p>
          <a:p>
            <a:pPr eaLnBrk="0" hangingPunct="0"/>
            <a:r>
              <a:rPr lang="en-US" sz="1600"/>
              <a:t>   &lt;/textarea&gt;&lt;br&gt;</a:t>
            </a:r>
          </a:p>
          <a:p>
            <a:pPr eaLnBrk="0" hangingPunct="0"/>
            <a:r>
              <a:rPr lang="en-US" sz="160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3190" y="1428736"/>
            <a:ext cx="4743454" cy="540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8750"/>
            <a:ext cx="8077200" cy="108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Fungsi: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Menerima informasi atau meminta umpan balik dari </a:t>
            </a:r>
            <a:r>
              <a:rPr lang="en-US" sz="2400" i="1" smtClean="0"/>
              <a:t>user </a:t>
            </a:r>
            <a:r>
              <a:rPr lang="en-US" sz="2400" smtClean="0"/>
              <a:t>dan memproses informasi tersebut di </a:t>
            </a:r>
            <a:r>
              <a:rPr lang="en-US" sz="2400" i="1" smtClean="0"/>
              <a:t>server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81000" y="2514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</a:pPr>
            <a:r>
              <a:rPr lang="en-US" sz="2400"/>
              <a:t>Standar penulisan:</a:t>
            </a:r>
          </a:p>
          <a:p>
            <a:pPr marL="742950" lvl="1" indent="-285750">
              <a:spcBef>
                <a:spcPct val="20000"/>
              </a:spcBef>
              <a:buClr>
                <a:srgbClr val="FFFFCC"/>
              </a:buClr>
            </a:pP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&lt;form method=“post</a:t>
            </a:r>
            <a:r>
              <a:rPr lang="en-US" b="1">
                <a:latin typeface="Verdana" pitchFamily="34" charset="0"/>
              </a:rPr>
              <a:t>/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get” action=“. . .”&gt; . . . &lt;/form&gt;</a:t>
            </a:r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</a:pPr>
            <a:r>
              <a:rPr lang="en-US" sz="2400"/>
              <a:t>Atribut:</a:t>
            </a:r>
            <a:endParaRPr lang="en-US" sz="2000" b="1">
              <a:solidFill>
                <a:srgbClr val="FF0000"/>
              </a:solidFill>
              <a:latin typeface="Verdana" pitchFamily="34" charset="0"/>
            </a:endParaRPr>
          </a:p>
        </p:txBody>
      </p:sp>
      <p:graphicFrame>
        <p:nvGraphicFramePr>
          <p:cNvPr id="52260" name="Group 36"/>
          <p:cNvGraphicFramePr>
            <a:graphicFrameLocks noGrp="1"/>
          </p:cNvGraphicFramePr>
          <p:nvPr>
            <p:ph sz="half" idx="2"/>
          </p:nvPr>
        </p:nvGraphicFramePr>
        <p:xfrm>
          <a:off x="533400" y="3748088"/>
          <a:ext cx="8001000" cy="2319339"/>
        </p:xfrm>
        <a:graphic>
          <a:graphicData uri="http://schemas.openxmlformats.org/drawingml/2006/table">
            <a:tbl>
              <a:tblPr/>
              <a:tblGrid>
                <a:gridCol w="1676400"/>
                <a:gridCol w="63246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Metode pengiriman data ke file tujuan (POST atau GET)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Aksi yang akan dilakukan jika user menekan tombol Submit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Memerikan nama tiap masukan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Memberikan nilai suatu masukan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Tipe form yang akan digunakan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metode POST dan GET memiliki kegunaan yang sama yaitu untuk mengirimkan value variabel ke halaman lain atau mengirimkan ke database.</a:t>
            </a:r>
          </a:p>
          <a:p>
            <a:r>
              <a:rPr lang="id-ID" smtClean="0"/>
              <a:t>Perbedaan Method GET ketika mengirimkan data akan menambahkan pada URL, sedangkan kalo method POST dikirim ke server dengan diincludekan pada sebuah permintaan (body of request)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GET</a:t>
            </a:r>
          </a:p>
          <a:p>
            <a:endParaRPr lang="id-ID" smtClean="0"/>
          </a:p>
          <a:p>
            <a:endParaRPr lang="id-ID" smtClean="0"/>
          </a:p>
          <a:p>
            <a:endParaRPr lang="id-ID" smtClean="0"/>
          </a:p>
          <a:p>
            <a:pPr>
              <a:buFont typeface="Wingdings 2" pitchFamily="18" charset="2"/>
              <a:buNone/>
            </a:pPr>
            <a:endParaRPr lang="id-ID" smtClean="0"/>
          </a:p>
          <a:p>
            <a:r>
              <a:rPr lang="id-ID" smtClean="0"/>
              <a:t>POST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 l="17641" t="56946" r="60185" b="26932"/>
          <a:stretch>
            <a:fillRect/>
          </a:stretch>
        </p:blipFill>
        <p:spPr bwMode="auto">
          <a:xfrm>
            <a:off x="571500" y="2214563"/>
            <a:ext cx="750093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/>
          <a:srcRect l="15271" t="51201" r="62155" b="34900"/>
          <a:stretch>
            <a:fillRect/>
          </a:stretch>
        </p:blipFill>
        <p:spPr bwMode="auto">
          <a:xfrm>
            <a:off x="642938" y="4929188"/>
            <a:ext cx="7643812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Textbox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772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Tag: </a:t>
            </a:r>
            <a:r>
              <a:rPr lang="en-US" sz="2800" smtClean="0">
                <a:solidFill>
                  <a:srgbClr val="FF0000"/>
                </a:solidFill>
              </a:rPr>
              <a:t>&lt;input&gt;</a:t>
            </a:r>
          </a:p>
          <a:p>
            <a:pPr eaLnBrk="1" hangingPunct="1"/>
            <a:r>
              <a:rPr lang="en-US" sz="2800" smtClean="0"/>
              <a:t>Atribut-atribut:</a:t>
            </a:r>
          </a:p>
        </p:txBody>
      </p:sp>
      <p:graphicFrame>
        <p:nvGraphicFramePr>
          <p:cNvPr id="73820" name="Group 92"/>
          <p:cNvGraphicFramePr>
            <a:graphicFrameLocks noGrp="1"/>
          </p:cNvGraphicFramePr>
          <p:nvPr>
            <p:ph sz="half" idx="2"/>
          </p:nvPr>
        </p:nvGraphicFramePr>
        <p:xfrm>
          <a:off x="914400" y="2520950"/>
          <a:ext cx="7772400" cy="3295652"/>
        </p:xfrm>
        <a:graphic>
          <a:graphicData uri="http://schemas.openxmlformats.org/drawingml/2006/table">
            <a:tbl>
              <a:tblPr/>
              <a:tblGrid>
                <a:gridCol w="2743200"/>
                <a:gridCol w="50292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type=["text"|"password"]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jenis field masukan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Text, submit, password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nama untuk field sehingga dapat dirujuk nantinya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Memberi nilai suatu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mengatur lebar field secara horisontal, berapa huruf maksimal yang dapat ditampilkan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maxlength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jumlah maksimum huruf (karakter) yang dapat dimasukkan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929188"/>
            <a:ext cx="4305300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57188" y="492918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21826"/>
            <a:ext cx="7715304" cy="312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Submit </a:t>
            </a:r>
            <a:r>
              <a:rPr lang="en-US"/>
              <a:t>dan </a:t>
            </a:r>
            <a:r>
              <a:rPr lang="en-US" i="1"/>
              <a:t>Reset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54175"/>
            <a:ext cx="8329612" cy="3451225"/>
          </a:xfrm>
        </p:spPr>
        <p:txBody>
          <a:bodyPr/>
          <a:lstStyle/>
          <a:p>
            <a:pPr eaLnBrk="1" hangingPunct="1"/>
            <a:r>
              <a:rPr lang="en-US" sz="2800" smtClean="0"/>
              <a:t>Tombol </a:t>
            </a:r>
            <a:r>
              <a:rPr lang="en-US" sz="2800" i="1" smtClean="0">
                <a:solidFill>
                  <a:schemeClr val="tx2"/>
                </a:solidFill>
              </a:rPr>
              <a:t>Submit</a:t>
            </a:r>
            <a:r>
              <a:rPr lang="en-US" sz="2800" smtClean="0"/>
              <a:t>: digunakan ketika </a:t>
            </a:r>
            <a:r>
              <a:rPr lang="en-US" sz="2800" i="1" smtClean="0"/>
              <a:t>user </a:t>
            </a:r>
            <a:r>
              <a:rPr lang="en-US" sz="2800" smtClean="0"/>
              <a:t>mengisi </a:t>
            </a:r>
            <a:r>
              <a:rPr lang="en-US" sz="2800" i="1" smtClean="0"/>
              <a:t>form </a:t>
            </a:r>
            <a:r>
              <a:rPr lang="en-US" sz="2800" smtClean="0"/>
              <a:t>dan ingin mengirimkan ke </a:t>
            </a:r>
            <a:r>
              <a:rPr lang="en-US" sz="2800" i="1" smtClean="0"/>
              <a:t>server </a:t>
            </a:r>
          </a:p>
          <a:p>
            <a:pPr eaLnBrk="1" hangingPunct="1"/>
            <a:r>
              <a:rPr lang="en-US" sz="2800" smtClean="0"/>
              <a:t>Tombol </a:t>
            </a:r>
            <a:r>
              <a:rPr lang="en-US" sz="2800" i="1" smtClean="0">
                <a:solidFill>
                  <a:schemeClr val="tx2"/>
                </a:solidFill>
              </a:rPr>
              <a:t>Reset</a:t>
            </a:r>
            <a:r>
              <a:rPr lang="en-US" sz="2800" smtClean="0"/>
              <a:t>: digunakan ketika </a:t>
            </a:r>
            <a:r>
              <a:rPr lang="en-US" sz="2800" i="1" smtClean="0"/>
              <a:t>user </a:t>
            </a:r>
            <a:r>
              <a:rPr lang="en-US" sz="2800" smtClean="0"/>
              <a:t>ingin menghapus/mengosongkan semua masukan yang ditulis dalam </a:t>
            </a:r>
            <a:r>
              <a:rPr lang="en-US" sz="2800" i="1" smtClean="0"/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4572000"/>
            <a:ext cx="363855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28625" y="478631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714" y="1714488"/>
            <a:ext cx="8368928" cy="27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Checkbox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3914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Fungsi:</a:t>
            </a:r>
          </a:p>
          <a:p>
            <a:pPr eaLnBrk="1" hangingPunct="1"/>
            <a:r>
              <a:rPr lang="en-US" sz="2000" smtClean="0"/>
              <a:t>Untuk memberi beberapa pilihan kepada </a:t>
            </a:r>
            <a:r>
              <a:rPr lang="en-US" sz="2000" i="1" smtClean="0"/>
              <a:t>user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79913"/>
            <a:ext cx="3810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09638" y="4267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Tampilan: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643" y="2202624"/>
            <a:ext cx="7177943" cy="194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695</TotalTime>
  <Words>407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Corbel</vt:lpstr>
      <vt:lpstr>Wingdings 2</vt:lpstr>
      <vt:lpstr>Wingdings</vt:lpstr>
      <vt:lpstr>Wingdings 3</vt:lpstr>
      <vt:lpstr>Calibri</vt:lpstr>
      <vt:lpstr>Palatino Linotype</vt:lpstr>
      <vt:lpstr>Verdana</vt:lpstr>
      <vt:lpstr>Module</vt:lpstr>
      <vt:lpstr>HTML  (Form, Frame, Hyperlink)</vt:lpstr>
      <vt:lpstr>FORM</vt:lpstr>
      <vt:lpstr>Slide 3</vt:lpstr>
      <vt:lpstr>Slide 4</vt:lpstr>
      <vt:lpstr>Textbox</vt:lpstr>
      <vt:lpstr>Slide 6</vt:lpstr>
      <vt:lpstr>Submit dan Reset</vt:lpstr>
      <vt:lpstr>Slide 8</vt:lpstr>
      <vt:lpstr>Checkbox</vt:lpstr>
      <vt:lpstr>Radio button</vt:lpstr>
      <vt:lpstr>Daftar Drop Down</vt:lpstr>
      <vt:lpstr>Text Area</vt:lpstr>
      <vt:lpstr>Slide 13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(Table, Form, Frame, Hyperlink)</dc:title>
  <dc:creator>asus</dc:creator>
  <cp:lastModifiedBy>fst-biologi</cp:lastModifiedBy>
  <cp:revision>38</cp:revision>
  <dcterms:created xsi:type="dcterms:W3CDTF">2013-09-24T04:21:05Z</dcterms:created>
  <dcterms:modified xsi:type="dcterms:W3CDTF">2017-03-24T13:17:59Z</dcterms:modified>
</cp:coreProperties>
</file>