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71" r:id="rId3"/>
    <p:sldId id="301" r:id="rId4"/>
    <p:sldId id="302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303" r:id="rId31"/>
    <p:sldId id="298" r:id="rId32"/>
    <p:sldId id="299" r:id="rId33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BBA3E22-27DF-48D2-B7DB-BE741834F4C6}" type="datetimeFigureOut">
              <a:rPr lang="id-ID"/>
              <a:pPr>
                <a:defRPr/>
              </a:pPr>
              <a:t>24/03/2017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id-ID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69257FE-716D-4841-9F02-A1D2BF5053B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EAEBA-1728-4190-B7B2-0E284176E97E}" type="datetime1">
              <a:rPr lang="id-ID"/>
              <a:pPr>
                <a:defRPr/>
              </a:pPr>
              <a:t>24/03/2017</a:t>
            </a:fld>
            <a:endParaRPr lang="id-ID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S1 Teknik Informatika - Unijoyo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F7079-C967-4C1E-B1C3-CE1B9B84F61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E4328-9283-43E9-8004-7B171BB050D4}" type="datetime1">
              <a:rPr lang="id-ID"/>
              <a:pPr>
                <a:defRPr/>
              </a:pPr>
              <a:t>24/03/2017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S1 Teknik Informatika - Unijoyo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2B9EA-6B99-4852-B6FD-F857D76E080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2483C-3843-4BC0-BD74-1E3E22D6241F}" type="datetime1">
              <a:rPr lang="id-ID"/>
              <a:pPr>
                <a:defRPr/>
              </a:pPr>
              <a:t>24/03/2017</a:t>
            </a:fld>
            <a:endParaRPr lang="id-ID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S1 Teknik Informatika - Unijoyo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74DCA-2C46-4FEB-8493-F4163818BB29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C489A-666F-463B-B494-55CE598B656E}" type="datetime1">
              <a:rPr lang="id-ID"/>
              <a:pPr>
                <a:defRPr/>
              </a:pPr>
              <a:t>24/03/2017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S1 Teknik Informatika - Unijoyo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8F5BE-487C-4636-AA57-8AC6264A3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id-ID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4A335-ECEE-45BA-A5E0-0BFE7419B5E3}" type="datetime1">
              <a:rPr lang="id-ID"/>
              <a:pPr>
                <a:defRPr/>
              </a:pPr>
              <a:t>24/03/2017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S1 Teknik Informatika - Unijoyo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20705-3E04-4AC9-8A5E-241F95845F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BCA6D-5E25-431E-A9E6-29F3BCE2C21D}" type="datetime1">
              <a:rPr lang="id-ID"/>
              <a:pPr>
                <a:defRPr/>
              </a:pPr>
              <a:t>24/03/2017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S1 Teknik Informatika - Unijoyo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8E44A-09B3-4550-9A15-07F9C72ADD0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F20FF-8BCE-4097-85B1-0C07EF3B48CA}" type="datetime1">
              <a:rPr lang="id-ID"/>
              <a:pPr>
                <a:defRPr/>
              </a:pPr>
              <a:t>24/03/2017</a:t>
            </a:fld>
            <a:endParaRPr lang="id-ID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S1 Teknik Informatika - Unijoyo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7FDB5-DB6F-4FC2-BCC6-501752D79D1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6C4CA-749B-45F7-9C56-6362F9FA8ACA}" type="datetime1">
              <a:rPr lang="id-ID"/>
              <a:pPr>
                <a:defRPr/>
              </a:pPr>
              <a:t>24/03/2017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S1 Teknik Informatika - Unijoyo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59B4D-3319-495A-89D4-BF06E5AEEF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8BFB5-D204-4E4B-9EA4-5F37ADCCD304}" type="datetime1">
              <a:rPr lang="id-ID"/>
              <a:pPr>
                <a:defRPr/>
              </a:pPr>
              <a:t>24/03/2017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S1 Teknik Informatika - Unijoyo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0E78B-EF37-44CF-BC96-3BB2AE3F076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0B54F-9697-49D8-9220-876EED79DC30}" type="datetime1">
              <a:rPr lang="id-ID"/>
              <a:pPr>
                <a:defRPr/>
              </a:pPr>
              <a:t>24/03/2017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S1 Teknik Informatika - Unijoyo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7AE89-FC4E-4DD7-B7AC-7813CA6BE17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5E0BB-1F59-4EF5-980A-8E92FC774C6C}" type="datetime1">
              <a:rPr lang="id-ID"/>
              <a:pPr>
                <a:defRPr/>
              </a:pPr>
              <a:t>24/03/2017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S1 Teknik Informatika - Unijoyo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9CDE8-A267-426E-B489-4ABDF2B61042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BCD01-C66D-4383-8A89-40792891DAE0}" type="datetime1">
              <a:rPr lang="id-ID"/>
              <a:pPr>
                <a:defRPr/>
              </a:pPr>
              <a:t>24/03/2017</a:t>
            </a:fld>
            <a:endParaRPr lang="id-ID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S1 Teknik Informatika - Unijoyo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EC94A-9BEE-406E-ADC4-50C30C4B47E0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6C962-1D7A-4B44-B101-0FDAB62988C5}" type="datetime1">
              <a:rPr lang="id-ID"/>
              <a:pPr>
                <a:defRPr/>
              </a:pPr>
              <a:t>24/03/2017</a:t>
            </a:fld>
            <a:endParaRPr lang="id-ID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id-ID"/>
              <a:t>S1 Teknik Informatika - Unijoyo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90BBE-17DA-4A01-84EB-06DF99425573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082BACE-6299-44E5-80CF-B95305794BE6}" type="datetime1">
              <a:rPr lang="id-ID"/>
              <a:pPr>
                <a:defRPr/>
              </a:pPr>
              <a:t>24/03/2017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id-ID"/>
              <a:t>S1 Teknik Informatika - Unijoyo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3A1A307-454F-433C-8B8A-F2760C99F9B0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1" r:id="rId2"/>
    <p:sldLayoutId id="2147483747" r:id="rId3"/>
    <p:sldLayoutId id="2147483742" r:id="rId4"/>
    <p:sldLayoutId id="2147483743" r:id="rId5"/>
    <p:sldLayoutId id="2147483744" r:id="rId6"/>
    <p:sldLayoutId id="2147483748" r:id="rId7"/>
    <p:sldLayoutId id="2147483749" r:id="rId8"/>
    <p:sldLayoutId id="2147483750" r:id="rId9"/>
    <p:sldLayoutId id="2147483745" r:id="rId10"/>
    <p:sldLayoutId id="2147483751" r:id="rId11"/>
    <p:sldLayoutId id="2147483752" r:id="rId12"/>
    <p:sldLayoutId id="2147483753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HTML</a:t>
            </a:r>
            <a:b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Form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, Frame, Hyperlink</a:t>
            </a: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)</a:t>
            </a:r>
            <a:endParaRPr lang="id-ID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028700"/>
          </a:xfrm>
        </p:spPr>
        <p:txBody>
          <a:bodyPr/>
          <a:lstStyle/>
          <a:p>
            <a:pPr eaLnBrk="1" hangingPunct="1"/>
            <a:r>
              <a:rPr lang="id-ID" sz="3600" dirty="0" smtClean="0"/>
              <a:t>PERTEMUAN </a:t>
            </a:r>
            <a:r>
              <a:rPr lang="en-US" sz="3600" dirty="0" smtClean="0"/>
              <a:t>4</a:t>
            </a:r>
            <a:endParaRPr lang="id-ID" sz="36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/>
              <a:t>Radio button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543800" cy="106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Fungsi:</a:t>
            </a:r>
          </a:p>
          <a:p>
            <a:pPr eaLnBrk="1" hangingPunct="1"/>
            <a:r>
              <a:rPr lang="en-US" sz="2400" smtClean="0"/>
              <a:t>Untuk memberi (hanya) satu pilihan kepada </a:t>
            </a:r>
            <a:r>
              <a:rPr lang="en-US" sz="2400" i="1" smtClean="0"/>
              <a:t>user</a:t>
            </a:r>
          </a:p>
        </p:txBody>
      </p:sp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184650"/>
            <a:ext cx="4314825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1143000" y="40386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Tampilan:</a:t>
            </a: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324096"/>
            <a:ext cx="5875337" cy="1604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Daftar </a:t>
            </a:r>
            <a:r>
              <a:rPr lang="en-US" i="1"/>
              <a:t>Drop Down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0010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100" smtClean="0"/>
              <a:t>Fungsi:</a:t>
            </a:r>
          </a:p>
          <a:p>
            <a:pPr eaLnBrk="1" hangingPunct="1"/>
            <a:r>
              <a:rPr lang="en-US" sz="1900" smtClean="0"/>
              <a:t>Memberikan menu pilihan kepada </a:t>
            </a:r>
            <a:r>
              <a:rPr lang="en-US" sz="1900" i="1" smtClean="0"/>
              <a:t>user </a:t>
            </a:r>
            <a:r>
              <a:rPr lang="en-US" sz="1900" smtClean="0"/>
              <a:t>(cara kerjanya seperti </a:t>
            </a:r>
            <a:r>
              <a:rPr lang="en-US" sz="1900" i="1" smtClean="0"/>
              <a:t>radio button </a:t>
            </a:r>
            <a:r>
              <a:rPr lang="en-US" sz="1900" smtClean="0"/>
              <a:t>yang hanya mengijinkan </a:t>
            </a:r>
            <a:r>
              <a:rPr lang="en-US" sz="1900" i="1" smtClean="0"/>
              <a:t>user </a:t>
            </a:r>
            <a:r>
              <a:rPr lang="en-US" sz="1900" smtClean="0"/>
              <a:t>untuk memilih 1 pilihan saja)</a:t>
            </a: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4543425"/>
            <a:ext cx="3048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762000" y="4481513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Tampilan:</a:t>
            </a:r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3" y="2500306"/>
            <a:ext cx="5543576" cy="198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/>
              <a:t>Text Area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357313"/>
            <a:ext cx="7620000" cy="137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Fungsi: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Sebagai </a:t>
            </a:r>
            <a:r>
              <a:rPr lang="en-US" sz="2400" i="1" smtClean="0"/>
              <a:t>field </a:t>
            </a:r>
            <a:r>
              <a:rPr lang="en-US" sz="2400" smtClean="0"/>
              <a:t>masukan untuk pengunjung (dapat menerima lebih dari satu baris teks). Biasa disebut sebagai kotak komentar</a:t>
            </a: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457200" y="2743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CC"/>
              </a:buClr>
              <a:buFontTx/>
              <a:buChar char="•"/>
            </a:pPr>
            <a:r>
              <a:rPr lang="en-US" sz="2400"/>
              <a:t>Tag: </a:t>
            </a:r>
            <a:r>
              <a:rPr lang="en-US" sz="2400">
                <a:solidFill>
                  <a:srgbClr val="FF0000"/>
                </a:solidFill>
              </a:rPr>
              <a:t>&lt;textarea&gt;</a:t>
            </a:r>
            <a:endParaRPr lang="en-US" sz="2000"/>
          </a:p>
          <a:p>
            <a:pPr marL="342900" indent="-342900">
              <a:spcBef>
                <a:spcPct val="20000"/>
              </a:spcBef>
              <a:buClr>
                <a:srgbClr val="FFFFCC"/>
              </a:buClr>
              <a:buFontTx/>
              <a:buChar char="•"/>
            </a:pPr>
            <a:r>
              <a:rPr lang="en-US" sz="2000" b="1"/>
              <a:t>Atribut-atribut:</a:t>
            </a:r>
          </a:p>
        </p:txBody>
      </p:sp>
      <p:graphicFrame>
        <p:nvGraphicFramePr>
          <p:cNvPr id="94246" name="Group 38"/>
          <p:cNvGraphicFramePr>
            <a:graphicFrameLocks noGrp="1"/>
          </p:cNvGraphicFramePr>
          <p:nvPr>
            <p:ph sz="half" idx="2"/>
          </p:nvPr>
        </p:nvGraphicFramePr>
        <p:xfrm>
          <a:off x="609600" y="3706813"/>
          <a:ext cx="6781800" cy="2245234"/>
        </p:xfrm>
        <a:graphic>
          <a:graphicData uri="http://schemas.openxmlformats.org/drawingml/2006/table">
            <a:tbl>
              <a:tblPr/>
              <a:tblGrid>
                <a:gridCol w="3429000"/>
                <a:gridCol w="335280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Atribut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Fungsi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Rows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Menetukan lebar kotak komentar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Columns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Menentukan tinggi kotak komentar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Wrap=["off"|"virtual"|"physical"]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Char char="•"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Menentukan fitur 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word wrapping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4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 build="p" autoUpdateAnimBg="0"/>
      <p:bldP spid="9421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4214813"/>
            <a:ext cx="3529013" cy="240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285750" y="4143375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/>
              <a:t>Tampilan:</a:t>
            </a:r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304800" y="1357313"/>
            <a:ext cx="88392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/>
              <a:t>Contoh:</a:t>
            </a:r>
          </a:p>
          <a:p>
            <a:pPr eaLnBrk="0" hangingPunct="0"/>
            <a:r>
              <a:rPr lang="en-US" sz="1600"/>
              <a:t>&lt;html&gt;</a:t>
            </a:r>
          </a:p>
          <a:p>
            <a:pPr eaLnBrk="0" hangingPunct="0"/>
            <a:r>
              <a:rPr lang="en-US" sz="1600"/>
              <a:t>&lt;head&gt; </a:t>
            </a:r>
          </a:p>
          <a:p>
            <a:pPr eaLnBrk="0" hangingPunct="0"/>
            <a:r>
              <a:rPr lang="en-US" sz="1600"/>
              <a:t>&lt;title&gt; Penggunaan Text Area &lt;/title&gt;</a:t>
            </a:r>
          </a:p>
          <a:p>
            <a:pPr eaLnBrk="0" hangingPunct="0"/>
            <a:r>
              <a:rPr lang="en-US" sz="1600"/>
              <a:t>&lt;/head&gt;</a:t>
            </a:r>
          </a:p>
          <a:p>
            <a:pPr eaLnBrk="0" hangingPunct="0"/>
            <a:r>
              <a:rPr lang="en-US" sz="1600"/>
              <a:t>&lt;body&gt;</a:t>
            </a:r>
          </a:p>
          <a:p>
            <a:pPr eaLnBrk="0" hangingPunct="0"/>
            <a:r>
              <a:rPr lang="en-US" sz="1600"/>
              <a:t>   &lt;b&gt;Komentar: &lt;b&gt; &lt;br&gt;</a:t>
            </a:r>
          </a:p>
          <a:p>
            <a:pPr eaLnBrk="0" hangingPunct="0"/>
            <a:r>
              <a:rPr lang="en-US" sz="1600"/>
              <a:t>   &lt;form method="post"&gt; &lt;</a:t>
            </a:r>
            <a:r>
              <a:rPr lang="en-US" sz="1600" b="1">
                <a:solidFill>
                  <a:srgbClr val="00CC00"/>
                </a:solidFill>
              </a:rPr>
              <a:t>textarea </a:t>
            </a:r>
            <a:r>
              <a:rPr lang="en-US" sz="1400" b="1">
                <a:solidFill>
                  <a:schemeClr val="accent2"/>
                </a:solidFill>
              </a:rPr>
              <a:t>rows="10"</a:t>
            </a:r>
            <a:r>
              <a:rPr lang="en-US" sz="1400" b="1"/>
              <a:t> </a:t>
            </a:r>
            <a:r>
              <a:rPr lang="en-US" sz="1400" b="1">
                <a:solidFill>
                  <a:schemeClr val="accent2"/>
                </a:solidFill>
              </a:rPr>
              <a:t>cols=“40" wrap="physical"</a:t>
            </a:r>
            <a:r>
              <a:rPr lang="en-US" sz="1600"/>
              <a:t> name="komentar"&gt;</a:t>
            </a:r>
          </a:p>
          <a:p>
            <a:pPr eaLnBrk="0" hangingPunct="0"/>
            <a:r>
              <a:rPr lang="en-US" sz="1600"/>
              <a:t>   &lt;/textarea&gt;&lt;br&gt;</a:t>
            </a:r>
          </a:p>
          <a:p>
            <a:pPr eaLnBrk="0" hangingPunct="0"/>
            <a:r>
              <a:rPr lang="en-US" sz="160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/>
              <a:t>FRAME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500188"/>
            <a:ext cx="7924800" cy="1066800"/>
          </a:xfrm>
        </p:spPr>
        <p:txBody>
          <a:bodyPr/>
          <a:lstStyle/>
          <a:p>
            <a:pPr eaLnBrk="1" hangingPunct="1"/>
            <a:r>
              <a:rPr lang="en-US" sz="2000" b="1" smtClean="0"/>
              <a:t>Fungsi:</a:t>
            </a:r>
          </a:p>
          <a:p>
            <a:pPr marL="682625" lvl="1" indent="-225425" eaLnBrk="1" hangingPunct="1">
              <a:buFontTx/>
              <a:buNone/>
            </a:pPr>
            <a:r>
              <a:rPr lang="en-US" sz="1800" smtClean="0"/>
              <a:t>	Menampilkan beberapa dokumen HTML secara sekaligus dalam satu jendela </a:t>
            </a:r>
            <a:r>
              <a:rPr lang="en-US" sz="1800" i="1" smtClean="0"/>
              <a:t>web browser</a:t>
            </a:r>
            <a:r>
              <a:rPr lang="en-US" sz="1800" smtClean="0"/>
              <a:t>. 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85750" y="2428875"/>
            <a:ext cx="7696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CC"/>
              </a:buClr>
              <a:buFontTx/>
              <a:buChar char="•"/>
            </a:pPr>
            <a:r>
              <a:rPr lang="en-US" b="1"/>
              <a:t>Standar penulisan: </a:t>
            </a:r>
          </a:p>
          <a:p>
            <a:pPr marL="742950" lvl="1" indent="-285750">
              <a:spcBef>
                <a:spcPct val="20000"/>
              </a:spcBef>
              <a:buClr>
                <a:srgbClr val="FFFFCC"/>
              </a:buClr>
            </a:pPr>
            <a:r>
              <a:rPr lang="en-US" sz="1200" b="1">
                <a:solidFill>
                  <a:srgbClr val="FF0000"/>
                </a:solidFill>
                <a:latin typeface="Verdana" pitchFamily="34" charset="0"/>
              </a:rPr>
              <a:t>&lt;frameset [cols=“%,%”] [rows=“%,%”]&gt; . . . &lt;/frameset&gt;</a:t>
            </a:r>
          </a:p>
          <a:p>
            <a:pPr marL="342900" indent="-342900">
              <a:spcBef>
                <a:spcPct val="20000"/>
              </a:spcBef>
              <a:buClr>
                <a:srgbClr val="FFFFCC"/>
              </a:buClr>
              <a:buFontTx/>
              <a:buChar char="•"/>
            </a:pPr>
            <a:r>
              <a:rPr lang="en-US" b="1"/>
              <a:t>Atribut-atribut:</a:t>
            </a:r>
          </a:p>
        </p:txBody>
      </p:sp>
      <p:graphicFrame>
        <p:nvGraphicFramePr>
          <p:cNvPr id="53287" name="Group 39"/>
          <p:cNvGraphicFramePr>
            <a:graphicFrameLocks noGrp="1"/>
          </p:cNvGraphicFramePr>
          <p:nvPr/>
        </p:nvGraphicFramePr>
        <p:xfrm>
          <a:off x="357188" y="3714750"/>
          <a:ext cx="7467600" cy="2855915"/>
        </p:xfrm>
        <a:graphic>
          <a:graphicData uri="http://schemas.openxmlformats.org/drawingml/2006/table">
            <a:tbl>
              <a:tblPr/>
              <a:tblGrid>
                <a:gridCol w="2640013"/>
                <a:gridCol w="4827587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Atribut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Fungsi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frameset cols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Membuat frame vertikal dengan lebar kolom tertentu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frameset rows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Membuat frame horisontal dengan tinggi baris tertentu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frame src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Memasukkan dokumen HTML ke dalam frame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scrolling=["yes"|"no"]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Menentukan fitur scrolling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noresize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Membuat frame tidak dapat diubah ukurannya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Memberi nama untuk frame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frameborder=["0"|"1“]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Menentukan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batas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antara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frame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Nama dan Target </a:t>
            </a:r>
            <a:r>
              <a:rPr lang="en-US" i="1"/>
              <a:t>Frame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2296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Frame dapat diberi nama dan diatur targetnya dengan menggunakan </a:t>
            </a:r>
            <a:r>
              <a:rPr lang="en-US" sz="2400" i="1" smtClean="0"/>
              <a:t>tag </a:t>
            </a:r>
            <a:r>
              <a:rPr lang="en-US" sz="2400" b="1" smtClean="0">
                <a:solidFill>
                  <a:srgbClr val="FF0000"/>
                </a:solidFill>
              </a:rPr>
              <a:t>base </a:t>
            </a:r>
            <a:r>
              <a:rPr lang="en-US" sz="2400" b="1" smtClean="0">
                <a:solidFill>
                  <a:srgbClr val="00CC00"/>
                </a:solidFill>
              </a:rPr>
              <a:t>target</a:t>
            </a:r>
            <a:r>
              <a:rPr lang="en-US" sz="24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Contoh:</a:t>
            </a:r>
          </a:p>
          <a:p>
            <a:pPr lvl="1" indent="-635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Frame menu dapat digunakan sebagai link untuk mengakses halaman di frame content.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457200" y="3367088"/>
            <a:ext cx="4343400" cy="2776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Script HTML:</a:t>
            </a:r>
          </a:p>
          <a:p>
            <a:pPr lvl="1"/>
            <a:r>
              <a:rPr lang="en-US" sz="1500"/>
              <a:t>&lt;html&gt;</a:t>
            </a:r>
          </a:p>
          <a:p>
            <a:pPr lvl="1"/>
            <a:r>
              <a:rPr lang="en-US" sz="1500"/>
              <a:t>   &lt;head&gt;&lt;/head&gt;</a:t>
            </a:r>
          </a:p>
          <a:p>
            <a:pPr lvl="1"/>
            <a:r>
              <a:rPr lang="en-US" sz="1500"/>
              <a:t>      &lt;frameset rows=“15%,*"&gt;</a:t>
            </a:r>
          </a:p>
          <a:p>
            <a:pPr lvl="1"/>
            <a:r>
              <a:rPr lang="en-US" sz="1500"/>
              <a:t>      &lt;frame name=“judul" src=“judul.html"&gt;</a:t>
            </a:r>
          </a:p>
          <a:p>
            <a:pPr lvl="1"/>
            <a:r>
              <a:rPr lang="en-US" sz="1500"/>
              <a:t>      &lt;frameset cols="30%,*"&gt;</a:t>
            </a:r>
          </a:p>
          <a:p>
            <a:pPr lvl="1"/>
            <a:r>
              <a:rPr lang="en-US" sz="1500"/>
              <a:t>      &lt;frame name="menu" src="menu.html"&gt;</a:t>
            </a:r>
          </a:p>
          <a:p>
            <a:pPr lvl="1"/>
            <a:r>
              <a:rPr lang="en-US" sz="1500"/>
              <a:t>      &lt;name="content" src="content.html"&gt;</a:t>
            </a:r>
          </a:p>
          <a:p>
            <a:pPr lvl="1"/>
            <a:r>
              <a:rPr lang="en-US" sz="1500"/>
              <a:t>   &lt;/frameset&gt;</a:t>
            </a:r>
          </a:p>
          <a:p>
            <a:pPr lvl="1"/>
            <a:r>
              <a:rPr lang="en-US" sz="1500"/>
              <a:t>&lt;/html&gt;</a:t>
            </a: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5181600" y="3352800"/>
            <a:ext cx="3581400" cy="1843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Potongan kode file menu.html:</a:t>
            </a:r>
          </a:p>
          <a:p>
            <a:pPr lvl="1"/>
            <a:r>
              <a:rPr lang="en-US" sz="1600"/>
              <a:t>&lt;html&gt;</a:t>
            </a:r>
          </a:p>
          <a:p>
            <a:pPr lvl="1"/>
            <a:r>
              <a:rPr lang="en-US" sz="1600"/>
              <a:t>   &lt;head&gt;</a:t>
            </a:r>
          </a:p>
          <a:p>
            <a:pPr lvl="1"/>
            <a:r>
              <a:rPr lang="en-US" sz="1600" b="1"/>
              <a:t>      &lt;</a:t>
            </a:r>
            <a:r>
              <a:rPr lang="en-US" sz="1600" b="1">
                <a:solidFill>
                  <a:srgbClr val="FF0000"/>
                </a:solidFill>
              </a:rPr>
              <a:t>base </a:t>
            </a:r>
            <a:r>
              <a:rPr lang="en-US" sz="1600" b="1">
                <a:solidFill>
                  <a:srgbClr val="00CC00"/>
                </a:solidFill>
              </a:rPr>
              <a:t>target="content"</a:t>
            </a:r>
            <a:r>
              <a:rPr lang="en-US" sz="1600" b="1"/>
              <a:t>&gt;</a:t>
            </a:r>
          </a:p>
          <a:p>
            <a:pPr lvl="1"/>
            <a:r>
              <a:rPr lang="en-US" sz="1600"/>
              <a:t>   &lt;/head&gt;</a:t>
            </a:r>
          </a:p>
          <a:p>
            <a:pPr lvl="1"/>
            <a:r>
              <a:rPr lang="en-US" sz="1600"/>
              <a:t>...</a:t>
            </a:r>
          </a:p>
          <a:p>
            <a:pPr lvl="1"/>
            <a:r>
              <a:rPr lang="en-US" sz="160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i="1"/>
              <a:t>Frame </a:t>
            </a:r>
            <a:r>
              <a:rPr lang="en-US"/>
              <a:t>Vertikal</a:t>
            </a:r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457200" y="1524000"/>
            <a:ext cx="3657600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/>
              <a:t>Contoh:</a:t>
            </a:r>
          </a:p>
          <a:p>
            <a:pPr eaLnBrk="0" hangingPunct="0"/>
            <a:r>
              <a:rPr lang="en-US" sz="1600"/>
              <a:t>&lt;html&gt;</a:t>
            </a:r>
          </a:p>
          <a:p>
            <a:pPr eaLnBrk="0" hangingPunct="0"/>
            <a:r>
              <a:rPr lang="en-US" sz="1600"/>
              <a:t>&lt;head&gt; </a:t>
            </a:r>
          </a:p>
          <a:p>
            <a:pPr eaLnBrk="0" hangingPunct="0"/>
            <a:r>
              <a:rPr lang="en-US" sz="1600"/>
              <a:t>&lt;title&gt; </a:t>
            </a:r>
          </a:p>
          <a:p>
            <a:pPr eaLnBrk="0" hangingPunct="0"/>
            <a:r>
              <a:rPr lang="en-US" sz="1600"/>
              <a:t>Membuat Frame Vertikal </a:t>
            </a:r>
          </a:p>
          <a:p>
            <a:pPr eaLnBrk="0" hangingPunct="0"/>
            <a:r>
              <a:rPr lang="en-US" sz="1600"/>
              <a:t>&lt;/title&gt;</a:t>
            </a:r>
          </a:p>
          <a:p>
            <a:pPr eaLnBrk="0" hangingPunct="0"/>
            <a:r>
              <a:rPr lang="en-US" sz="1600"/>
              <a:t>&lt;/head&gt;</a:t>
            </a:r>
          </a:p>
          <a:p>
            <a:pPr eaLnBrk="0" hangingPunct="0"/>
            <a:r>
              <a:rPr lang="en-US" sz="1600"/>
              <a:t>&lt;</a:t>
            </a:r>
            <a:r>
              <a:rPr lang="en-US" sz="1600" b="1">
                <a:solidFill>
                  <a:srgbClr val="FF0000"/>
                </a:solidFill>
              </a:rPr>
              <a:t>frameset </a:t>
            </a:r>
            <a:r>
              <a:rPr lang="en-US" sz="1600" b="1">
                <a:solidFill>
                  <a:srgbClr val="00CC00"/>
                </a:solidFill>
              </a:rPr>
              <a:t>cols="25%,*"</a:t>
            </a:r>
            <a:r>
              <a:rPr lang="en-US" sz="1600"/>
              <a:t>&gt;</a:t>
            </a:r>
          </a:p>
          <a:p>
            <a:pPr eaLnBrk="0" hangingPunct="0"/>
            <a:r>
              <a:rPr lang="en-US" sz="1600"/>
              <a:t>   &lt;frame name="kiri" </a:t>
            </a:r>
          </a:p>
          <a:p>
            <a:pPr eaLnBrk="0" hangingPunct="0"/>
            <a:r>
              <a:rPr lang="en-US" sz="1600"/>
              <a:t>     src="kiri.html" scrolling=“</a:t>
            </a:r>
            <a:r>
              <a:rPr lang="id-ID" sz="1600"/>
              <a:t>yes</a:t>
            </a:r>
            <a:r>
              <a:rPr lang="en-US" sz="1600"/>
              <a:t>"&gt;</a:t>
            </a:r>
          </a:p>
          <a:p>
            <a:pPr eaLnBrk="0" hangingPunct="0"/>
            <a:r>
              <a:rPr lang="en-US" sz="1600"/>
              <a:t>  &lt;frame name="kanan“</a:t>
            </a:r>
          </a:p>
          <a:p>
            <a:pPr eaLnBrk="0" hangingPunct="0"/>
            <a:r>
              <a:rPr lang="en-US" sz="1600"/>
              <a:t>     src="kanan.html"&gt;</a:t>
            </a:r>
          </a:p>
          <a:p>
            <a:pPr eaLnBrk="0" hangingPunct="0"/>
            <a:r>
              <a:rPr lang="en-US" sz="1600"/>
              <a:t>&lt;</a:t>
            </a:r>
            <a:r>
              <a:rPr lang="en-US" sz="1600" b="1">
                <a:solidFill>
                  <a:srgbClr val="FF0000"/>
                </a:solidFill>
              </a:rPr>
              <a:t>/frameset</a:t>
            </a:r>
            <a:r>
              <a:rPr lang="en-US" sz="1600"/>
              <a:t>&gt;</a:t>
            </a:r>
          </a:p>
          <a:p>
            <a:pPr eaLnBrk="0" hangingPunct="0"/>
            <a:r>
              <a:rPr lang="en-US" sz="1600"/>
              <a:t>&lt;/html&gt;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3810000" y="14478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/>
              <a:t>Tampilan:</a:t>
            </a:r>
          </a:p>
        </p:txBody>
      </p:sp>
      <p:pic>
        <p:nvPicPr>
          <p:cNvPr id="3686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57625" y="1928813"/>
            <a:ext cx="5119688" cy="37861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/>
              <a:t>Frame </a:t>
            </a:r>
            <a:r>
              <a:rPr lang="en-US"/>
              <a:t>Horisontal</a:t>
            </a: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2057400"/>
            <a:ext cx="4876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304800" y="1600200"/>
            <a:ext cx="39624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/>
              <a:t>Contoh:</a:t>
            </a:r>
          </a:p>
          <a:p>
            <a:pPr eaLnBrk="0" hangingPunct="0"/>
            <a:r>
              <a:rPr lang="en-US" sz="1600"/>
              <a:t>&lt;html&gt;</a:t>
            </a:r>
          </a:p>
          <a:p>
            <a:pPr eaLnBrk="0" hangingPunct="0"/>
            <a:r>
              <a:rPr lang="en-US" sz="1600"/>
              <a:t>&lt;head&gt; </a:t>
            </a:r>
          </a:p>
          <a:p>
            <a:pPr eaLnBrk="0" hangingPunct="0"/>
            <a:r>
              <a:rPr lang="en-US" sz="1600"/>
              <a:t>&lt;title&gt;</a:t>
            </a:r>
          </a:p>
          <a:p>
            <a:pPr eaLnBrk="0" hangingPunct="0"/>
            <a:r>
              <a:rPr lang="en-US" sz="1600"/>
              <a:t>Membuat Frame Horisontal &lt;/title&gt;</a:t>
            </a:r>
          </a:p>
          <a:p>
            <a:pPr eaLnBrk="0" hangingPunct="0"/>
            <a:r>
              <a:rPr lang="en-US" sz="1600"/>
              <a:t>&lt;/head&gt;</a:t>
            </a:r>
          </a:p>
          <a:p>
            <a:pPr eaLnBrk="0" hangingPunct="0"/>
            <a:r>
              <a:rPr lang="en-US" sz="1600"/>
              <a:t>&lt;</a:t>
            </a:r>
            <a:r>
              <a:rPr lang="en-US" sz="1600" b="1">
                <a:solidFill>
                  <a:srgbClr val="FF0000"/>
                </a:solidFill>
              </a:rPr>
              <a:t>frameset </a:t>
            </a:r>
            <a:r>
              <a:rPr lang="en-US" sz="1600" b="1">
                <a:solidFill>
                  <a:srgbClr val="00CC00"/>
                </a:solidFill>
              </a:rPr>
              <a:t>rows="40%,*"</a:t>
            </a:r>
            <a:r>
              <a:rPr lang="en-US" sz="1600"/>
              <a:t>&gt;</a:t>
            </a:r>
          </a:p>
          <a:p>
            <a:pPr eaLnBrk="0" hangingPunct="0"/>
            <a:r>
              <a:rPr lang="en-US" sz="1600"/>
              <a:t>  &lt;frame name="atas" src="atas.html“</a:t>
            </a:r>
          </a:p>
          <a:p>
            <a:pPr eaLnBrk="0" hangingPunct="0"/>
            <a:r>
              <a:rPr lang="en-US" sz="1600"/>
              <a:t>     scrolling="no"&gt;</a:t>
            </a:r>
          </a:p>
          <a:p>
            <a:pPr eaLnBrk="0" hangingPunct="0"/>
            <a:r>
              <a:rPr lang="en-US" sz="1600"/>
              <a:t>  &lt;frame name="bawah“</a:t>
            </a:r>
          </a:p>
          <a:p>
            <a:pPr eaLnBrk="0" hangingPunct="0"/>
            <a:r>
              <a:rPr lang="en-US" sz="1600"/>
              <a:t>      src="bawah.html"&gt;</a:t>
            </a:r>
          </a:p>
          <a:p>
            <a:pPr eaLnBrk="0" hangingPunct="0"/>
            <a:r>
              <a:rPr lang="en-US" sz="1600"/>
              <a:t>&lt;</a:t>
            </a:r>
            <a:r>
              <a:rPr lang="en-US" sz="1600" b="1">
                <a:solidFill>
                  <a:srgbClr val="FF0000"/>
                </a:solidFill>
              </a:rPr>
              <a:t>/frameset</a:t>
            </a:r>
            <a:r>
              <a:rPr lang="en-US" sz="1600"/>
              <a:t>&gt;</a:t>
            </a:r>
          </a:p>
          <a:p>
            <a:pPr eaLnBrk="0" hangingPunct="0"/>
            <a:r>
              <a:rPr lang="en-US" sz="1600"/>
              <a:t>&lt;/html&gt;</a:t>
            </a: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3810000" y="16002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/>
              <a:t>Tampilan: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Gabungan </a:t>
            </a:r>
            <a:r>
              <a:rPr lang="en-US" sz="4000" i="1"/>
              <a:t>Frame </a:t>
            </a:r>
            <a:r>
              <a:rPr lang="en-US" sz="4000"/>
              <a:t>Vertikal-Horisontal</a:t>
            </a: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943100"/>
            <a:ext cx="47244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228600" y="1406525"/>
            <a:ext cx="41910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/>
              <a:t>Contoh:</a:t>
            </a:r>
          </a:p>
          <a:p>
            <a:pPr eaLnBrk="0" hangingPunct="0"/>
            <a:r>
              <a:rPr lang="en-US" sz="1600"/>
              <a:t>&lt;html&gt;</a:t>
            </a:r>
          </a:p>
          <a:p>
            <a:pPr eaLnBrk="0" hangingPunct="0"/>
            <a:r>
              <a:rPr lang="en-US" sz="1600"/>
              <a:t>&lt;head&gt; </a:t>
            </a:r>
          </a:p>
          <a:p>
            <a:pPr eaLnBrk="0" hangingPunct="0"/>
            <a:r>
              <a:rPr lang="en-US" sz="1600"/>
              <a:t>&lt;title&gt;</a:t>
            </a:r>
          </a:p>
          <a:p>
            <a:pPr eaLnBrk="0" hangingPunct="0"/>
            <a:r>
              <a:rPr lang="en-US" sz="1600"/>
              <a:t>Membuat Frame Vertikal-Horisontal &lt;/title&gt;</a:t>
            </a:r>
          </a:p>
          <a:p>
            <a:pPr eaLnBrk="0" hangingPunct="0"/>
            <a:r>
              <a:rPr lang="en-US" sz="1600"/>
              <a:t>&lt;/head&gt;</a:t>
            </a:r>
          </a:p>
          <a:p>
            <a:pPr eaLnBrk="0" hangingPunct="0"/>
            <a:r>
              <a:rPr lang="en-US" sz="1600"/>
              <a:t>&lt;</a:t>
            </a:r>
            <a:r>
              <a:rPr lang="en-US" sz="1600" b="1">
                <a:solidFill>
                  <a:srgbClr val="FF0000"/>
                </a:solidFill>
              </a:rPr>
              <a:t>frameset</a:t>
            </a:r>
            <a:r>
              <a:rPr lang="en-US" sz="1600"/>
              <a:t> </a:t>
            </a:r>
            <a:r>
              <a:rPr lang="en-US" sz="1600" b="1">
                <a:solidFill>
                  <a:srgbClr val="00CC00"/>
                </a:solidFill>
              </a:rPr>
              <a:t>rows="20%,*"</a:t>
            </a:r>
            <a:r>
              <a:rPr lang="en-US" sz="1600"/>
              <a:t>&gt;</a:t>
            </a:r>
          </a:p>
          <a:p>
            <a:pPr eaLnBrk="0" hangingPunct="0"/>
            <a:r>
              <a:rPr lang="en-US" sz="1600"/>
              <a:t>  &lt;frame name="atas" src="atas.html“</a:t>
            </a:r>
          </a:p>
          <a:p>
            <a:pPr eaLnBrk="0" hangingPunct="0"/>
            <a:r>
              <a:rPr lang="en-US" sz="1600"/>
              <a:t>     scrolling="no"&gt;</a:t>
            </a:r>
          </a:p>
          <a:p>
            <a:pPr eaLnBrk="0" hangingPunct="0"/>
            <a:r>
              <a:rPr lang="en-US" sz="1600"/>
              <a:t>     &lt;</a:t>
            </a:r>
            <a:r>
              <a:rPr lang="en-US" sz="1600" b="1">
                <a:solidFill>
                  <a:srgbClr val="FF0000"/>
                </a:solidFill>
              </a:rPr>
              <a:t>frameset </a:t>
            </a:r>
            <a:r>
              <a:rPr lang="en-US" sz="1600" b="1">
                <a:solidFill>
                  <a:srgbClr val="00CC00"/>
                </a:solidFill>
              </a:rPr>
              <a:t>cols="40%,*"</a:t>
            </a:r>
            <a:r>
              <a:rPr lang="en-US" sz="1600"/>
              <a:t>&gt;</a:t>
            </a:r>
          </a:p>
          <a:p>
            <a:pPr eaLnBrk="0" hangingPunct="0"/>
            <a:r>
              <a:rPr lang="en-US" sz="1600"/>
              <a:t>          &lt;frame name="kiri" </a:t>
            </a:r>
          </a:p>
          <a:p>
            <a:pPr eaLnBrk="0" hangingPunct="0"/>
            <a:r>
              <a:rPr lang="en-US" sz="1600"/>
              <a:t>               src="kiri.html"&gt;</a:t>
            </a:r>
          </a:p>
          <a:p>
            <a:pPr eaLnBrk="0" hangingPunct="0"/>
            <a:r>
              <a:rPr lang="en-US" sz="1600"/>
              <a:t>          &lt;frame name="kanan" </a:t>
            </a:r>
          </a:p>
          <a:p>
            <a:pPr eaLnBrk="0" hangingPunct="0"/>
            <a:r>
              <a:rPr lang="en-US" sz="1600"/>
              <a:t>               src="kanan.html"&gt;</a:t>
            </a:r>
          </a:p>
          <a:p>
            <a:pPr eaLnBrk="0" hangingPunct="0"/>
            <a:r>
              <a:rPr lang="en-US" sz="1600"/>
              <a:t>     &lt;</a:t>
            </a:r>
            <a:r>
              <a:rPr lang="en-US" sz="1600" b="1">
                <a:solidFill>
                  <a:srgbClr val="FF0000"/>
                </a:solidFill>
              </a:rPr>
              <a:t>/frameset</a:t>
            </a:r>
            <a:r>
              <a:rPr lang="en-US" sz="1600"/>
              <a:t>&gt;</a:t>
            </a:r>
          </a:p>
          <a:p>
            <a:pPr eaLnBrk="0" hangingPunct="0"/>
            <a:r>
              <a:rPr lang="en-US" sz="1600"/>
              <a:t>&lt;</a:t>
            </a:r>
            <a:r>
              <a:rPr lang="en-US" sz="1600" b="1">
                <a:solidFill>
                  <a:srgbClr val="FF0000"/>
                </a:solidFill>
              </a:rPr>
              <a:t>/frameset</a:t>
            </a:r>
            <a:r>
              <a:rPr lang="en-US" sz="1600"/>
              <a:t>&gt;</a:t>
            </a:r>
          </a:p>
          <a:p>
            <a:pPr eaLnBrk="0" hangingPunct="0"/>
            <a:r>
              <a:rPr lang="en-US" sz="1600"/>
              <a:t>&lt;/html&gt;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4114800" y="13716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/>
              <a:t>Tampilan: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Entitas Karakter HMTL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3962400"/>
          </a:xfrm>
        </p:spPr>
        <p:txBody>
          <a:bodyPr/>
          <a:lstStyle/>
          <a:p>
            <a:pPr marL="495300" indent="-495300" eaLnBrk="1" hangingPunct="1">
              <a:lnSpc>
                <a:spcPct val="90000"/>
              </a:lnSpc>
            </a:pPr>
            <a:r>
              <a:rPr lang="en-US" sz="2800" smtClean="0"/>
              <a:t>Beberapa entitas (atau simbol) tidak dapat ditulis langsung di halaman </a:t>
            </a:r>
            <a:r>
              <a:rPr lang="en-US" sz="2800" i="1" smtClean="0"/>
              <a:t>web </a:t>
            </a:r>
            <a:r>
              <a:rPr lang="en-US" sz="2800" smtClean="0"/>
              <a:t>karena tidak ada di </a:t>
            </a:r>
            <a:r>
              <a:rPr lang="en-US" sz="2800" i="1" smtClean="0"/>
              <a:t>keyboard</a:t>
            </a:r>
            <a:r>
              <a:rPr lang="en-US" sz="2800" smtClean="0"/>
              <a:t>. Oleh karena itu diperlukan kombinasi entitas.</a:t>
            </a:r>
          </a:p>
          <a:p>
            <a:pPr marL="495300" indent="-495300" eaLnBrk="1" hangingPunct="1">
              <a:lnSpc>
                <a:spcPct val="90000"/>
              </a:lnSpc>
            </a:pPr>
            <a:r>
              <a:rPr lang="en-US" sz="2800" smtClean="0"/>
              <a:t>Terdapat tiga bagian untuk setiap entitas, yaitu:</a:t>
            </a:r>
          </a:p>
          <a:p>
            <a:pPr marL="1285875" lvl="2" indent="-371475" eaLnBrk="1" hangingPunct="1">
              <a:lnSpc>
                <a:spcPct val="90000"/>
              </a:lnSpc>
              <a:buFontTx/>
              <a:buAutoNum type="romanLcPeriod"/>
            </a:pPr>
            <a:r>
              <a:rPr lang="en-US" sz="2000" smtClean="0"/>
              <a:t>Dimulai dengan sebuah </a:t>
            </a:r>
            <a:r>
              <a:rPr lang="en-US" sz="2000" smtClean="0">
                <a:solidFill>
                  <a:srgbClr val="FF0000"/>
                </a:solidFill>
              </a:rPr>
              <a:t>ampersand </a:t>
            </a:r>
            <a:r>
              <a:rPr lang="en-US" sz="2000" smtClean="0"/>
              <a:t>[“&amp;”]</a:t>
            </a:r>
          </a:p>
          <a:p>
            <a:pPr marL="1285875" lvl="2" indent="-371475" eaLnBrk="1" hangingPunct="1">
              <a:lnSpc>
                <a:spcPct val="90000"/>
              </a:lnSpc>
              <a:buFontTx/>
              <a:buAutoNum type="romanLcPeriod"/>
            </a:pPr>
            <a:r>
              <a:rPr lang="en-US" sz="2000" smtClean="0"/>
              <a:t>Diberi </a:t>
            </a:r>
            <a:r>
              <a:rPr lang="en-US" sz="2000" smtClean="0">
                <a:solidFill>
                  <a:srgbClr val="FF0000"/>
                </a:solidFill>
              </a:rPr>
              <a:t>nama entitas</a:t>
            </a:r>
            <a:r>
              <a:rPr lang="en-US" sz="2000" smtClean="0"/>
              <a:t>, misalnya [“copy”]</a:t>
            </a:r>
          </a:p>
          <a:p>
            <a:pPr marL="1285875" lvl="2" indent="-371475" eaLnBrk="1" hangingPunct="1">
              <a:lnSpc>
                <a:spcPct val="90000"/>
              </a:lnSpc>
              <a:buFontTx/>
              <a:buAutoNum type="romanLcPeriod"/>
            </a:pPr>
            <a:r>
              <a:rPr lang="en-US" sz="2000" smtClean="0"/>
              <a:t>Diakhiri dengan </a:t>
            </a:r>
            <a:r>
              <a:rPr lang="en-US" sz="2000" smtClean="0">
                <a:solidFill>
                  <a:srgbClr val="FF0000"/>
                </a:solidFill>
              </a:rPr>
              <a:t>semicolon </a:t>
            </a:r>
            <a:r>
              <a:rPr lang="en-US" sz="2000" smtClean="0"/>
              <a:t>[“;”]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FORM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28750"/>
            <a:ext cx="8077200" cy="108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Fungsi: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Menerima informasi atau meminta umpan balik dari </a:t>
            </a:r>
            <a:r>
              <a:rPr lang="en-US" sz="2400" i="1" smtClean="0"/>
              <a:t>user </a:t>
            </a:r>
            <a:r>
              <a:rPr lang="en-US" sz="2400" smtClean="0"/>
              <a:t>dan memproses informasi tersebut di </a:t>
            </a:r>
            <a:r>
              <a:rPr lang="en-US" sz="2400" i="1" smtClean="0"/>
              <a:t>server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381000" y="25146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CC"/>
              </a:buClr>
            </a:pPr>
            <a:r>
              <a:rPr lang="en-US" sz="2400"/>
              <a:t>Standar penulisan:</a:t>
            </a:r>
          </a:p>
          <a:p>
            <a:pPr marL="742950" lvl="1" indent="-285750">
              <a:spcBef>
                <a:spcPct val="20000"/>
              </a:spcBef>
              <a:buClr>
                <a:srgbClr val="FFFFCC"/>
              </a:buClr>
            </a:pPr>
            <a:r>
              <a:rPr lang="en-US" b="1">
                <a:solidFill>
                  <a:srgbClr val="FF0000"/>
                </a:solidFill>
                <a:latin typeface="Verdana" pitchFamily="34" charset="0"/>
              </a:rPr>
              <a:t>&lt;form method=“post</a:t>
            </a:r>
            <a:r>
              <a:rPr lang="en-US" b="1">
                <a:latin typeface="Verdana" pitchFamily="34" charset="0"/>
              </a:rPr>
              <a:t>/</a:t>
            </a:r>
            <a:r>
              <a:rPr lang="en-US" b="1">
                <a:solidFill>
                  <a:srgbClr val="FF0000"/>
                </a:solidFill>
                <a:latin typeface="Verdana" pitchFamily="34" charset="0"/>
              </a:rPr>
              <a:t>get” action=“. . .”&gt; . . . &lt;/form&gt;</a:t>
            </a:r>
          </a:p>
          <a:p>
            <a:pPr marL="342900" indent="-342900">
              <a:spcBef>
                <a:spcPct val="20000"/>
              </a:spcBef>
              <a:buClr>
                <a:srgbClr val="FFFFCC"/>
              </a:buClr>
            </a:pPr>
            <a:r>
              <a:rPr lang="en-US" sz="2400"/>
              <a:t>Atribut:</a:t>
            </a:r>
            <a:endParaRPr lang="en-US" sz="2000" b="1">
              <a:solidFill>
                <a:srgbClr val="FF0000"/>
              </a:solidFill>
              <a:latin typeface="Verdana" pitchFamily="34" charset="0"/>
            </a:endParaRPr>
          </a:p>
        </p:txBody>
      </p:sp>
      <p:graphicFrame>
        <p:nvGraphicFramePr>
          <p:cNvPr id="52260" name="Group 36"/>
          <p:cNvGraphicFramePr>
            <a:graphicFrameLocks noGrp="1"/>
          </p:cNvGraphicFramePr>
          <p:nvPr>
            <p:ph sz="half" idx="2"/>
          </p:nvPr>
        </p:nvGraphicFramePr>
        <p:xfrm>
          <a:off x="533400" y="3748088"/>
          <a:ext cx="8001000" cy="2319339"/>
        </p:xfrm>
        <a:graphic>
          <a:graphicData uri="http://schemas.openxmlformats.org/drawingml/2006/table">
            <a:tbl>
              <a:tblPr/>
              <a:tblGrid>
                <a:gridCol w="1676400"/>
                <a:gridCol w="6324600"/>
              </a:tblGrid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Atribut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Fungsi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Metode pengiriman data ke file tujuan (POST atau GET)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Action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Aksi yang akan dilakukan jika user menekan tombol Submit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Memerikan nama tiap masukan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Memberikan nilai suatu masukan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Tipe form yang akan digunakan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522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00188"/>
            <a:ext cx="5486400" cy="2590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Arial" charset="0"/>
              </a:rPr>
              <a:t>Contoh:</a:t>
            </a:r>
          </a:p>
          <a:p>
            <a:pPr marL="231775" lvl="1" indent="-6350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Arial" charset="0"/>
              </a:rPr>
              <a:t>&lt;html&gt;</a:t>
            </a:r>
          </a:p>
          <a:p>
            <a:pPr marL="231775" lvl="1" indent="-6350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Arial" charset="0"/>
              </a:rPr>
              <a:t>    &lt;head&gt;&lt;title&gt;Entitas karakter&lt;/head&gt;</a:t>
            </a:r>
          </a:p>
          <a:p>
            <a:pPr marL="231775" lvl="1" indent="-6350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Arial" charset="0"/>
              </a:rPr>
              <a:t>&lt;body&gt;</a:t>
            </a:r>
          </a:p>
          <a:p>
            <a:pPr marL="231775" lvl="1" indent="-6350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Arial" charset="0"/>
              </a:rPr>
              <a:t>    Simbol "copyright" : "</a:t>
            </a:r>
            <a:r>
              <a:rPr lang="en-US" sz="1800" b="1" smtClean="0">
                <a:solidFill>
                  <a:srgbClr val="00CC00"/>
                </a:solidFill>
                <a:latin typeface="Arial" charset="0"/>
              </a:rPr>
              <a:t>&amp;copy;</a:t>
            </a:r>
            <a:r>
              <a:rPr lang="en-US" sz="1800" smtClean="0">
                <a:latin typeface="Arial" charset="0"/>
              </a:rPr>
              <a:t>" &lt;br/&gt;</a:t>
            </a:r>
          </a:p>
          <a:p>
            <a:pPr marL="231775" lvl="1" indent="-6350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Arial" charset="0"/>
              </a:rPr>
              <a:t>    Simbol "alpha" : "</a:t>
            </a:r>
            <a:r>
              <a:rPr lang="en-US" sz="1800" b="1" smtClean="0">
                <a:solidFill>
                  <a:srgbClr val="00CC00"/>
                </a:solidFill>
                <a:latin typeface="Arial" charset="0"/>
              </a:rPr>
              <a:t>&amp;alpha;</a:t>
            </a:r>
            <a:r>
              <a:rPr lang="en-US" sz="1800" smtClean="0">
                <a:latin typeface="Arial" charset="0"/>
              </a:rPr>
              <a:t>" &lt;br/&gt;</a:t>
            </a:r>
          </a:p>
          <a:p>
            <a:pPr marL="231775" lvl="1" indent="-6350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Arial" charset="0"/>
              </a:rPr>
              <a:t>&lt;/body&gt;</a:t>
            </a:r>
          </a:p>
          <a:p>
            <a:pPr marL="231775" lvl="1" indent="-6350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Arial" charset="0"/>
              </a:rPr>
              <a:t>&lt;/html&gt;</a:t>
            </a:r>
            <a:endParaRPr lang="en-US" sz="1600" smtClean="0">
              <a:latin typeface="Arial" charset="0"/>
            </a:endParaRPr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8" y="4500563"/>
            <a:ext cx="4143375" cy="162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1785938" y="4143375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/>
              <a:t>Tampilan: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9067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Spasi Tambahan dan Simbol “&lt;“ “&gt;”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pPr eaLnBrk="1" hangingPunct="1"/>
            <a:r>
              <a:rPr lang="en-US" sz="2400" smtClean="0"/>
              <a:t>Spasi tambahan (“ “) dapat dibuat dengan kombinasi entitas </a:t>
            </a:r>
            <a:r>
              <a:rPr lang="en-US" sz="2400" b="1" smtClean="0">
                <a:solidFill>
                  <a:srgbClr val="00CC00"/>
                </a:solidFill>
              </a:rPr>
              <a:t>&amp;nbsp;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313" y="5000625"/>
            <a:ext cx="42957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762000" y="2387600"/>
            <a:ext cx="7772400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Contoh:</a:t>
            </a:r>
          </a:p>
          <a:p>
            <a:r>
              <a:rPr lang="en-US" sz="1600"/>
              <a:t>&lt;html&gt;</a:t>
            </a:r>
          </a:p>
          <a:p>
            <a:pPr marL="225425" lvl="1"/>
            <a:r>
              <a:rPr lang="en-US" sz="1600"/>
              <a:t>&lt;head&gt;&lt;title&gt;Spasi Tambahan&lt;/title&gt;&lt;/head&gt;</a:t>
            </a:r>
          </a:p>
          <a:p>
            <a:pPr marL="225425" lvl="1"/>
            <a:r>
              <a:rPr lang="en-US" sz="1600"/>
              <a:t>&lt;body&gt;</a:t>
            </a:r>
          </a:p>
          <a:p>
            <a:pPr marL="225425" lvl="1"/>
            <a:r>
              <a:rPr lang="en-US" sz="1600"/>
              <a:t>&lt;p&gt;Setelah ini ada lima spasi tambahan:"</a:t>
            </a:r>
            <a:r>
              <a:rPr lang="en-US" sz="1600" b="1">
                <a:solidFill>
                  <a:srgbClr val="00CC00"/>
                </a:solidFill>
              </a:rPr>
              <a:t>&amp;nbsp;&amp;nbsp;&amp;nbsp;&amp;nbsp;&amp;nbsp;</a:t>
            </a:r>
            <a:r>
              <a:rPr lang="en-US" sz="1600"/>
              <a:t>". Sekarang lanjut kalimat lagi.&lt;/p&gt;</a:t>
            </a:r>
          </a:p>
          <a:p>
            <a:pPr marL="225425" lvl="1"/>
            <a:r>
              <a:rPr lang="en-US" sz="1600"/>
              <a:t>&lt;/body&gt;</a:t>
            </a:r>
          </a:p>
          <a:p>
            <a:r>
              <a:rPr lang="en-US" sz="1600"/>
              <a:t>&lt;/html&gt;</a:t>
            </a: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762000" y="4632325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/>
              <a:t>Tampilan: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905000"/>
          </a:xfrm>
        </p:spPr>
        <p:txBody>
          <a:bodyPr/>
          <a:lstStyle/>
          <a:p>
            <a:pPr eaLnBrk="1" hangingPunct="1"/>
            <a:r>
              <a:rPr lang="en-US" sz="2800" smtClean="0"/>
              <a:t>Kombinasi entitas untuk menampilkan simbol“&lt;“ dan “&gt;” di dalam halaman web:</a:t>
            </a:r>
          </a:p>
          <a:p>
            <a:pPr lvl="2" eaLnBrk="1" hangingPunct="1"/>
            <a:r>
              <a:rPr lang="en-US" sz="2000" smtClean="0"/>
              <a:t>“&lt;“ </a:t>
            </a:r>
            <a:r>
              <a:rPr lang="en-US" sz="2000" smtClean="0">
                <a:sym typeface="Wingdings" pitchFamily="2" charset="2"/>
              </a:rPr>
              <a:t> </a:t>
            </a:r>
            <a:r>
              <a:rPr lang="en-US" sz="2000" b="1" smtClean="0">
                <a:solidFill>
                  <a:srgbClr val="00CC00"/>
                </a:solidFill>
                <a:sym typeface="Wingdings" pitchFamily="2" charset="2"/>
              </a:rPr>
              <a:t>&amp;lt; </a:t>
            </a:r>
            <a:r>
              <a:rPr lang="en-US" sz="2000" smtClean="0">
                <a:sym typeface="Wingdings" pitchFamily="2" charset="2"/>
              </a:rPr>
              <a:t>[</a:t>
            </a:r>
            <a:r>
              <a:rPr lang="en-US" sz="2000" i="1" smtClean="0">
                <a:sym typeface="Wingdings" pitchFamily="2" charset="2"/>
              </a:rPr>
              <a:t>less than</a:t>
            </a:r>
            <a:r>
              <a:rPr lang="en-US" sz="2000" smtClean="0">
                <a:sym typeface="Wingdings" pitchFamily="2" charset="2"/>
              </a:rPr>
              <a:t>]</a:t>
            </a:r>
          </a:p>
          <a:p>
            <a:pPr lvl="2" eaLnBrk="1" hangingPunct="1"/>
            <a:r>
              <a:rPr lang="en-US" sz="2000" smtClean="0"/>
              <a:t>“&gt;” </a:t>
            </a:r>
            <a:r>
              <a:rPr lang="en-US" sz="2000" smtClean="0">
                <a:sym typeface="Wingdings" pitchFamily="2" charset="2"/>
              </a:rPr>
              <a:t> </a:t>
            </a:r>
            <a:r>
              <a:rPr lang="en-US" sz="2000" b="1" smtClean="0">
                <a:solidFill>
                  <a:srgbClr val="00CC00"/>
                </a:solidFill>
                <a:sym typeface="Wingdings" pitchFamily="2" charset="2"/>
              </a:rPr>
              <a:t>&amp;gt;</a:t>
            </a:r>
            <a:r>
              <a:rPr lang="en-US" sz="2000" smtClean="0"/>
              <a:t> [</a:t>
            </a:r>
            <a:r>
              <a:rPr lang="en-US" sz="2000" i="1" smtClean="0"/>
              <a:t>greater than</a:t>
            </a:r>
            <a:r>
              <a:rPr lang="en-US" sz="2000" smtClean="0"/>
              <a:t>]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838200" y="2647950"/>
            <a:ext cx="8001000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Contoh:</a:t>
            </a:r>
          </a:p>
          <a:p>
            <a:r>
              <a:rPr lang="en-US" sz="1600"/>
              <a:t>&lt;html&gt;</a:t>
            </a:r>
          </a:p>
          <a:p>
            <a:r>
              <a:rPr lang="en-US" sz="1600"/>
              <a:t>   &lt;head&gt;&lt;title&gt;Simbol "&lt;" dan "&gt;"&lt;/title&gt;&lt;/head&gt;</a:t>
            </a:r>
          </a:p>
          <a:p>
            <a:r>
              <a:rPr lang="en-US" sz="1600"/>
              <a:t>   &lt;body&gt;&lt;p&gt;Karakter "Kurang dari" : "&amp;lt;" &lt;br/&gt; Karakter "Lebih dari" : "&amp;gt;"&lt;/p&gt;</a:t>
            </a:r>
          </a:p>
          <a:p>
            <a:r>
              <a:rPr lang="en-US" sz="1600"/>
              <a:t>   &lt;/body&gt;</a:t>
            </a:r>
          </a:p>
          <a:p>
            <a:r>
              <a:rPr lang="en-US" sz="1600"/>
              <a:t>&lt;/html&gt;</a:t>
            </a: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838200" y="4343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/>
              <a:t>Tampilan:</a:t>
            </a:r>
          </a:p>
        </p:txBody>
      </p:sp>
      <p:pic>
        <p:nvPicPr>
          <p:cNvPr id="4301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9825" y="4419600"/>
            <a:ext cx="36861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/>
              <a:t>Meta Tag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848600" cy="3306763"/>
          </a:xfrm>
        </p:spPr>
        <p:txBody>
          <a:bodyPr/>
          <a:lstStyle/>
          <a:p>
            <a:pPr eaLnBrk="1" hangingPunct="1"/>
            <a:r>
              <a:rPr lang="en-US" sz="2400" smtClean="0"/>
              <a:t>Digunakan untuk men-</a:t>
            </a:r>
            <a:r>
              <a:rPr lang="en-US" sz="2400" i="1" smtClean="0"/>
              <a:t>supply</a:t>
            </a:r>
            <a:r>
              <a:rPr lang="en-US" sz="2400" smtClean="0"/>
              <a:t> informasi kepada </a:t>
            </a:r>
            <a:r>
              <a:rPr lang="en-US" sz="2400" i="1" smtClean="0"/>
              <a:t>search engines </a:t>
            </a:r>
            <a:r>
              <a:rPr lang="en-US" sz="2400" smtClean="0"/>
              <a:t>yang tidak akan terlihat oleh pengunjung </a:t>
            </a:r>
            <a:r>
              <a:rPr lang="en-US" sz="2400" i="1" smtClean="0"/>
              <a:t>web </a:t>
            </a:r>
            <a:r>
              <a:rPr lang="en-US" sz="2400" smtClean="0"/>
              <a:t>kecuali jika mereka menampilkan kode dari halaman HTML yang diaksesnya.</a:t>
            </a:r>
          </a:p>
          <a:p>
            <a:pPr eaLnBrk="1" hangingPunct="1"/>
            <a:r>
              <a:rPr lang="en-US" sz="2400" smtClean="0"/>
              <a:t>Penggunaan </a:t>
            </a:r>
            <a:r>
              <a:rPr lang="en-US" sz="2400" i="1" smtClean="0"/>
              <a:t>meta tag </a:t>
            </a:r>
            <a:r>
              <a:rPr lang="en-US" sz="2400" smtClean="0"/>
              <a:t>akan membuat </a:t>
            </a:r>
            <a:r>
              <a:rPr lang="en-US" sz="2400" i="1" smtClean="0"/>
              <a:t>search bot </a:t>
            </a:r>
            <a:r>
              <a:rPr lang="en-US" sz="2400" smtClean="0"/>
              <a:t>yang ada mengenali </a:t>
            </a:r>
            <a:r>
              <a:rPr lang="en-US" sz="2400" i="1" smtClean="0"/>
              <a:t>website </a:t>
            </a:r>
            <a:r>
              <a:rPr lang="en-US" sz="2400" smtClean="0"/>
              <a:t>tersebut sehingga dapat tampil di daftar </a:t>
            </a:r>
            <a:r>
              <a:rPr lang="en-US" sz="2400" i="1" smtClean="0"/>
              <a:t>search engine </a:t>
            </a:r>
            <a:r>
              <a:rPr lang="en-US" sz="2400" smtClean="0"/>
              <a:t>dan tentu saja mudah dicari oleh pengguna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/>
              <a:t>Meta tag keywords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Fungsi: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Meletakkan kata kunci (</a:t>
            </a:r>
            <a:r>
              <a:rPr lang="en-US" sz="2000" i="1" smtClean="0"/>
              <a:t>keyword</a:t>
            </a:r>
            <a:r>
              <a:rPr lang="en-US" sz="2000" smtClean="0"/>
              <a:t>) dari </a:t>
            </a:r>
            <a:r>
              <a:rPr lang="en-US" sz="2000" i="1" smtClean="0"/>
              <a:t>website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Format: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&lt;head&gt;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&lt;</a:t>
            </a:r>
            <a:r>
              <a:rPr lang="en-US" sz="1800" b="1" smtClean="0">
                <a:solidFill>
                  <a:srgbClr val="FF0000"/>
                </a:solidFill>
              </a:rPr>
              <a:t>meta </a:t>
            </a:r>
            <a:r>
              <a:rPr lang="en-US" sz="1800" b="1" smtClean="0">
                <a:solidFill>
                  <a:srgbClr val="00CC00"/>
                </a:solidFill>
              </a:rPr>
              <a:t>name="keywords" content</a:t>
            </a:r>
            <a:r>
              <a:rPr lang="en-US" sz="1800" b="1" smtClean="0"/>
              <a:t>=“macam_macam keyword yang</a:t>
            </a:r>
            <a:r>
              <a:rPr lang="id-ID" sz="1800" b="1" smtClean="0"/>
              <a:t> </a:t>
            </a:r>
            <a:r>
              <a:rPr lang="en-US" sz="1800" b="1" smtClean="0"/>
              <a:t>digunakan" </a:t>
            </a:r>
            <a:r>
              <a:rPr lang="en-US" sz="1800" smtClean="0"/>
              <a:t>/&gt;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&lt;/head&gt;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/>
              <a:t>Meta tag description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Fungsi:</a:t>
            </a:r>
          </a:p>
          <a:p>
            <a:pPr marL="463550" lvl="1" indent="-635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menunjukkan deskripsi singkat dari halaman </a:t>
            </a:r>
            <a:r>
              <a:rPr lang="en-US" sz="2000" i="1" smtClean="0"/>
              <a:t>web </a:t>
            </a:r>
            <a:r>
              <a:rPr lang="en-US" sz="2000" smtClean="0"/>
              <a:t>kepada </a:t>
            </a:r>
            <a:r>
              <a:rPr lang="en-US" sz="2000" i="1" smtClean="0"/>
              <a:t>search engine</a:t>
            </a:r>
            <a:r>
              <a:rPr lang="en-US" sz="2000" smtClean="0"/>
              <a:t>.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Format:</a:t>
            </a:r>
          </a:p>
          <a:p>
            <a:pPr marL="463550" lvl="1" indent="-635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&lt;head&gt;</a:t>
            </a:r>
          </a:p>
          <a:p>
            <a:pPr marL="463550" lvl="1" indent="-635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&lt;</a:t>
            </a:r>
            <a:r>
              <a:rPr lang="en-US" sz="2000" b="1" smtClean="0">
                <a:solidFill>
                  <a:srgbClr val="FF0000"/>
                </a:solidFill>
              </a:rPr>
              <a:t>meta </a:t>
            </a:r>
            <a:r>
              <a:rPr lang="en-US" sz="2000" b="1" smtClean="0">
                <a:solidFill>
                  <a:srgbClr val="00CC00"/>
                </a:solidFill>
              </a:rPr>
              <a:t>name="description" </a:t>
            </a:r>
            <a:r>
              <a:rPr lang="en-US" sz="2000" smtClean="0">
                <a:solidFill>
                  <a:srgbClr val="00CC00"/>
                </a:solidFill>
              </a:rPr>
              <a:t>content</a:t>
            </a:r>
            <a:r>
              <a:rPr lang="en-US" sz="2000" smtClean="0"/>
              <a:t>=“deskripsi_yang_diinginkan" /&gt;</a:t>
            </a:r>
          </a:p>
          <a:p>
            <a:pPr marL="463550" lvl="1" indent="-635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&lt;/head&gt;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i="1" smtClean="0"/>
              <a:t>Tag description </a:t>
            </a:r>
            <a:r>
              <a:rPr lang="en-US" sz="2400" smtClean="0"/>
              <a:t>dan </a:t>
            </a:r>
            <a:r>
              <a:rPr lang="en-US" sz="2400" i="1" smtClean="0"/>
              <a:t>keywords </a:t>
            </a:r>
            <a:r>
              <a:rPr lang="en-US" sz="2400" smtClean="0"/>
              <a:t>sangat mirip.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Jika tidak ada kecocokan/relasi antara nilai dua </a:t>
            </a:r>
            <a:r>
              <a:rPr lang="en-US" sz="2400" i="1" smtClean="0"/>
              <a:t>tag </a:t>
            </a:r>
            <a:r>
              <a:rPr lang="en-US" sz="2400" smtClean="0"/>
              <a:t>ini mungkin saja situs anda tidak diproses oleh </a:t>
            </a:r>
            <a:r>
              <a:rPr lang="en-US" sz="2400" i="1" smtClean="0"/>
              <a:t>search engine</a:t>
            </a:r>
            <a:r>
              <a:rPr lang="en-US" sz="2400" smtClean="0"/>
              <a:t>, jadi anda harus cerdas menentukan </a:t>
            </a:r>
            <a:r>
              <a:rPr lang="en-US" sz="2400" i="1" smtClean="0"/>
              <a:t>keyword </a:t>
            </a:r>
            <a:r>
              <a:rPr lang="en-US" sz="2400" smtClean="0"/>
              <a:t>dan deskripsinya.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/>
              <a:t>Meta tag revised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733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800" smtClean="0"/>
              <a:t>Fungsi:</a:t>
            </a:r>
          </a:p>
          <a:p>
            <a:pPr marL="463550" lvl="1" indent="-6350" eaLnBrk="1" hangingPunct="1">
              <a:buFontTx/>
              <a:buNone/>
            </a:pPr>
            <a:r>
              <a:rPr lang="en-US" sz="2000" smtClean="0"/>
              <a:t>Untuk mencatat kapan </a:t>
            </a:r>
            <a:r>
              <a:rPr lang="en-US" sz="2000" i="1" smtClean="0"/>
              <a:t>update </a:t>
            </a:r>
            <a:r>
              <a:rPr lang="en-US" sz="2000" smtClean="0"/>
              <a:t>terakhir dilakukan terhadap situs web. </a:t>
            </a:r>
          </a:p>
          <a:p>
            <a:pPr marL="0" indent="0" eaLnBrk="1" hangingPunct="1">
              <a:buFontTx/>
              <a:buNone/>
            </a:pPr>
            <a:r>
              <a:rPr lang="en-US" sz="2800" smtClean="0"/>
              <a:t>Format:</a:t>
            </a:r>
          </a:p>
          <a:p>
            <a:pPr marL="463550" lvl="1" indent="-6350" eaLnBrk="1" hangingPunct="1">
              <a:buFontTx/>
              <a:buNone/>
            </a:pPr>
            <a:r>
              <a:rPr lang="en-US" sz="2000" smtClean="0"/>
              <a:t>&lt;head&gt;</a:t>
            </a:r>
          </a:p>
          <a:p>
            <a:pPr marL="463550" lvl="1" indent="-6350" eaLnBrk="1" hangingPunct="1">
              <a:buFontTx/>
              <a:buNone/>
            </a:pPr>
            <a:r>
              <a:rPr lang="en-US" sz="2000" smtClean="0"/>
              <a:t>&lt;</a:t>
            </a:r>
            <a:r>
              <a:rPr lang="en-US" sz="2000" b="1" smtClean="0">
                <a:solidFill>
                  <a:srgbClr val="FF0000"/>
                </a:solidFill>
              </a:rPr>
              <a:t>meta </a:t>
            </a:r>
            <a:r>
              <a:rPr lang="en-US" sz="2000" b="1" smtClean="0">
                <a:solidFill>
                  <a:srgbClr val="00CC00"/>
                </a:solidFill>
              </a:rPr>
              <a:t>name="revised" </a:t>
            </a:r>
            <a:r>
              <a:rPr lang="en-US" sz="2000" smtClean="0">
                <a:solidFill>
                  <a:srgbClr val="00CC00"/>
                </a:solidFill>
              </a:rPr>
              <a:t>content</a:t>
            </a:r>
            <a:r>
              <a:rPr lang="en-US" sz="2000" smtClean="0"/>
              <a:t>=“tanggal_update_terakhir" /&gt;</a:t>
            </a:r>
          </a:p>
          <a:p>
            <a:pPr marL="463550" lvl="1" indent="-6350" eaLnBrk="1" hangingPunct="1">
              <a:buFontTx/>
              <a:buNone/>
            </a:pPr>
            <a:r>
              <a:rPr lang="en-US" sz="2000" smtClean="0"/>
              <a:t>&lt;/head&gt;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/>
              <a:t>Refresh page </a:t>
            </a:r>
            <a:r>
              <a:rPr lang="en-US"/>
              <a:t>dan </a:t>
            </a:r>
            <a:r>
              <a:rPr lang="en-US" i="1"/>
              <a:t>redirect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3962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800" b="1" smtClean="0"/>
              <a:t>Fungsi:</a:t>
            </a:r>
          </a:p>
          <a:p>
            <a:pPr marL="463550" lvl="1" indent="-6350" eaLnBrk="1" hangingPunct="1">
              <a:buFontTx/>
              <a:buNone/>
            </a:pPr>
            <a:r>
              <a:rPr lang="en-US" sz="2400" smtClean="0"/>
              <a:t>Digunakan untuk keperluan </a:t>
            </a:r>
            <a:r>
              <a:rPr lang="en-US" sz="2400" i="1" smtClean="0"/>
              <a:t>redirect</a:t>
            </a:r>
            <a:r>
              <a:rPr lang="en-US" sz="2400" smtClean="0"/>
              <a:t>. Dengan meta tag refresh, pengunjung akan di-</a:t>
            </a:r>
            <a:r>
              <a:rPr lang="en-US" sz="2400" i="1" smtClean="0"/>
              <a:t>redirect (</a:t>
            </a:r>
            <a:r>
              <a:rPr lang="en-US" sz="2400" smtClean="0"/>
              <a:t>atau di-</a:t>
            </a:r>
            <a:r>
              <a:rPr lang="en-US" sz="2400" i="1" smtClean="0"/>
              <a:t>refresh) </a:t>
            </a:r>
            <a:r>
              <a:rPr lang="en-US" sz="2400" smtClean="0"/>
              <a:t>ke halaman </a:t>
            </a:r>
            <a:r>
              <a:rPr lang="en-US" sz="2400" i="1" smtClean="0"/>
              <a:t>web </a:t>
            </a:r>
            <a:r>
              <a:rPr lang="en-US" sz="2400" smtClean="0"/>
              <a:t>yang telah ditentukan. </a:t>
            </a:r>
          </a:p>
          <a:p>
            <a:pPr marL="0" indent="0" eaLnBrk="1" hangingPunct="1">
              <a:buFontTx/>
              <a:buNone/>
            </a:pPr>
            <a:endParaRPr lang="en-US" sz="2800" smtClean="0"/>
          </a:p>
          <a:p>
            <a:pPr marL="0" indent="0" eaLnBrk="1" hangingPunct="1">
              <a:buFontTx/>
              <a:buNone/>
            </a:pPr>
            <a:r>
              <a:rPr lang="en-US" sz="2800" smtClean="0"/>
              <a:t>Format:</a:t>
            </a:r>
          </a:p>
          <a:p>
            <a:pPr marL="463550" lvl="1" indent="-6350" eaLnBrk="1" hangingPunct="1">
              <a:buFontTx/>
              <a:buNone/>
            </a:pPr>
            <a:r>
              <a:rPr lang="en-US" sz="1800" smtClean="0"/>
              <a:t>&lt;head&gt;</a:t>
            </a:r>
          </a:p>
          <a:p>
            <a:pPr marL="914400" lvl="2" indent="0" eaLnBrk="1" hangingPunct="1">
              <a:buFontTx/>
              <a:buNone/>
            </a:pPr>
            <a:r>
              <a:rPr lang="en-US" sz="1600" smtClean="0"/>
              <a:t>&lt;</a:t>
            </a:r>
            <a:r>
              <a:rPr lang="en-US" sz="1600" b="1" smtClean="0">
                <a:solidFill>
                  <a:srgbClr val="FF0000"/>
                </a:solidFill>
              </a:rPr>
              <a:t>meta </a:t>
            </a:r>
            <a:r>
              <a:rPr lang="en-US" sz="1600" b="1" smtClean="0">
                <a:solidFill>
                  <a:srgbClr val="00CC00"/>
                </a:solidFill>
              </a:rPr>
              <a:t>http-equiv="refresh" content</a:t>
            </a:r>
            <a:r>
              <a:rPr lang="en-US" sz="1600" b="1" smtClean="0"/>
              <a:t>=“jumlah selang detik untuk me-</a:t>
            </a:r>
            <a:r>
              <a:rPr lang="en-US" sz="1600" b="1" i="1" smtClean="0"/>
              <a:t>refresh</a:t>
            </a:r>
            <a:r>
              <a:rPr lang="en-US" sz="1600" b="1" smtClean="0"/>
              <a:t> halaman; </a:t>
            </a:r>
            <a:r>
              <a:rPr lang="en-US" sz="1600" b="1" smtClean="0">
                <a:solidFill>
                  <a:srgbClr val="00CC00"/>
                </a:solidFill>
              </a:rPr>
              <a:t>url</a:t>
            </a:r>
            <a:r>
              <a:rPr lang="en-US" sz="1600" b="1" smtClean="0"/>
              <a:t>=…“ </a:t>
            </a:r>
            <a:r>
              <a:rPr lang="en-US" sz="1600" smtClean="0"/>
              <a:t>/&gt;</a:t>
            </a:r>
          </a:p>
          <a:p>
            <a:pPr marL="463550" lvl="1" indent="-6350" eaLnBrk="1" hangingPunct="1">
              <a:buFontTx/>
              <a:buNone/>
            </a:pPr>
            <a:r>
              <a:rPr lang="en-US" sz="1800" smtClean="0"/>
              <a:t>&lt;/head&gt;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/>
              <a:t>Embed Tag</a:t>
            </a:r>
          </a:p>
        </p:txBody>
      </p:sp>
      <p:sp>
        <p:nvSpPr>
          <p:cNvPr id="49155" name="Rectangle 59"/>
          <p:cNvSpPr>
            <a:spLocks noChangeArrowheads="1"/>
          </p:cNvSpPr>
          <p:nvPr/>
        </p:nvSpPr>
        <p:spPr bwMode="auto">
          <a:xfrm>
            <a:off x="357188" y="2357438"/>
            <a:ext cx="7696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CC"/>
              </a:buClr>
              <a:buFontTx/>
              <a:buChar char="•"/>
            </a:pPr>
            <a:r>
              <a:rPr lang="en-US" b="1"/>
              <a:t>Standar penulisan: </a:t>
            </a:r>
          </a:p>
          <a:p>
            <a:pPr marL="742950" lvl="1" indent="-285750">
              <a:spcBef>
                <a:spcPct val="20000"/>
              </a:spcBef>
              <a:buClr>
                <a:srgbClr val="FFFFCC"/>
              </a:buClr>
            </a:pPr>
            <a:r>
              <a:rPr lang="id-ID" sz="1200" b="1">
                <a:solidFill>
                  <a:srgbClr val="FF0000"/>
                </a:solidFill>
                <a:latin typeface="Verdana" pitchFamily="34" charset="0"/>
              </a:rPr>
              <a:t>		</a:t>
            </a:r>
            <a:r>
              <a:rPr lang="en-US" sz="1200" b="1">
                <a:solidFill>
                  <a:srgbClr val="FF0000"/>
                </a:solidFill>
                <a:latin typeface="Verdana" pitchFamily="34" charset="0"/>
              </a:rPr>
              <a:t>&lt;embed src=“file_media” /&gt;</a:t>
            </a:r>
            <a:endParaRPr lang="id-ID" sz="1200" b="1">
              <a:solidFill>
                <a:srgbClr val="FF0000"/>
              </a:solidFill>
              <a:latin typeface="Verdana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FFCC"/>
              </a:buClr>
            </a:pPr>
            <a:endParaRPr lang="en-US" sz="1200" b="1">
              <a:solidFill>
                <a:srgbClr val="FF0000"/>
              </a:solidFill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FFCC"/>
              </a:buClr>
              <a:buFontTx/>
              <a:buChar char="•"/>
            </a:pPr>
            <a:r>
              <a:rPr lang="en-US" b="1"/>
              <a:t>Atribut-atribut:</a:t>
            </a:r>
          </a:p>
        </p:txBody>
      </p:sp>
      <p:sp>
        <p:nvSpPr>
          <p:cNvPr id="49156" name="Rectangle 60"/>
          <p:cNvSpPr>
            <a:spLocks noChangeArrowheads="1"/>
          </p:cNvSpPr>
          <p:nvPr/>
        </p:nvSpPr>
        <p:spPr bwMode="auto">
          <a:xfrm>
            <a:off x="500063" y="142875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CC"/>
              </a:buClr>
              <a:buFontTx/>
              <a:buChar char="•"/>
            </a:pPr>
            <a:r>
              <a:rPr lang="en-US" b="1"/>
              <a:t>Fungsi:</a:t>
            </a:r>
          </a:p>
          <a:p>
            <a:pPr marL="342900" indent="-342900">
              <a:spcBef>
                <a:spcPct val="20000"/>
              </a:spcBef>
              <a:buClr>
                <a:srgbClr val="FFFFCC"/>
              </a:buClr>
            </a:pPr>
            <a:r>
              <a:rPr lang="en-US"/>
              <a:t>		menyisipkan media (misalnya musik) ke dalam halaman web</a:t>
            </a:r>
          </a:p>
        </p:txBody>
      </p:sp>
      <p:graphicFrame>
        <p:nvGraphicFramePr>
          <p:cNvPr id="108649" name="Group 105"/>
          <p:cNvGraphicFramePr>
            <a:graphicFrameLocks noGrp="1"/>
          </p:cNvGraphicFramePr>
          <p:nvPr>
            <p:ph idx="1"/>
          </p:nvPr>
        </p:nvGraphicFramePr>
        <p:xfrm>
          <a:off x="500063" y="3714750"/>
          <a:ext cx="8001000" cy="2741613"/>
        </p:xfrm>
        <a:graphic>
          <a:graphicData uri="http://schemas.openxmlformats.org/drawingml/2006/table">
            <a:tbl>
              <a:tblPr/>
              <a:tblGrid>
                <a:gridCol w="1925638"/>
                <a:gridCol w="6075362"/>
              </a:tblGrid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Atribut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Fungsi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width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Menentukan lebar dari player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height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Menentukan tinggi dari media player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hidden=["yes"|"no"]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Jika atribut ini bernilai true, maka media player tidak ditampilkan.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autostart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Menentukan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apakah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file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musik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dijalankan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secara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otomatis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saat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halaman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web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dimuat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oleh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web browser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loop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Mengatur apakah file musik dijalankan berulang atau hanya cukup satu kali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volume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Mengatur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volume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dari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file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musik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, range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nilainya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0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sampai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838200" y="3576638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/>
              <a:t>Tampilan:</a:t>
            </a:r>
          </a:p>
        </p:txBody>
      </p:sp>
      <p:sp>
        <p:nvSpPr>
          <p:cNvPr id="50179" name="Rectangle 6"/>
          <p:cNvSpPr>
            <a:spLocks noChangeArrowheads="1"/>
          </p:cNvSpPr>
          <p:nvPr/>
        </p:nvSpPr>
        <p:spPr bwMode="auto">
          <a:xfrm>
            <a:off x="838200" y="774700"/>
            <a:ext cx="79248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/>
              <a:t>Contoh:</a:t>
            </a:r>
          </a:p>
          <a:p>
            <a:r>
              <a:rPr lang="en-US"/>
              <a:t>&lt;html&gt;</a:t>
            </a:r>
          </a:p>
          <a:p>
            <a:r>
              <a:rPr lang="en-US"/>
              <a:t>&lt;head&gt; </a:t>
            </a:r>
          </a:p>
          <a:p>
            <a:r>
              <a:rPr lang="en-US"/>
              <a:t>&lt;title&gt; Penggunaan Embed (Musik) &lt;/title&gt;</a:t>
            </a:r>
          </a:p>
          <a:p>
            <a:r>
              <a:rPr lang="en-US"/>
              <a:t>&lt;/head&gt;</a:t>
            </a:r>
          </a:p>
          <a:p>
            <a:r>
              <a:rPr lang="en-US"/>
              <a:t>&lt;body&gt;</a:t>
            </a:r>
          </a:p>
          <a:p>
            <a:r>
              <a:rPr lang="en-US"/>
              <a:t>   &lt;</a:t>
            </a:r>
            <a:r>
              <a:rPr lang="en-US" b="1">
                <a:solidFill>
                  <a:srgbClr val="00CC00"/>
                </a:solidFill>
              </a:rPr>
              <a:t>embed </a:t>
            </a:r>
            <a:r>
              <a:rPr lang="en-US" sz="1600" b="1">
                <a:solidFill>
                  <a:srgbClr val="FF0000"/>
                </a:solidFill>
              </a:rPr>
              <a:t>src="flourish.mid" width=”360” height=”160” hidden="false"</a:t>
            </a:r>
            <a:r>
              <a:rPr lang="en-US"/>
              <a:t>/&gt;</a:t>
            </a:r>
          </a:p>
          <a:p>
            <a:r>
              <a:rPr lang="en-US"/>
              <a:t>&lt;/body&gt;</a:t>
            </a:r>
          </a:p>
          <a:p>
            <a:r>
              <a:rPr lang="en-US"/>
              <a:t>&lt;/html&gt;</a:t>
            </a:r>
          </a:p>
        </p:txBody>
      </p:sp>
      <p:pic>
        <p:nvPicPr>
          <p:cNvPr id="5018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729038"/>
            <a:ext cx="4038600" cy="183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2355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/>
              <a:t>metode POST dan GET memiliki kegunaan yang sama yaitu untuk mengirimkan value variabel ke halaman lain atau mengirimkan ke database.</a:t>
            </a:r>
          </a:p>
          <a:p>
            <a:r>
              <a:rPr lang="id-ID" smtClean="0"/>
              <a:t>Perbedaan Method GET ketika mengirimkan data akan menambahkan pada URL, sedangkan kalo method POST dikirim ke server dengan diincludekan pada sebuah permintaan (body of request)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Summary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676400"/>
            <a:ext cx="8410575" cy="4221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900" smtClean="0"/>
              <a:t>Pemakaian Tabel dalam halaman web dapat membuat informasi tampil secara terstruktur, ringkas dan mudah dibaca serta membuat tampilan web menjadi lebih menarik.</a:t>
            </a:r>
          </a:p>
          <a:p>
            <a:pPr eaLnBrk="1" hangingPunct="1">
              <a:lnSpc>
                <a:spcPct val="90000"/>
              </a:lnSpc>
            </a:pPr>
            <a:r>
              <a:rPr lang="en-US" sz="2900" i="1" smtClean="0"/>
              <a:t>Form </a:t>
            </a:r>
            <a:r>
              <a:rPr lang="en-US" sz="2900" smtClean="0"/>
              <a:t>digunakan untuk menerima informasi atau meminta umpan balik dari </a:t>
            </a:r>
            <a:r>
              <a:rPr lang="en-US" sz="2900" i="1" smtClean="0"/>
              <a:t>user </a:t>
            </a:r>
            <a:r>
              <a:rPr lang="en-US" sz="2900" smtClean="0"/>
              <a:t>dan memproses informasi tersebut di </a:t>
            </a:r>
            <a:r>
              <a:rPr lang="en-US" sz="2900" i="1" smtClean="0"/>
              <a:t>server</a:t>
            </a:r>
            <a:r>
              <a:rPr lang="en-US" sz="2900" smtClean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/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50434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smtClean="0"/>
              <a:t>Untuk menampilkan beberapa dokumen HTML secara sekaligus dalam satu jendela </a:t>
            </a:r>
            <a:r>
              <a:rPr lang="en-US" sz="2200" i="1" smtClean="0"/>
              <a:t>web browser </a:t>
            </a:r>
            <a:r>
              <a:rPr lang="en-US" sz="2200" smtClean="0"/>
              <a:t>adalah dengan menggunakan Frame.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i="1" smtClean="0"/>
              <a:t>Meta Tag </a:t>
            </a:r>
            <a:r>
              <a:rPr lang="en-US" sz="2200" smtClean="0"/>
              <a:t>digunakan untuk men-</a:t>
            </a:r>
            <a:r>
              <a:rPr lang="en-US" sz="2200" i="1" smtClean="0"/>
              <a:t>supply </a:t>
            </a:r>
            <a:r>
              <a:rPr lang="en-US" sz="2200" smtClean="0"/>
              <a:t>informasi kepada </a:t>
            </a:r>
            <a:r>
              <a:rPr lang="en-US" sz="2200" i="1" smtClean="0"/>
              <a:t>search engines.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Untuk menuliskan beberapa entitas karakter HMTL yang tidak terdapat di </a:t>
            </a:r>
            <a:r>
              <a:rPr lang="en-US" sz="2200" i="1" smtClean="0"/>
              <a:t>keyboard</a:t>
            </a:r>
            <a:r>
              <a:rPr lang="en-US" sz="2200" smtClean="0"/>
              <a:t>, diperlukan kombinasi entitas dengan format tertentu.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Oleh karena </a:t>
            </a:r>
            <a:r>
              <a:rPr lang="en-US" sz="2200" i="1" smtClean="0"/>
              <a:t>web browser </a:t>
            </a:r>
            <a:r>
              <a:rPr lang="en-US" sz="2200" smtClean="0"/>
              <a:t>hanya akan mengenal dan memformat satu spasi antar kata meskipun di dalam kode HTML telah dibuat lebih dari satu spasi, maka kombinasi entitas “&amp;nbsp;” digunakan untuk menampilkan spasi tambahan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Simbol “&lt;“ dan “&gt;” adalah simbol pembuka dan penutup tag. Untuk menampilkannya di dalam </a:t>
            </a:r>
            <a:r>
              <a:rPr lang="en-US" sz="2200" i="1" smtClean="0"/>
              <a:t>web browser </a:t>
            </a:r>
            <a:r>
              <a:rPr lang="en-US" sz="2200" smtClean="0"/>
              <a:t>dapat dengan menggunakan kombinasi entitas “&amp;lt;” dan “&amp;gt;”.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i="1" smtClean="0"/>
              <a:t>Embed Tag </a:t>
            </a:r>
            <a:r>
              <a:rPr lang="en-US" sz="2200" smtClean="0"/>
              <a:t>digunakan untuk menyisipkan media (misalnya musik) ke dalam halaman </a:t>
            </a:r>
            <a:r>
              <a:rPr lang="en-US" sz="2200" i="1" smtClean="0"/>
              <a:t>web.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/>
              <a:t>Summary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2973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00" smtClean="0"/>
              <a:t>Untuk menampilkan beberapa dokumen HTML secara sekaligus dalam satu jendela </a:t>
            </a:r>
            <a:r>
              <a:rPr lang="en-US" sz="1900" i="1" smtClean="0"/>
              <a:t>web browser </a:t>
            </a:r>
            <a:r>
              <a:rPr lang="en-US" sz="1900" smtClean="0"/>
              <a:t>adalah dengan menggunakan Frame.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i="1" smtClean="0"/>
              <a:t>Meta Tag </a:t>
            </a:r>
            <a:r>
              <a:rPr lang="en-US" sz="1900" smtClean="0"/>
              <a:t>digunakan untuk men-</a:t>
            </a:r>
            <a:r>
              <a:rPr lang="en-US" sz="1900" i="1" smtClean="0"/>
              <a:t>supply </a:t>
            </a:r>
            <a:r>
              <a:rPr lang="en-US" sz="1900" smtClean="0"/>
              <a:t>informasi kepada </a:t>
            </a:r>
            <a:r>
              <a:rPr lang="en-US" sz="1900" i="1" smtClean="0"/>
              <a:t>search engines.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/>
              <a:t>Untuk menuliskan beberapa entitas karakter HMTL yang tidak terdapat di </a:t>
            </a:r>
            <a:r>
              <a:rPr lang="en-US" sz="1900" i="1" smtClean="0"/>
              <a:t>keyboard</a:t>
            </a:r>
            <a:r>
              <a:rPr lang="en-US" sz="1900" smtClean="0"/>
              <a:t>, diperlukan kombinasi entitas dengan format tertentu.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/>
              <a:t>Oleh karena </a:t>
            </a:r>
            <a:r>
              <a:rPr lang="en-US" sz="1900" i="1" smtClean="0"/>
              <a:t>web browser </a:t>
            </a:r>
            <a:r>
              <a:rPr lang="en-US" sz="1900" smtClean="0"/>
              <a:t>hanya akan mengenal dan memformat satu spasi antar kata meskipun di dalam kode HTML telah dibuat lebih dari satu spasi, maka kombinasi entitas “&amp;nbsp;” digunakan untuk menampilkan spasi tambahan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/>
              <a:t>Simbol “&lt;“ dan “&gt;” adalah simbol pembuka dan penutup tag. Untuk menampilkannya di dalam </a:t>
            </a:r>
            <a:r>
              <a:rPr lang="en-US" sz="1900" i="1" smtClean="0"/>
              <a:t>web browser </a:t>
            </a:r>
            <a:r>
              <a:rPr lang="en-US" sz="1900" smtClean="0"/>
              <a:t>dapat dengan menggunakan kombinasi entitas “&amp;lt;” dan “&amp;gt;”.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i="1" smtClean="0"/>
              <a:t>Embed Tag </a:t>
            </a:r>
            <a:r>
              <a:rPr lang="en-US" sz="1900" smtClean="0"/>
              <a:t>digunakan untuk menyisipkan media (misalnya musik) ke dalam halaman </a:t>
            </a:r>
            <a:r>
              <a:rPr lang="en-US" sz="1900" i="1" smtClean="0"/>
              <a:t>web.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/>
              <a:t>GET</a:t>
            </a:r>
          </a:p>
          <a:p>
            <a:endParaRPr lang="id-ID" smtClean="0"/>
          </a:p>
          <a:p>
            <a:endParaRPr lang="id-ID" smtClean="0"/>
          </a:p>
          <a:p>
            <a:endParaRPr lang="id-ID" smtClean="0"/>
          </a:p>
          <a:p>
            <a:pPr>
              <a:buFont typeface="Wingdings 2" pitchFamily="18" charset="2"/>
              <a:buNone/>
            </a:pPr>
            <a:endParaRPr lang="id-ID" smtClean="0"/>
          </a:p>
          <a:p>
            <a:r>
              <a:rPr lang="id-ID" smtClean="0"/>
              <a:t>POST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/>
          <a:srcRect l="17641" t="56946" r="60185" b="26932"/>
          <a:stretch>
            <a:fillRect/>
          </a:stretch>
        </p:blipFill>
        <p:spPr bwMode="auto">
          <a:xfrm>
            <a:off x="571500" y="2214563"/>
            <a:ext cx="750093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3"/>
          <a:srcRect l="15271" t="51201" r="62155" b="34900"/>
          <a:stretch>
            <a:fillRect/>
          </a:stretch>
        </p:blipFill>
        <p:spPr bwMode="auto">
          <a:xfrm>
            <a:off x="642938" y="4929188"/>
            <a:ext cx="7643812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/>
              <a:t>Textbox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077200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Tag: </a:t>
            </a:r>
            <a:r>
              <a:rPr lang="en-US" sz="2800" smtClean="0">
                <a:solidFill>
                  <a:srgbClr val="FF0000"/>
                </a:solidFill>
              </a:rPr>
              <a:t>&lt;input&gt;</a:t>
            </a:r>
          </a:p>
          <a:p>
            <a:pPr eaLnBrk="1" hangingPunct="1"/>
            <a:r>
              <a:rPr lang="en-US" sz="2800" smtClean="0"/>
              <a:t>Atribut-atribut:</a:t>
            </a:r>
          </a:p>
        </p:txBody>
      </p:sp>
      <p:graphicFrame>
        <p:nvGraphicFramePr>
          <p:cNvPr id="73820" name="Group 92"/>
          <p:cNvGraphicFramePr>
            <a:graphicFrameLocks noGrp="1"/>
          </p:cNvGraphicFramePr>
          <p:nvPr>
            <p:ph sz="half" idx="2"/>
          </p:nvPr>
        </p:nvGraphicFramePr>
        <p:xfrm>
          <a:off x="914400" y="2520950"/>
          <a:ext cx="7772400" cy="3295652"/>
        </p:xfrm>
        <a:graphic>
          <a:graphicData uri="http://schemas.openxmlformats.org/drawingml/2006/table">
            <a:tbl>
              <a:tblPr/>
              <a:tblGrid>
                <a:gridCol w="2743200"/>
                <a:gridCol w="5029200"/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Atribut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Fungsi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type=["text"|"password"]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Menentukan jenis field masukan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Text, submit, password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Menentukan nama untuk field sehingga dapat dirujuk nantinya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Memberi nilai suatu 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mengatur lebar field secara horisontal, berapa huruf maksimal yang dapat ditampilkan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maxlength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menentukan jumlah maksimum huruf (karakter) yang dapat dimasukkan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4929188"/>
            <a:ext cx="4305300" cy="152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357188" y="4929188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/>
              <a:t>Tampilan: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721826"/>
            <a:ext cx="7715304" cy="3124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/>
              <a:t>Submit </a:t>
            </a:r>
            <a:r>
              <a:rPr lang="en-US"/>
              <a:t>dan </a:t>
            </a:r>
            <a:r>
              <a:rPr lang="en-US" i="1"/>
              <a:t>Reset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654175"/>
            <a:ext cx="8329612" cy="3451225"/>
          </a:xfrm>
        </p:spPr>
        <p:txBody>
          <a:bodyPr/>
          <a:lstStyle/>
          <a:p>
            <a:pPr eaLnBrk="1" hangingPunct="1"/>
            <a:r>
              <a:rPr lang="en-US" sz="2800" smtClean="0"/>
              <a:t>Tombol </a:t>
            </a:r>
            <a:r>
              <a:rPr lang="en-US" sz="2800" i="1" smtClean="0">
                <a:solidFill>
                  <a:schemeClr val="tx2"/>
                </a:solidFill>
              </a:rPr>
              <a:t>Submit</a:t>
            </a:r>
            <a:r>
              <a:rPr lang="en-US" sz="2800" smtClean="0"/>
              <a:t>: digunakan ketika </a:t>
            </a:r>
            <a:r>
              <a:rPr lang="en-US" sz="2800" i="1" smtClean="0"/>
              <a:t>user </a:t>
            </a:r>
            <a:r>
              <a:rPr lang="en-US" sz="2800" smtClean="0"/>
              <a:t>mengisi </a:t>
            </a:r>
            <a:r>
              <a:rPr lang="en-US" sz="2800" i="1" smtClean="0"/>
              <a:t>form </a:t>
            </a:r>
            <a:r>
              <a:rPr lang="en-US" sz="2800" smtClean="0"/>
              <a:t>dan ingin mengirimkan ke </a:t>
            </a:r>
            <a:r>
              <a:rPr lang="en-US" sz="2800" i="1" smtClean="0"/>
              <a:t>server </a:t>
            </a:r>
          </a:p>
          <a:p>
            <a:pPr eaLnBrk="1" hangingPunct="1"/>
            <a:r>
              <a:rPr lang="en-US" sz="2800" smtClean="0"/>
              <a:t>Tombol </a:t>
            </a:r>
            <a:r>
              <a:rPr lang="en-US" sz="2800" i="1" smtClean="0">
                <a:solidFill>
                  <a:schemeClr val="tx2"/>
                </a:solidFill>
              </a:rPr>
              <a:t>Reset</a:t>
            </a:r>
            <a:r>
              <a:rPr lang="en-US" sz="2800" smtClean="0"/>
              <a:t>: digunakan ketika </a:t>
            </a:r>
            <a:r>
              <a:rPr lang="en-US" sz="2800" i="1" smtClean="0"/>
              <a:t>user </a:t>
            </a:r>
            <a:r>
              <a:rPr lang="en-US" sz="2800" smtClean="0"/>
              <a:t>ingin menghapus/mengosongkan semua masukan yang ditulis dalam </a:t>
            </a:r>
            <a:r>
              <a:rPr lang="en-US" sz="2800" i="1" smtClean="0"/>
              <a:t>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5" y="4572000"/>
            <a:ext cx="3638550" cy="185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428625" y="4786313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/>
              <a:t>Tampilan:</a:t>
            </a: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0714" y="1714488"/>
            <a:ext cx="8368928" cy="273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/>
              <a:t>Checkbox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391400" cy="91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/>
              <a:t>Fungsi:</a:t>
            </a:r>
          </a:p>
          <a:p>
            <a:pPr eaLnBrk="1" hangingPunct="1"/>
            <a:r>
              <a:rPr lang="en-US" sz="2000" smtClean="0"/>
              <a:t>Untuk memberi beberapa pilihan kepada </a:t>
            </a:r>
            <a:r>
              <a:rPr lang="en-US" sz="2000" i="1" smtClean="0"/>
              <a:t>user</a:t>
            </a: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379913"/>
            <a:ext cx="381000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909638" y="42672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Tampilan:</a:t>
            </a:r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1643" y="2202624"/>
            <a:ext cx="7177943" cy="194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642</TotalTime>
  <Words>1728</Words>
  <Application>Microsoft Office PowerPoint</Application>
  <PresentationFormat>On-screen Show (4:3)</PresentationFormat>
  <Paragraphs>296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Corbel</vt:lpstr>
      <vt:lpstr>Wingdings 2</vt:lpstr>
      <vt:lpstr>Wingdings</vt:lpstr>
      <vt:lpstr>Wingdings 3</vt:lpstr>
      <vt:lpstr>Calibri</vt:lpstr>
      <vt:lpstr>Palatino Linotype</vt:lpstr>
      <vt:lpstr>Verdana</vt:lpstr>
      <vt:lpstr>Module</vt:lpstr>
      <vt:lpstr>HTML  (Form, Frame, Hyperlink)</vt:lpstr>
      <vt:lpstr>FORM</vt:lpstr>
      <vt:lpstr>Slide 3</vt:lpstr>
      <vt:lpstr>Slide 4</vt:lpstr>
      <vt:lpstr>Textbox</vt:lpstr>
      <vt:lpstr>Slide 6</vt:lpstr>
      <vt:lpstr>Submit dan Reset</vt:lpstr>
      <vt:lpstr>Slide 8</vt:lpstr>
      <vt:lpstr>Checkbox</vt:lpstr>
      <vt:lpstr>Radio button</vt:lpstr>
      <vt:lpstr>Daftar Drop Down</vt:lpstr>
      <vt:lpstr>Text Area</vt:lpstr>
      <vt:lpstr>Slide 13</vt:lpstr>
      <vt:lpstr>FRAME</vt:lpstr>
      <vt:lpstr>Nama dan Target Frame</vt:lpstr>
      <vt:lpstr>Frame Vertikal</vt:lpstr>
      <vt:lpstr>Frame Horisontal</vt:lpstr>
      <vt:lpstr>Gabungan Frame Vertikal-Horisontal</vt:lpstr>
      <vt:lpstr>Entitas Karakter HMTL</vt:lpstr>
      <vt:lpstr>Slide 20</vt:lpstr>
      <vt:lpstr>Spasi Tambahan dan Simbol “&lt;“ “&gt;”</vt:lpstr>
      <vt:lpstr>Slide 22</vt:lpstr>
      <vt:lpstr>Meta Tag</vt:lpstr>
      <vt:lpstr>Meta tag keywords</vt:lpstr>
      <vt:lpstr>Meta tag description</vt:lpstr>
      <vt:lpstr>Meta tag revised</vt:lpstr>
      <vt:lpstr>Refresh page dan redirect</vt:lpstr>
      <vt:lpstr>Embed Tag</vt:lpstr>
      <vt:lpstr>Slide 29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 (Table, Form, Frame, Hyperlink)</dc:title>
  <dc:creator>asus</dc:creator>
  <cp:lastModifiedBy>fst-biologi</cp:lastModifiedBy>
  <cp:revision>36</cp:revision>
  <dcterms:created xsi:type="dcterms:W3CDTF">2013-09-24T04:21:05Z</dcterms:created>
  <dcterms:modified xsi:type="dcterms:W3CDTF">2017-03-24T12:25:03Z</dcterms:modified>
</cp:coreProperties>
</file>