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7345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6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339933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4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79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1236" y="-102"/>
      </p:cViewPr>
      <p:guideLst>
        <p:guide orient="horz" pos="306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45600"/>
            <a:ext cx="2971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245600"/>
            <a:ext cx="2971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087C737E-7DBC-4A63-B131-8FF043E0C59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30250"/>
            <a:ext cx="4867275" cy="3649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24388"/>
            <a:ext cx="5486400" cy="437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45600"/>
            <a:ext cx="2971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245600"/>
            <a:ext cx="2971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D956095C-2F19-4556-9DA5-1608964E606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id-ID" sz="2400">
                <a:latin typeface="Times New Roman" pitchFamily="18" charset="0"/>
              </a:endParaRPr>
            </a:p>
          </p:txBody>
        </p:sp>
        <p:sp>
          <p:nvSpPr>
            <p:cNvPr id="5124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id-ID" sz="2400">
                <a:latin typeface="Times New Roman" pitchFamily="18" charset="0"/>
              </a:endParaRPr>
            </a:p>
          </p:txBody>
        </p:sp>
      </p:grp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>
          <a:xfrm>
            <a:off x="5791200" y="6248400"/>
            <a:ext cx="2897188" cy="474663"/>
          </a:xfrm>
        </p:spPr>
        <p:txBody>
          <a:bodyPr/>
          <a:lstStyle>
            <a:lvl1pPr algn="r">
              <a:defRPr b="0" i="0"/>
            </a:lvl1pPr>
          </a:lstStyle>
          <a:p>
            <a:r>
              <a:rPr lang="en-US"/>
              <a:t>Modul 1  Pendahuluan 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6C18494C-E3C4-4871-A5C4-55F5AAAE221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Modul 1  Pendahuluan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82B310-BE60-4986-922D-E3C90DE7D0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1336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2484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Modul 1  Pendahuluan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5F1862-CD86-4344-8143-6E67973501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2390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4191000" cy="533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990600"/>
            <a:ext cx="4191000" cy="533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81000" y="6324600"/>
            <a:ext cx="8077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Modul 1  Pendahuluan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120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2D9E5764-118D-4F4C-8A62-947C403C70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Modul 1  Pendahuluan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6C78A8-FADF-42DE-8A65-D5B1610DE3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Modul 1  Pendahuluan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8C46D8-FC1E-433E-8DBF-F01155A7DB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910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990600"/>
            <a:ext cx="41910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Modul 1  Pendahuluan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B61DB9-A10E-4F9A-A12D-53E6FC65CB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Modul 1  Pendahuluan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AFAACF-DA6C-434F-BE92-A218B50678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Modul 1  Pendahuluan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1FD5BD-9979-42D1-95B1-1AF0174CD8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Modul 1  Pendahuluan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DC346B9-60A9-410A-8CF8-803D7690F5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Modul 1  Pendahuluan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C7597D-DF12-4901-AB13-A842363757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Modul 1  Pendahuluan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6D14BE-F416-498B-9798-BE3A995820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0" y="0"/>
            <a:ext cx="1344613" cy="6858000"/>
            <a:chOff x="0" y="0"/>
            <a:chExt cx="2016" cy="4320"/>
          </a:xfrm>
        </p:grpSpPr>
        <p:sp>
          <p:nvSpPr>
            <p:cNvPr id="4100" name="Rectangle 4"/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" name="Freeform 5"/>
            <p:cNvSpPr>
              <a:spLocks/>
            </p:cNvSpPr>
            <p:nvPr userDrawn="1"/>
          </p:nvSpPr>
          <p:spPr bwMode="auto">
            <a:xfrm>
              <a:off x="288" y="0"/>
              <a:ext cx="1728" cy="735"/>
            </a:xfrm>
            <a:custGeom>
              <a:avLst/>
              <a:gdLst/>
              <a:ahLst/>
              <a:cxnLst>
                <a:cxn ang="0">
                  <a:pos x="1728" y="0"/>
                </a:cxn>
                <a:cxn ang="0">
                  <a:pos x="1728" y="480"/>
                </a:cxn>
                <a:cxn ang="0">
                  <a:pos x="380" y="482"/>
                </a:cxn>
                <a:cxn ang="0">
                  <a:pos x="354" y="480"/>
                </a:cxn>
                <a:cxn ang="0">
                  <a:pos x="308" y="489"/>
                </a:cxn>
                <a:cxn ang="0">
                  <a:pos x="246" y="531"/>
                </a:cxn>
                <a:cxn ang="0">
                  <a:pos x="206" y="597"/>
                </a:cxn>
                <a:cxn ang="0">
                  <a:pos x="192" y="666"/>
                </a:cxn>
                <a:cxn ang="0">
                  <a:pos x="192" y="735"/>
                </a:cxn>
                <a:cxn ang="0">
                  <a:pos x="0" y="735"/>
                </a:cxn>
                <a:cxn ang="0">
                  <a:pos x="0" y="480"/>
                </a:cxn>
                <a:cxn ang="0">
                  <a:pos x="0" y="0"/>
                </a:cxn>
                <a:cxn ang="0">
                  <a:pos x="1728" y="0"/>
                </a:cxn>
              </a:cxnLst>
              <a:rect l="0" t="0" r="r" b="b"/>
              <a:pathLst>
                <a:path w="1728" h="735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102" name="Group 6"/>
          <p:cNvGrpSpPr>
            <a:grpSpLocks/>
          </p:cNvGrpSpPr>
          <p:nvPr/>
        </p:nvGrpSpPr>
        <p:grpSpPr bwMode="auto">
          <a:xfrm>
            <a:off x="304800" y="685800"/>
            <a:ext cx="5638800" cy="152400"/>
            <a:chOff x="144" y="1248"/>
            <a:chExt cx="4656" cy="201"/>
          </a:xfrm>
        </p:grpSpPr>
        <p:sp>
          <p:nvSpPr>
            <p:cNvPr id="4103" name="AutoShape 7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" name="AutoShape 8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5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239000" cy="762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534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24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1" i="1"/>
            </a:lvl1pPr>
          </a:lstStyle>
          <a:p>
            <a:r>
              <a:rPr lang="en-US"/>
              <a:t>Modul 1  Pendahuluan 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1206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fld id="{F7F7902B-3724-45A8-AF0D-4BDDA9D9F4F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10" name="Line 14"/>
          <p:cNvSpPr>
            <a:spLocks noChangeShapeType="1"/>
          </p:cNvSpPr>
          <p:nvPr userDrawn="1"/>
        </p:nvSpPr>
        <p:spPr bwMode="auto">
          <a:xfrm>
            <a:off x="228600" y="6400800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37AFA0D4-2A8D-4196-8D80-E516549CEBC6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AutoShape 2"/>
          <p:cNvSpPr>
            <a:spLocks noGrp="1" noChangeArrowheads="1"/>
          </p:cNvSpPr>
          <p:nvPr>
            <p:ph type="ctrTitle"/>
          </p:nvPr>
        </p:nvSpPr>
        <p:spPr>
          <a:xfrm>
            <a:off x="228600" y="990600"/>
            <a:ext cx="8915400" cy="19050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sz="40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(Cascading Style Sheet)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343400" y="5562600"/>
            <a:ext cx="5029200" cy="95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b="1" dirty="0" err="1"/>
              <a:t>Jurusan</a:t>
            </a:r>
            <a:r>
              <a:rPr lang="en-US" b="1" dirty="0"/>
              <a:t> </a:t>
            </a:r>
            <a:r>
              <a:rPr lang="en-US" b="1" dirty="0" err="1"/>
              <a:t>Teknik</a:t>
            </a:r>
            <a:r>
              <a:rPr lang="en-US" b="1" dirty="0"/>
              <a:t> </a:t>
            </a:r>
            <a:r>
              <a:rPr lang="en-US" b="1" dirty="0" err="1"/>
              <a:t>Informatika</a:t>
            </a:r>
            <a:endParaRPr lang="en-US" b="1" dirty="0"/>
          </a:p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b="1" dirty="0" err="1"/>
              <a:t>Universitas</a:t>
            </a:r>
            <a:r>
              <a:rPr lang="en-US" b="1" dirty="0"/>
              <a:t> </a:t>
            </a:r>
            <a:r>
              <a:rPr lang="en-US" b="1" dirty="0" err="1"/>
              <a:t>Pamulang</a:t>
            </a:r>
            <a:endParaRPr lang="en-US" b="1" dirty="0"/>
          </a:p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b="1" dirty="0"/>
              <a:t>20</a:t>
            </a:r>
            <a:r>
              <a:rPr lang="id-ID" b="1" dirty="0"/>
              <a:t>17</a:t>
            </a:r>
            <a:endParaRPr lang="en-US" b="1" dirty="0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436770" y="381000"/>
            <a:ext cx="26310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Pemograman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 1</a:t>
            </a:r>
            <a:endParaRPr lang="id-ID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2895600"/>
            <a:ext cx="2438400" cy="2363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0D01A7"/>
                </a:solidFill>
              </a:rPr>
              <a:t>Pengelompokan </a:t>
            </a:r>
            <a:r>
              <a:rPr lang="en-US" i="1">
                <a:solidFill>
                  <a:srgbClr val="0D01A7"/>
                </a:solidFill>
              </a:rPr>
              <a:t>Selector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d-ID" sz="2800">
                <a:solidFill>
                  <a:srgbClr val="B91D55"/>
                </a:solidFill>
              </a:rPr>
              <a:t>Untuk beberapa style yang sebagian properti-nya memiliki nilai yang sama, misalnya jenis </a:t>
            </a:r>
            <a:r>
              <a:rPr lang="en-US" altLang="id-ID" sz="2800" i="1">
                <a:solidFill>
                  <a:srgbClr val="B91D55"/>
                </a:solidFill>
              </a:rPr>
              <a:t>font </a:t>
            </a:r>
            <a:r>
              <a:rPr lang="en-US" altLang="id-ID" sz="2800">
                <a:solidFill>
                  <a:srgbClr val="B91D55"/>
                </a:solidFill>
              </a:rPr>
              <a:t>yang sama; mendefinisikan font tidak perlu dilakukan satu demi satu untuk setiap selector. Pendefinisian dapat dikelompokkan, dengan cara melewatkan </a:t>
            </a:r>
            <a:r>
              <a:rPr lang="en-US" altLang="id-ID" sz="2800" i="1">
                <a:solidFill>
                  <a:srgbClr val="B91D55"/>
                </a:solidFill>
              </a:rPr>
              <a:t>font </a:t>
            </a:r>
            <a:r>
              <a:rPr lang="en-US" altLang="id-ID" sz="2800">
                <a:solidFill>
                  <a:srgbClr val="B91D55"/>
                </a:solidFill>
              </a:rPr>
              <a:t>ke semua selector dalam satu kali.</a:t>
            </a:r>
          </a:p>
        </p:txBody>
      </p:sp>
    </p:spTree>
    <p:extLst>
      <p:ext uri="{BB962C8B-B14F-4D97-AF65-F5344CB8AC3E}">
        <p14:creationId xmlns:p14="http://schemas.microsoft.com/office/powerpoint/2010/main" val="2137647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571500" y="1714500"/>
            <a:ext cx="2971800" cy="4843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FFCC"/>
              </a:buClr>
            </a:pPr>
            <a:r>
              <a:rPr lang="en-US" altLang="id-ID" b="1">
                <a:solidFill>
                  <a:srgbClr val="B91D55"/>
                </a:solidFill>
                <a:latin typeface="Corbel" panose="020B0503020204020204" pitchFamily="34" charset="0"/>
              </a:rPr>
              <a:t>Sebelum pengelompokan:</a:t>
            </a:r>
          </a:p>
          <a:p>
            <a:pPr eaLnBrk="1" hangingPunct="1"/>
            <a:r>
              <a:rPr lang="en-US" altLang="id-ID" sz="1400">
                <a:latin typeface="Corbel" panose="020B0503020204020204" pitchFamily="34" charset="0"/>
              </a:rPr>
              <a:t>.headlines</a:t>
            </a:r>
          </a:p>
          <a:p>
            <a:pPr eaLnBrk="1" hangingPunct="1"/>
            <a:r>
              <a:rPr lang="en-US" altLang="id-ID" sz="1400">
                <a:latin typeface="Corbel" panose="020B0503020204020204" pitchFamily="34" charset="0"/>
              </a:rPr>
              <a:t>  {</a:t>
            </a:r>
          </a:p>
          <a:p>
            <a:pPr eaLnBrk="1" hangingPunct="1"/>
            <a:r>
              <a:rPr lang="en-US" altLang="id-ID" sz="1400">
                <a:latin typeface="Corbel" panose="020B0503020204020204" pitchFamily="34" charset="0"/>
              </a:rPr>
              <a:t>  font-family:arial;</a:t>
            </a:r>
          </a:p>
          <a:p>
            <a:pPr eaLnBrk="1" hangingPunct="1"/>
            <a:r>
              <a:rPr lang="en-US" altLang="id-ID" sz="1400">
                <a:latin typeface="Corbel" panose="020B0503020204020204" pitchFamily="34" charset="0"/>
              </a:rPr>
              <a:t>  color:black;</a:t>
            </a:r>
          </a:p>
          <a:p>
            <a:pPr eaLnBrk="1" hangingPunct="1"/>
            <a:r>
              <a:rPr lang="en-US" altLang="id-ID" sz="1400">
                <a:latin typeface="Corbel" panose="020B0503020204020204" pitchFamily="34" charset="0"/>
              </a:rPr>
              <a:t>  background:yellow;</a:t>
            </a:r>
          </a:p>
          <a:p>
            <a:pPr eaLnBrk="1" hangingPunct="1"/>
            <a:r>
              <a:rPr lang="en-US" altLang="id-ID" sz="1400">
                <a:solidFill>
                  <a:srgbClr val="0000FF"/>
                </a:solidFill>
                <a:latin typeface="Corbel" panose="020B0503020204020204" pitchFamily="34" charset="0"/>
              </a:rPr>
              <a:t>  </a:t>
            </a:r>
            <a:r>
              <a:rPr lang="en-US" altLang="id-ID" sz="1400" b="1">
                <a:solidFill>
                  <a:srgbClr val="0000FF"/>
                </a:solidFill>
                <a:latin typeface="Corbel" panose="020B0503020204020204" pitchFamily="34" charset="0"/>
              </a:rPr>
              <a:t>font-size:14pt;</a:t>
            </a:r>
          </a:p>
          <a:p>
            <a:pPr eaLnBrk="1" hangingPunct="1"/>
            <a:r>
              <a:rPr lang="en-US" altLang="id-ID" sz="1400">
                <a:latin typeface="Corbel" panose="020B0503020204020204" pitchFamily="34" charset="0"/>
              </a:rPr>
              <a:t>  }</a:t>
            </a:r>
          </a:p>
          <a:p>
            <a:pPr eaLnBrk="1" hangingPunct="1"/>
            <a:r>
              <a:rPr lang="en-US" altLang="id-ID" sz="1400">
                <a:latin typeface="Corbel" panose="020B0503020204020204" pitchFamily="34" charset="0"/>
              </a:rPr>
              <a:t>.sublines </a:t>
            </a:r>
          </a:p>
          <a:p>
            <a:pPr eaLnBrk="1" hangingPunct="1"/>
            <a:r>
              <a:rPr lang="en-US" altLang="id-ID" sz="1400">
                <a:latin typeface="Corbel" panose="020B0503020204020204" pitchFamily="34" charset="0"/>
              </a:rPr>
              <a:t>  {</a:t>
            </a:r>
          </a:p>
          <a:p>
            <a:pPr eaLnBrk="1" hangingPunct="1"/>
            <a:r>
              <a:rPr lang="en-US" altLang="id-ID" sz="1400">
                <a:latin typeface="Corbel" panose="020B0503020204020204" pitchFamily="34" charset="0"/>
              </a:rPr>
              <a:t>  font-family:arial;</a:t>
            </a:r>
          </a:p>
          <a:p>
            <a:pPr eaLnBrk="1" hangingPunct="1"/>
            <a:r>
              <a:rPr lang="en-US" altLang="id-ID" sz="1400">
                <a:latin typeface="Corbel" panose="020B0503020204020204" pitchFamily="34" charset="0"/>
              </a:rPr>
              <a:t>  color:black;</a:t>
            </a:r>
          </a:p>
          <a:p>
            <a:pPr eaLnBrk="1" hangingPunct="1"/>
            <a:r>
              <a:rPr lang="en-US" altLang="id-ID" sz="1400">
                <a:latin typeface="Corbel" panose="020B0503020204020204" pitchFamily="34" charset="0"/>
              </a:rPr>
              <a:t>  background:yellow;</a:t>
            </a:r>
          </a:p>
          <a:p>
            <a:pPr eaLnBrk="1" hangingPunct="1"/>
            <a:r>
              <a:rPr lang="en-US" altLang="id-ID" sz="1400" b="1">
                <a:solidFill>
                  <a:srgbClr val="0000FF"/>
                </a:solidFill>
                <a:latin typeface="Corbel" panose="020B0503020204020204" pitchFamily="34" charset="0"/>
              </a:rPr>
              <a:t>  font-size:12pt;</a:t>
            </a:r>
          </a:p>
          <a:p>
            <a:pPr eaLnBrk="1" hangingPunct="1"/>
            <a:r>
              <a:rPr lang="en-US" altLang="id-ID" sz="1400">
                <a:latin typeface="Corbel" panose="020B0503020204020204" pitchFamily="34" charset="0"/>
              </a:rPr>
              <a:t>  }</a:t>
            </a:r>
          </a:p>
          <a:p>
            <a:pPr eaLnBrk="1" hangingPunct="1"/>
            <a:r>
              <a:rPr lang="en-US" altLang="id-ID" sz="1400">
                <a:latin typeface="Corbel" panose="020B0503020204020204" pitchFamily="34" charset="0"/>
              </a:rPr>
              <a:t>.infotext </a:t>
            </a:r>
          </a:p>
          <a:p>
            <a:pPr eaLnBrk="1" hangingPunct="1"/>
            <a:r>
              <a:rPr lang="en-US" altLang="id-ID" sz="1400">
                <a:latin typeface="Corbel" panose="020B0503020204020204" pitchFamily="34" charset="0"/>
              </a:rPr>
              <a:t>  {</a:t>
            </a:r>
          </a:p>
          <a:p>
            <a:pPr eaLnBrk="1" hangingPunct="1"/>
            <a:r>
              <a:rPr lang="en-US" altLang="id-ID" sz="1400">
                <a:latin typeface="Corbel" panose="020B0503020204020204" pitchFamily="34" charset="0"/>
              </a:rPr>
              <a:t>  font-family:arial;</a:t>
            </a:r>
          </a:p>
          <a:p>
            <a:pPr eaLnBrk="1" hangingPunct="1"/>
            <a:r>
              <a:rPr lang="en-US" altLang="id-ID" sz="1400">
                <a:latin typeface="Corbel" panose="020B0503020204020204" pitchFamily="34" charset="0"/>
              </a:rPr>
              <a:t>  color:black;</a:t>
            </a:r>
          </a:p>
          <a:p>
            <a:pPr eaLnBrk="1" hangingPunct="1"/>
            <a:r>
              <a:rPr lang="en-US" altLang="id-ID" sz="1400">
                <a:latin typeface="Corbel" panose="020B0503020204020204" pitchFamily="34" charset="0"/>
              </a:rPr>
              <a:t>  background:yellow;</a:t>
            </a:r>
          </a:p>
          <a:p>
            <a:pPr eaLnBrk="1" hangingPunct="1"/>
            <a:r>
              <a:rPr lang="en-US" altLang="id-ID" sz="1400" b="1">
                <a:solidFill>
                  <a:srgbClr val="0000FF"/>
                </a:solidFill>
                <a:latin typeface="Corbel" panose="020B0503020204020204" pitchFamily="34" charset="0"/>
              </a:rPr>
              <a:t>  font-size:10pt;</a:t>
            </a:r>
          </a:p>
          <a:p>
            <a:pPr eaLnBrk="1" hangingPunct="1"/>
            <a:r>
              <a:rPr lang="en-US" altLang="id-ID" sz="1400">
                <a:latin typeface="Corbel" panose="020B0503020204020204" pitchFamily="34" charset="0"/>
              </a:rPr>
              <a:t>  }</a:t>
            </a:r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5715000" y="2438400"/>
            <a:ext cx="2971800" cy="2263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FFCC"/>
              </a:buClr>
            </a:pPr>
            <a:r>
              <a:rPr lang="en-US" altLang="id-ID" b="1">
                <a:solidFill>
                  <a:srgbClr val="B91D55"/>
                </a:solidFill>
                <a:latin typeface="Corbel" panose="020B0503020204020204" pitchFamily="34" charset="0"/>
              </a:rPr>
              <a:t>Setelah pengelompokan:</a:t>
            </a:r>
            <a:endParaRPr lang="en-US" altLang="id-ID" sz="1600">
              <a:latin typeface="Corbel" panose="020B0503020204020204" pitchFamily="34" charset="0"/>
            </a:endParaRPr>
          </a:p>
          <a:p>
            <a:pPr eaLnBrk="1" hangingPunct="1"/>
            <a:r>
              <a:rPr lang="en-US" altLang="id-ID" sz="1400">
                <a:latin typeface="Corbel" panose="020B0503020204020204" pitchFamily="34" charset="0"/>
              </a:rPr>
              <a:t>.headlines, .sublines, .infotext </a:t>
            </a:r>
          </a:p>
          <a:p>
            <a:pPr eaLnBrk="1" hangingPunct="1"/>
            <a:r>
              <a:rPr lang="en-US" altLang="id-ID" sz="1400">
                <a:latin typeface="Corbel" panose="020B0503020204020204" pitchFamily="34" charset="0"/>
              </a:rPr>
              <a:t>  {</a:t>
            </a:r>
          </a:p>
          <a:p>
            <a:pPr eaLnBrk="1" hangingPunct="1"/>
            <a:r>
              <a:rPr lang="en-US" altLang="id-ID" sz="1400">
                <a:latin typeface="Corbel" panose="020B0503020204020204" pitchFamily="34" charset="0"/>
              </a:rPr>
              <a:t>  font-family:arial;</a:t>
            </a:r>
          </a:p>
          <a:p>
            <a:pPr eaLnBrk="1" hangingPunct="1"/>
            <a:r>
              <a:rPr lang="en-US" altLang="id-ID" sz="1400">
                <a:latin typeface="Corbel" panose="020B0503020204020204" pitchFamily="34" charset="0"/>
              </a:rPr>
              <a:t>  color:black;</a:t>
            </a:r>
          </a:p>
          <a:p>
            <a:pPr eaLnBrk="1" hangingPunct="1"/>
            <a:r>
              <a:rPr lang="en-US" altLang="id-ID" sz="1400">
                <a:latin typeface="Corbel" panose="020B0503020204020204" pitchFamily="34" charset="0"/>
              </a:rPr>
              <a:t>  background:yellow;</a:t>
            </a:r>
          </a:p>
          <a:p>
            <a:pPr eaLnBrk="1" hangingPunct="1"/>
            <a:r>
              <a:rPr lang="en-US" altLang="id-ID" sz="1400">
                <a:latin typeface="Corbel" panose="020B0503020204020204" pitchFamily="34" charset="0"/>
              </a:rPr>
              <a:t>  }</a:t>
            </a:r>
          </a:p>
          <a:p>
            <a:pPr eaLnBrk="1" hangingPunct="1"/>
            <a:r>
              <a:rPr lang="en-US" altLang="id-ID" sz="1400" b="1">
                <a:solidFill>
                  <a:srgbClr val="0000FF"/>
                </a:solidFill>
                <a:latin typeface="Corbel" panose="020B0503020204020204" pitchFamily="34" charset="0"/>
              </a:rPr>
              <a:t>.headlines {font-size:14pt;}</a:t>
            </a:r>
          </a:p>
          <a:p>
            <a:pPr eaLnBrk="1" hangingPunct="1"/>
            <a:r>
              <a:rPr lang="en-US" altLang="id-ID" sz="1400" b="1">
                <a:solidFill>
                  <a:srgbClr val="0000FF"/>
                </a:solidFill>
                <a:latin typeface="Corbel" panose="020B0503020204020204" pitchFamily="34" charset="0"/>
              </a:rPr>
              <a:t>.sublines {font-size:12pt;}</a:t>
            </a:r>
          </a:p>
          <a:p>
            <a:pPr eaLnBrk="1" hangingPunct="1"/>
            <a:r>
              <a:rPr lang="en-US" altLang="id-ID" sz="1400" b="1">
                <a:solidFill>
                  <a:srgbClr val="0000FF"/>
                </a:solidFill>
                <a:latin typeface="Corbel" panose="020B0503020204020204" pitchFamily="34" charset="0"/>
              </a:rPr>
              <a:t>.infotext {font-size: 10pt;}</a:t>
            </a:r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err="1">
                <a:solidFill>
                  <a:srgbClr val="0D01A7"/>
                </a:solidFill>
              </a:rPr>
              <a:t>Contoh</a:t>
            </a:r>
            <a:r>
              <a:rPr lang="en-US" sz="3200" dirty="0">
                <a:solidFill>
                  <a:srgbClr val="0D01A7"/>
                </a:solidFill>
              </a:rPr>
              <a:t> </a:t>
            </a:r>
            <a:r>
              <a:rPr lang="en-US" sz="3200" dirty="0" err="1">
                <a:solidFill>
                  <a:srgbClr val="0D01A7"/>
                </a:solidFill>
              </a:rPr>
              <a:t>Pengelompokan</a:t>
            </a:r>
            <a:r>
              <a:rPr lang="en-US" sz="3200" dirty="0">
                <a:solidFill>
                  <a:srgbClr val="0D01A7"/>
                </a:solidFill>
              </a:rPr>
              <a:t> </a:t>
            </a:r>
            <a:r>
              <a:rPr lang="en-US" sz="3200" i="1" dirty="0">
                <a:solidFill>
                  <a:srgbClr val="0D01A7"/>
                </a:solidFill>
              </a:rPr>
              <a:t>Selector</a:t>
            </a:r>
          </a:p>
        </p:txBody>
      </p:sp>
      <p:sp>
        <p:nvSpPr>
          <p:cNvPr id="154633" name="AutoShape 9"/>
          <p:cNvSpPr>
            <a:spLocks noChangeArrowheads="1"/>
          </p:cNvSpPr>
          <p:nvPr/>
        </p:nvSpPr>
        <p:spPr bwMode="auto">
          <a:xfrm>
            <a:off x="4419600" y="3124200"/>
            <a:ext cx="1066800" cy="762000"/>
          </a:xfrm>
          <a:prstGeom prst="rightArrow">
            <a:avLst>
              <a:gd name="adj1" fmla="val 50000"/>
              <a:gd name="adj2" fmla="val 3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id-ID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99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9" grpId="0" animBg="1"/>
      <p:bldP spid="154630" grpId="0" animBg="1"/>
      <p:bldP spid="1546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err="1">
                <a:solidFill>
                  <a:srgbClr val="0D01A7"/>
                </a:solidFill>
              </a:rPr>
              <a:t>Mekanisme</a:t>
            </a:r>
            <a:r>
              <a:rPr lang="en-US" sz="3200" dirty="0">
                <a:solidFill>
                  <a:srgbClr val="0D01A7"/>
                </a:solidFill>
              </a:rPr>
              <a:t> </a:t>
            </a:r>
            <a:r>
              <a:rPr lang="en-US" sz="3200" dirty="0" err="1">
                <a:solidFill>
                  <a:srgbClr val="0D01A7"/>
                </a:solidFill>
              </a:rPr>
              <a:t>Mengaplikasikan</a:t>
            </a:r>
            <a:r>
              <a:rPr lang="en-US" sz="3200" dirty="0">
                <a:solidFill>
                  <a:srgbClr val="0D01A7"/>
                </a:solidFill>
              </a:rPr>
              <a:t> CSS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id-ID" sz="2800" i="1">
                <a:solidFill>
                  <a:srgbClr val="B91D55"/>
                </a:solidFill>
              </a:rPr>
              <a:t>Style </a:t>
            </a:r>
            <a:r>
              <a:rPr lang="en-US" altLang="id-ID" sz="2800">
                <a:solidFill>
                  <a:srgbClr val="B91D55"/>
                </a:solidFill>
              </a:rPr>
              <a:t>didefinisikan dalam </a:t>
            </a:r>
            <a:r>
              <a:rPr lang="en-US" altLang="id-ID" sz="2800" i="1">
                <a:solidFill>
                  <a:srgbClr val="B91D55"/>
                </a:solidFill>
              </a:rPr>
              <a:t>tag </a:t>
            </a:r>
            <a:r>
              <a:rPr lang="en-US" altLang="id-ID" sz="2800">
                <a:solidFill>
                  <a:srgbClr val="B91D55"/>
                </a:solidFill>
              </a:rPr>
              <a:t>HTML (</a:t>
            </a:r>
            <a:r>
              <a:rPr lang="en-US" altLang="id-ID" sz="2800" i="1">
                <a:solidFill>
                  <a:srgbClr val="B91D55"/>
                </a:solidFill>
              </a:rPr>
              <a:t>tag </a:t>
            </a:r>
            <a:r>
              <a:rPr lang="en-US" altLang="id-ID" sz="2800">
                <a:solidFill>
                  <a:srgbClr val="B91D55"/>
                </a:solidFill>
              </a:rPr>
              <a:t>tunggal)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id-ID" sz="2800" i="1">
                <a:solidFill>
                  <a:srgbClr val="B91D55"/>
                </a:solidFill>
              </a:rPr>
              <a:t>Style </a:t>
            </a:r>
            <a:r>
              <a:rPr lang="en-US" altLang="id-ID" sz="2800">
                <a:solidFill>
                  <a:srgbClr val="B91D55"/>
                </a:solidFill>
              </a:rPr>
              <a:t>didefinisikan di dalam bagian &lt;head&gt; dan diaplikasikan untuk seluruh dokumen HTML tersebut.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id-ID" sz="2800" i="1">
                <a:solidFill>
                  <a:srgbClr val="B91D55"/>
                </a:solidFill>
              </a:rPr>
              <a:t>Style </a:t>
            </a:r>
            <a:r>
              <a:rPr lang="en-US" altLang="id-ID" sz="2800">
                <a:solidFill>
                  <a:srgbClr val="B91D55"/>
                </a:solidFill>
              </a:rPr>
              <a:t>didefinisikan di file eksternal yang selanjutnya dapat digunakan oleh dokumen HTML manapun dengan memasukkan CSS tersebut dalam dokumen yang diinginkan melalui UR</a:t>
            </a:r>
            <a:r>
              <a:rPr lang="id-ID" altLang="id-ID" sz="2800">
                <a:solidFill>
                  <a:srgbClr val="B91D55"/>
                </a:solidFill>
              </a:rPr>
              <a:t>L.</a:t>
            </a:r>
            <a:endParaRPr lang="en-US" altLang="id-ID" sz="2800">
              <a:solidFill>
                <a:srgbClr val="B91D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48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>
                <a:solidFill>
                  <a:srgbClr val="0D01A7"/>
                </a:solidFill>
              </a:rPr>
              <a:t>Style </a:t>
            </a:r>
            <a:r>
              <a:rPr lang="en-US">
                <a:solidFill>
                  <a:srgbClr val="0D01A7"/>
                </a:solidFill>
              </a:rPr>
              <a:t>dalam tag tunggal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357188" y="1571625"/>
            <a:ext cx="7924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>
                <a:solidFill>
                  <a:srgbClr val="B91D55"/>
                </a:solidFill>
                <a:latin typeface="Corbel" panose="020B0503020204020204" pitchFamily="34" charset="0"/>
              </a:rPr>
              <a:t>CSS mendefinisikan </a:t>
            </a:r>
            <a:r>
              <a:rPr lang="en-US" altLang="id-ID" sz="2000" i="1">
                <a:solidFill>
                  <a:srgbClr val="B91D55"/>
                </a:solidFill>
                <a:latin typeface="Corbel" panose="020B0503020204020204" pitchFamily="34" charset="0"/>
              </a:rPr>
              <a:t>tag </a:t>
            </a:r>
            <a:r>
              <a:rPr lang="en-US" altLang="id-ID" sz="2000">
                <a:solidFill>
                  <a:srgbClr val="B91D55"/>
                </a:solidFill>
                <a:latin typeface="Corbel" panose="020B0503020204020204" pitchFamily="34" charset="0"/>
              </a:rPr>
              <a:t>tunggalnya hanya dengan menambahkan </a:t>
            </a:r>
            <a:r>
              <a:rPr lang="en-US" altLang="id-ID" sz="2000" i="1">
                <a:solidFill>
                  <a:srgbClr val="B91D55"/>
                </a:solidFill>
                <a:latin typeface="Corbel" panose="020B0503020204020204" pitchFamily="34" charset="0"/>
              </a:rPr>
              <a:t>style </a:t>
            </a:r>
            <a:r>
              <a:rPr lang="en-US" altLang="id-ID" sz="2000">
                <a:solidFill>
                  <a:srgbClr val="B91D55"/>
                </a:solidFill>
                <a:latin typeface="Corbel" panose="020B0503020204020204" pitchFamily="34" charset="0"/>
              </a:rPr>
              <a:t>seperti </a:t>
            </a:r>
            <a:r>
              <a:rPr lang="en-US" altLang="id-ID" sz="2000" b="1">
                <a:solidFill>
                  <a:srgbClr val="33CC33"/>
                </a:solidFill>
                <a:latin typeface="Corbel" panose="020B0503020204020204" pitchFamily="34" charset="0"/>
              </a:rPr>
              <a:t>style="styledefinition:styleattribute;"</a:t>
            </a:r>
          </a:p>
        </p:txBody>
      </p:sp>
      <p:pic>
        <p:nvPicPr>
          <p:cNvPr id="1556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476625"/>
            <a:ext cx="436245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4572000" y="3048000"/>
            <a:ext cx="1257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b="1">
                <a:solidFill>
                  <a:srgbClr val="B91D55"/>
                </a:solidFill>
                <a:latin typeface="Corbel" panose="020B0503020204020204" pitchFamily="34" charset="0"/>
              </a:rPr>
              <a:t>Tampilan: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06" y="3124200"/>
            <a:ext cx="4360794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8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5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/>
      <p:bldP spid="1556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>
                <a:solidFill>
                  <a:srgbClr val="0D01A7"/>
                </a:solidFill>
              </a:rPr>
              <a:t>Style </a:t>
            </a:r>
            <a:r>
              <a:rPr lang="en-US">
                <a:solidFill>
                  <a:srgbClr val="0D01A7"/>
                </a:solidFill>
              </a:rPr>
              <a:t>untuk 1 dokumen HTML</a:t>
            </a:r>
          </a:p>
        </p:txBody>
      </p:sp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914400" y="1431925"/>
            <a:ext cx="7467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>
                <a:solidFill>
                  <a:srgbClr val="B91D55"/>
                </a:solidFill>
                <a:latin typeface="Corbel" panose="020B0503020204020204" pitchFamily="34" charset="0"/>
              </a:rPr>
              <a:t>CSS dapat didefinisikan untuk satu halaman secara keseluruhan hanya dengan menambahkan suatu definisi </a:t>
            </a:r>
            <a:r>
              <a:rPr lang="en-US" altLang="id-ID" sz="2000" i="1">
                <a:solidFill>
                  <a:srgbClr val="B91D55"/>
                </a:solidFill>
                <a:latin typeface="Corbel" panose="020B0503020204020204" pitchFamily="34" charset="0"/>
              </a:rPr>
              <a:t>style </a:t>
            </a:r>
            <a:r>
              <a:rPr lang="en-US" altLang="id-ID" sz="2000">
                <a:solidFill>
                  <a:srgbClr val="B91D55"/>
                </a:solidFill>
                <a:latin typeface="Corbel" panose="020B0503020204020204" pitchFamily="34" charset="0"/>
              </a:rPr>
              <a:t>pada bagian </a:t>
            </a:r>
            <a:r>
              <a:rPr lang="en-US" altLang="id-ID" sz="2000" b="1" i="1">
                <a:solidFill>
                  <a:srgbClr val="B91D55"/>
                </a:solidFill>
                <a:latin typeface="Corbel" panose="020B0503020204020204" pitchFamily="34" charset="0"/>
              </a:rPr>
              <a:t>head </a:t>
            </a:r>
            <a:r>
              <a:rPr lang="en-US" altLang="id-ID" sz="2000">
                <a:solidFill>
                  <a:srgbClr val="B91D55"/>
                </a:solidFill>
                <a:latin typeface="Corbel" panose="020B0503020204020204" pitchFamily="34" charset="0"/>
              </a:rPr>
              <a:t>dokumen HTML.</a:t>
            </a:r>
          </a:p>
        </p:txBody>
      </p:sp>
      <p:sp>
        <p:nvSpPr>
          <p:cNvPr id="156681" name="Rectangle 9"/>
          <p:cNvSpPr>
            <a:spLocks noChangeArrowheads="1"/>
          </p:cNvSpPr>
          <p:nvPr/>
        </p:nvSpPr>
        <p:spPr bwMode="auto">
          <a:xfrm>
            <a:off x="914400" y="2506663"/>
            <a:ext cx="1376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="1">
                <a:solidFill>
                  <a:srgbClr val="B91D55"/>
                </a:solidFill>
                <a:latin typeface="Corbel" panose="020B0503020204020204" pitchFamily="34" charset="0"/>
              </a:rPr>
              <a:t>Tampilan:</a:t>
            </a:r>
          </a:p>
        </p:txBody>
      </p:sp>
      <p:pic>
        <p:nvPicPr>
          <p:cNvPr id="2253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90800"/>
            <a:ext cx="4738688" cy="340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58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/>
      <p:bldP spid="1566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6781800" cy="681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33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>
                <a:solidFill>
                  <a:srgbClr val="0D01A7"/>
                </a:solidFill>
              </a:rPr>
              <a:t>Style </a:t>
            </a:r>
            <a:r>
              <a:rPr lang="en-US">
                <a:solidFill>
                  <a:srgbClr val="0D01A7"/>
                </a:solidFill>
              </a:rPr>
              <a:t>dalam file eksternal</a:t>
            </a:r>
          </a:p>
        </p:txBody>
      </p:sp>
      <p:sp>
        <p:nvSpPr>
          <p:cNvPr id="24579" name="Rectangle 7"/>
          <p:cNvSpPr>
            <a:spLocks noChangeArrowheads="1"/>
          </p:cNvSpPr>
          <p:nvPr/>
        </p:nvSpPr>
        <p:spPr bwMode="auto">
          <a:xfrm>
            <a:off x="762000" y="1889125"/>
            <a:ext cx="77724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>
                <a:solidFill>
                  <a:srgbClr val="B91D55"/>
                </a:solidFill>
                <a:latin typeface="Corbel" panose="020B0503020204020204" pitchFamily="34" charset="0"/>
              </a:rPr>
              <a:t>CSS dapat didefinisikan untuk semua halaman hanya dengan menulis definisi CSS di dalam sebuah file teks yang selanjutnya dirujuk oleh setiap halaman web yang akan menggunakannya.</a:t>
            </a:r>
          </a:p>
          <a:p>
            <a:pPr eaLnBrk="1" hangingPunct="1"/>
            <a:r>
              <a:rPr lang="en-US" altLang="id-ID" sz="2000">
                <a:solidFill>
                  <a:srgbClr val="B91D55"/>
                </a:solidFill>
                <a:latin typeface="Corbel" panose="020B0503020204020204" pitchFamily="34" charset="0"/>
              </a:rPr>
              <a:t>Dengan demikian jika suatu saat ingin dilakukan perubahan </a:t>
            </a:r>
            <a:r>
              <a:rPr lang="en-US" altLang="id-ID" sz="2000" i="1">
                <a:solidFill>
                  <a:srgbClr val="B91D55"/>
                </a:solidFill>
                <a:latin typeface="Corbel" panose="020B0503020204020204" pitchFamily="34" charset="0"/>
              </a:rPr>
              <a:t>style </a:t>
            </a:r>
            <a:r>
              <a:rPr lang="en-US" altLang="id-ID" sz="2000">
                <a:solidFill>
                  <a:srgbClr val="B91D55"/>
                </a:solidFill>
                <a:latin typeface="Corbel" panose="020B0503020204020204" pitchFamily="34" charset="0"/>
              </a:rPr>
              <a:t>yang berlaku untuk semua halaman Web maka yang diubah ada file teks eksternal tersebut.</a:t>
            </a:r>
          </a:p>
        </p:txBody>
      </p:sp>
    </p:spTree>
    <p:extLst>
      <p:ext uri="{BB962C8B-B14F-4D97-AF65-F5344CB8AC3E}">
        <p14:creationId xmlns:p14="http://schemas.microsoft.com/office/powerpoint/2010/main" val="1782563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44452"/>
            <a:ext cx="8585510" cy="49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50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0D01A7"/>
                </a:solidFill>
              </a:rPr>
              <a:t>Elemen-elemen CSS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600200"/>
            <a:ext cx="6781800" cy="4525963"/>
          </a:xfrm>
        </p:spPr>
        <p:txBody>
          <a:bodyPr/>
          <a:lstStyle/>
          <a:p>
            <a:pPr eaLnBrk="1" hangingPunct="1"/>
            <a:r>
              <a:rPr lang="en-US" altLang="id-ID" i="1">
                <a:solidFill>
                  <a:srgbClr val="B91D55"/>
                </a:solidFill>
              </a:rPr>
              <a:t>Font</a:t>
            </a:r>
          </a:p>
          <a:p>
            <a:pPr eaLnBrk="1" hangingPunct="1"/>
            <a:r>
              <a:rPr lang="en-US" altLang="id-ID" i="1">
                <a:solidFill>
                  <a:srgbClr val="B91D55"/>
                </a:solidFill>
              </a:rPr>
              <a:t>Text</a:t>
            </a:r>
          </a:p>
          <a:p>
            <a:pPr eaLnBrk="1" hangingPunct="1"/>
            <a:r>
              <a:rPr lang="en-US" altLang="id-ID" i="1">
                <a:solidFill>
                  <a:srgbClr val="B91D55"/>
                </a:solidFill>
              </a:rPr>
              <a:t>Color</a:t>
            </a:r>
          </a:p>
          <a:p>
            <a:pPr eaLnBrk="1" hangingPunct="1"/>
            <a:r>
              <a:rPr lang="en-US" altLang="id-ID" i="1">
                <a:solidFill>
                  <a:srgbClr val="B91D55"/>
                </a:solidFill>
              </a:rPr>
              <a:t>Link</a:t>
            </a:r>
          </a:p>
          <a:p>
            <a:pPr eaLnBrk="1" hangingPunct="1"/>
            <a:endParaRPr lang="en-US" altLang="id-ID" i="1">
              <a:solidFill>
                <a:srgbClr val="B91D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74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>
                <a:solidFill>
                  <a:srgbClr val="0D01A7"/>
                </a:solidFill>
              </a:rPr>
              <a:t>Font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3581400" cy="2667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id-ID" sz="2000"/>
              <a:t>Digunakan untuk mengatur tingkah-laku huruf (</a:t>
            </a:r>
            <a:r>
              <a:rPr lang="en-US" altLang="id-ID" sz="2000" b="1" i="1"/>
              <a:t>font</a:t>
            </a:r>
            <a:r>
              <a:rPr lang="en-US" altLang="id-ID" sz="2000"/>
              <a:t>). Elemen ini mempunyai beberapa properti. Satu properti dapat mempunyai beberapa nilai.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685925"/>
            <a:ext cx="49530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255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0D01A7"/>
                </a:solidFill>
              </a:rPr>
              <a:t>CSS?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id-ID" sz="2800">
                <a:solidFill>
                  <a:srgbClr val="B91D55"/>
                </a:solidFill>
              </a:rPr>
              <a:t>Singkatan dari Cascading Style Sheet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d-ID" sz="2800">
                <a:solidFill>
                  <a:srgbClr val="B91D55"/>
                </a:solidFill>
              </a:rPr>
              <a:t>Merupakan suatu cara untuk memformat atau membuat </a:t>
            </a:r>
            <a:r>
              <a:rPr lang="en-US" altLang="id-ID" sz="2800" i="1">
                <a:solidFill>
                  <a:srgbClr val="B91D55"/>
                </a:solidFill>
              </a:rPr>
              <a:t>layout </a:t>
            </a:r>
            <a:r>
              <a:rPr lang="en-US" altLang="id-ID" sz="2800">
                <a:solidFill>
                  <a:srgbClr val="B91D55"/>
                </a:solidFill>
              </a:rPr>
              <a:t>halaman web menjadi lebih menarik dan mudah dikelola.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d-ID" sz="2800">
                <a:solidFill>
                  <a:srgbClr val="B91D55"/>
                </a:solidFill>
              </a:rPr>
              <a:t>Di dalamnya terdapat banyak </a:t>
            </a:r>
            <a:r>
              <a:rPr lang="en-US" altLang="id-ID" sz="2800" b="1">
                <a:solidFill>
                  <a:srgbClr val="B91D55"/>
                </a:solidFill>
              </a:rPr>
              <a:t>style</a:t>
            </a:r>
            <a:r>
              <a:rPr lang="en-US" altLang="id-ID" sz="2800">
                <a:solidFill>
                  <a:srgbClr val="B91D55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d-ID" sz="2800">
                <a:solidFill>
                  <a:srgbClr val="B91D55"/>
                </a:solidFill>
              </a:rPr>
              <a:t>CSS dapat dituliskan pada bagian </a:t>
            </a:r>
            <a:r>
              <a:rPr lang="en-US" altLang="id-ID" sz="2800" b="1">
                <a:solidFill>
                  <a:srgbClr val="33CC33"/>
                </a:solidFill>
              </a:rPr>
              <a:t>&lt;body&gt;</a:t>
            </a:r>
            <a:r>
              <a:rPr lang="en-US" altLang="id-ID" sz="2800">
                <a:solidFill>
                  <a:srgbClr val="B91D55"/>
                </a:solidFill>
              </a:rPr>
              <a:t>, </a:t>
            </a:r>
            <a:r>
              <a:rPr lang="en-US" altLang="id-ID" sz="2800" b="1">
                <a:solidFill>
                  <a:srgbClr val="33CC33"/>
                </a:solidFill>
              </a:rPr>
              <a:t>&lt;head&gt;</a:t>
            </a:r>
            <a:r>
              <a:rPr lang="en-US" altLang="id-ID" sz="2800" b="1">
                <a:solidFill>
                  <a:srgbClr val="B91D55"/>
                </a:solidFill>
              </a:rPr>
              <a:t> </a:t>
            </a:r>
            <a:r>
              <a:rPr lang="en-US" altLang="id-ID" sz="2800">
                <a:solidFill>
                  <a:srgbClr val="B91D55"/>
                </a:solidFill>
              </a:rPr>
              <a:t>suatu dokumen HTML atau diletakkan di sebuah </a:t>
            </a:r>
            <a:r>
              <a:rPr lang="en-US" altLang="id-ID" sz="2800">
                <a:solidFill>
                  <a:srgbClr val="33CC33"/>
                </a:solidFill>
              </a:rPr>
              <a:t>file eksternal</a:t>
            </a:r>
            <a:r>
              <a:rPr lang="en-US" altLang="id-ID" sz="2800">
                <a:solidFill>
                  <a:srgbClr val="B91D55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d-ID" sz="2800">
                <a:solidFill>
                  <a:srgbClr val="B91D55"/>
                </a:solidFill>
              </a:rPr>
              <a:t>Perintah-perintah CSS dibatasi oleh tag </a:t>
            </a:r>
            <a:r>
              <a:rPr lang="en-US" altLang="id-ID" sz="2800" b="1">
                <a:solidFill>
                  <a:srgbClr val="B91D55"/>
                </a:solidFill>
              </a:rPr>
              <a:t>&lt;style&gt; </a:t>
            </a:r>
            <a:r>
              <a:rPr lang="en-US" altLang="id-ID" sz="2800">
                <a:solidFill>
                  <a:srgbClr val="B91D55"/>
                </a:solidFill>
              </a:rPr>
              <a:t>dan </a:t>
            </a:r>
            <a:r>
              <a:rPr lang="en-US" altLang="id-ID" sz="2800" b="1">
                <a:solidFill>
                  <a:srgbClr val="B91D55"/>
                </a:solidFill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151672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>
                <a:solidFill>
                  <a:srgbClr val="0D01A7"/>
                </a:solidFill>
              </a:rPr>
              <a:t>Text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3048000" cy="3352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id-ID" sz="2000"/>
              <a:t>Element text akan membuat tampilan teks menjadi lebih menarik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752600"/>
            <a:ext cx="51720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554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>
                <a:solidFill>
                  <a:srgbClr val="0D01A7"/>
                </a:solidFill>
              </a:rPr>
              <a:t>Color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3429000" cy="2514600"/>
          </a:xfrm>
        </p:spPr>
        <p:txBody>
          <a:bodyPr/>
          <a:lstStyle/>
          <a:p>
            <a:pPr marL="0" indent="0" eaLnBrk="1" hangingPunct="1">
              <a:buClrTx/>
              <a:buFontTx/>
              <a:buNone/>
            </a:pPr>
            <a:r>
              <a:rPr lang="en-US" altLang="id-ID" sz="2000"/>
              <a:t>Elemen color yang digunakan untuk mengatur warna teks dan </a:t>
            </a:r>
            <a:r>
              <a:rPr lang="en-US" altLang="id-ID" sz="2000" i="1"/>
              <a:t>background </a:t>
            </a:r>
            <a:r>
              <a:rPr lang="en-US" altLang="id-ID" sz="2000"/>
              <a:t>halaman web</a:t>
            </a:r>
          </a:p>
          <a:p>
            <a:pPr marL="0" indent="0" eaLnBrk="1" hangingPunct="1">
              <a:buFontTx/>
              <a:buNone/>
            </a:pPr>
            <a:endParaRPr lang="en-US" altLang="id-ID" sz="2000">
              <a:solidFill>
                <a:srgbClr val="B91D55"/>
              </a:solidFill>
            </a:endParaRP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47800"/>
            <a:ext cx="466725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124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>
                <a:solidFill>
                  <a:srgbClr val="0D01A7"/>
                </a:solidFill>
              </a:rPr>
              <a:t>Link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447800"/>
            <a:ext cx="7848600" cy="175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id-ID" sz="2000"/>
              <a:t>Digunakan sebagai penghubung sehingga dapat digunakan untuk berpindah dari satu bagian ke bagian lain, dari satu halaman ke halaman lain bahkan dari satu situs ke situs lainnya. CSS menyediakan elemen </a:t>
            </a:r>
            <a:r>
              <a:rPr lang="en-US" altLang="id-ID" sz="2000" b="1"/>
              <a:t>link </a:t>
            </a:r>
            <a:r>
              <a:rPr lang="en-US" altLang="id-ID" sz="2000"/>
              <a:t>yang dapat digunakan untuk mengatur perilaku link.</a:t>
            </a:r>
            <a:endParaRPr lang="en-US" altLang="id-ID" sz="2000" b="1">
              <a:solidFill>
                <a:srgbClr val="B91D55"/>
              </a:solidFill>
            </a:endParaRP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29013"/>
            <a:ext cx="3200400" cy="157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3810000" y="3370263"/>
            <a:ext cx="4953000" cy="24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id-ID" sz="1700" b="1">
                <a:solidFill>
                  <a:srgbClr val="B91D55"/>
                </a:solidFill>
                <a:latin typeface="Corbel" panose="020B0503020204020204" pitchFamily="34" charset="0"/>
              </a:rPr>
              <a:t>A:link </a:t>
            </a:r>
            <a:r>
              <a:rPr lang="en-US" altLang="id-ID" sz="1700" b="1">
                <a:solidFill>
                  <a:srgbClr val="B91D55"/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 </a:t>
            </a:r>
            <a:r>
              <a:rPr lang="en-US" altLang="id-ID" sz="1700">
                <a:solidFill>
                  <a:srgbClr val="B91D55"/>
                </a:solidFill>
                <a:latin typeface="Corbel" panose="020B0503020204020204" pitchFamily="34" charset="0"/>
              </a:rPr>
              <a:t>untuk link normal yang belum dikunjungi, belum diklik.</a:t>
            </a:r>
          </a:p>
          <a:p>
            <a:pPr eaLnBrk="1" hangingPunct="1">
              <a:buFontTx/>
              <a:buChar char="•"/>
            </a:pPr>
            <a:r>
              <a:rPr lang="en-US" altLang="id-ID" sz="1700" b="1">
                <a:solidFill>
                  <a:srgbClr val="B91D55"/>
                </a:solidFill>
                <a:latin typeface="Corbel" panose="020B0503020204020204" pitchFamily="34" charset="0"/>
              </a:rPr>
              <a:t>A:visited </a:t>
            </a:r>
            <a:r>
              <a:rPr lang="en-US" altLang="id-ID" sz="1700" b="1">
                <a:solidFill>
                  <a:srgbClr val="B91D55"/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 </a:t>
            </a:r>
            <a:r>
              <a:rPr lang="en-US" altLang="id-ID" sz="1700">
                <a:solidFill>
                  <a:srgbClr val="B91D55"/>
                </a:solidFill>
                <a:latin typeface="Corbel" panose="020B0503020204020204" pitchFamily="34" charset="0"/>
              </a:rPr>
              <a:t>untuk link yang telah dikunjungi.</a:t>
            </a:r>
          </a:p>
          <a:p>
            <a:pPr eaLnBrk="1" hangingPunct="1">
              <a:buFontTx/>
              <a:buChar char="•"/>
            </a:pPr>
            <a:r>
              <a:rPr lang="en-US" altLang="id-ID" sz="1700" b="1">
                <a:solidFill>
                  <a:srgbClr val="B91D55"/>
                </a:solidFill>
                <a:latin typeface="Corbel" panose="020B0503020204020204" pitchFamily="34" charset="0"/>
              </a:rPr>
              <a:t>A:active </a:t>
            </a:r>
            <a:r>
              <a:rPr lang="en-US" altLang="id-ID" sz="1700" b="1">
                <a:solidFill>
                  <a:srgbClr val="B91D55"/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 </a:t>
            </a:r>
            <a:r>
              <a:rPr lang="en-US" altLang="id-ID" sz="1700">
                <a:solidFill>
                  <a:srgbClr val="B91D55"/>
                </a:solidFill>
                <a:latin typeface="Corbel" panose="020B0503020204020204" pitchFamily="34" charset="0"/>
              </a:rPr>
              <a:t>untuk link aktif. Link aktif adalah link yang halaman tujuannya sedang ditampilkan oleh web browser.</a:t>
            </a:r>
          </a:p>
          <a:p>
            <a:pPr eaLnBrk="1" hangingPunct="1">
              <a:buFontTx/>
              <a:buChar char="•"/>
            </a:pPr>
            <a:r>
              <a:rPr lang="en-US" altLang="id-ID" sz="1700" b="1">
                <a:solidFill>
                  <a:srgbClr val="B91D55"/>
                </a:solidFill>
                <a:latin typeface="Corbel" panose="020B0503020204020204" pitchFamily="34" charset="0"/>
              </a:rPr>
              <a:t>A:hover </a:t>
            </a:r>
            <a:r>
              <a:rPr lang="en-US" altLang="id-ID" sz="1700" b="1">
                <a:solidFill>
                  <a:srgbClr val="B91D55"/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 </a:t>
            </a:r>
            <a:r>
              <a:rPr lang="en-US" altLang="id-ID" sz="1700">
                <a:solidFill>
                  <a:srgbClr val="B91D55"/>
                </a:solidFill>
                <a:latin typeface="Corbel" panose="020B0503020204020204" pitchFamily="34" charset="0"/>
              </a:rPr>
              <a:t>untuk link yang </a:t>
            </a:r>
            <a:r>
              <a:rPr lang="en-US" altLang="id-ID" sz="1700" i="1">
                <a:solidFill>
                  <a:srgbClr val="B91D55"/>
                </a:solidFill>
                <a:latin typeface="Corbel" panose="020B0503020204020204" pitchFamily="34" charset="0"/>
              </a:rPr>
              <a:t>hover</a:t>
            </a:r>
            <a:r>
              <a:rPr lang="en-US" altLang="id-ID" sz="1700">
                <a:solidFill>
                  <a:srgbClr val="B91D55"/>
                </a:solidFill>
                <a:latin typeface="Corbel" panose="020B0503020204020204" pitchFamily="34" charset="0"/>
              </a:rPr>
              <a:t>. Saat </a:t>
            </a:r>
            <a:r>
              <a:rPr lang="en-US" altLang="id-ID" sz="1700" i="1">
                <a:solidFill>
                  <a:srgbClr val="B91D55"/>
                </a:solidFill>
                <a:latin typeface="Corbel" panose="020B0503020204020204" pitchFamily="34" charset="0"/>
              </a:rPr>
              <a:t>mouse</a:t>
            </a:r>
            <a:r>
              <a:rPr lang="en-US" altLang="id-ID" sz="1700">
                <a:solidFill>
                  <a:srgbClr val="B91D55"/>
                </a:solidFill>
                <a:latin typeface="Corbel" panose="020B0503020204020204" pitchFamily="34" charset="0"/>
              </a:rPr>
              <a:t> digerakkan atau </a:t>
            </a:r>
            <a:r>
              <a:rPr lang="en-US" altLang="id-ID" sz="1700" i="1">
                <a:solidFill>
                  <a:srgbClr val="B91D55"/>
                </a:solidFill>
                <a:latin typeface="Corbel" panose="020B0503020204020204" pitchFamily="34" charset="0"/>
              </a:rPr>
              <a:t>mouse over </a:t>
            </a:r>
            <a:r>
              <a:rPr lang="en-US" altLang="id-ID" sz="1700">
                <a:solidFill>
                  <a:srgbClr val="B91D55"/>
                </a:solidFill>
                <a:latin typeface="Corbel" panose="020B0503020204020204" pitchFamily="34" charset="0"/>
              </a:rPr>
              <a:t>di atas suatu link, kondisi ini disebut link hover.</a:t>
            </a:r>
          </a:p>
        </p:txBody>
      </p:sp>
    </p:spTree>
    <p:extLst>
      <p:ext uri="{BB962C8B-B14F-4D97-AF65-F5344CB8AC3E}">
        <p14:creationId xmlns:p14="http://schemas.microsoft.com/office/powerpoint/2010/main" val="3895274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0D01A7"/>
                </a:solidFill>
              </a:rPr>
              <a:t>Contoh Sederhana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86400" y="2133600"/>
            <a:ext cx="2514600" cy="6096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id-ID" sz="2800" b="1">
                <a:solidFill>
                  <a:srgbClr val="B91D55"/>
                </a:solidFill>
              </a:rPr>
              <a:t>Tampilan:</a:t>
            </a:r>
          </a:p>
        </p:txBody>
      </p: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2714625"/>
            <a:ext cx="4471988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524000"/>
            <a:ext cx="3352800" cy="451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6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>
                <a:solidFill>
                  <a:srgbClr val="0D01A7"/>
                </a:solidFill>
              </a:rPr>
              <a:t>Selector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311467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id-ID" sz="2800">
                <a:solidFill>
                  <a:srgbClr val="B91D55"/>
                </a:solidFill>
              </a:rPr>
              <a:t>Adalah nama yang diberikan untuk setiap </a:t>
            </a:r>
            <a:r>
              <a:rPr lang="en-US" altLang="id-ID" sz="2800" i="1">
                <a:solidFill>
                  <a:srgbClr val="B91D55"/>
                </a:solidFill>
              </a:rPr>
              <a:t>style </a:t>
            </a:r>
            <a:r>
              <a:rPr lang="en-US" altLang="id-ID" sz="2800">
                <a:solidFill>
                  <a:srgbClr val="B91D55"/>
                </a:solidFill>
              </a:rPr>
              <a:t>berbeda yang dibuat. </a:t>
            </a:r>
            <a:endParaRPr lang="id-ID" altLang="id-ID" sz="2800">
              <a:solidFill>
                <a:srgbClr val="B91D55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id-ID" sz="2800">
                <a:solidFill>
                  <a:srgbClr val="B91D55"/>
                </a:solidFill>
              </a:rPr>
              <a:t>Di dalam </a:t>
            </a:r>
            <a:r>
              <a:rPr lang="en-US" altLang="id-ID" sz="2800" i="1">
                <a:solidFill>
                  <a:srgbClr val="B91D55"/>
                </a:solidFill>
              </a:rPr>
              <a:t>style </a:t>
            </a:r>
            <a:r>
              <a:rPr lang="en-US" altLang="id-ID" sz="2800">
                <a:solidFill>
                  <a:srgbClr val="B91D55"/>
                </a:solidFill>
              </a:rPr>
              <a:t>didefinisikan bagaimana setiap </a:t>
            </a:r>
            <a:r>
              <a:rPr lang="en-US" altLang="id-ID" sz="2800" i="1">
                <a:solidFill>
                  <a:srgbClr val="B91D55"/>
                </a:solidFill>
              </a:rPr>
              <a:t>selector </a:t>
            </a:r>
            <a:r>
              <a:rPr lang="en-US" altLang="id-ID" sz="2800">
                <a:solidFill>
                  <a:srgbClr val="B91D55"/>
                </a:solidFill>
              </a:rPr>
              <a:t>akan bekerja (</a:t>
            </a:r>
            <a:r>
              <a:rPr lang="en-US" altLang="id-ID" sz="2800" i="1">
                <a:solidFill>
                  <a:srgbClr val="B91D55"/>
                </a:solidFill>
              </a:rPr>
              <a:t>font</a:t>
            </a:r>
            <a:r>
              <a:rPr lang="en-US" altLang="id-ID" sz="2800">
                <a:solidFill>
                  <a:srgbClr val="B91D55"/>
                </a:solidFill>
              </a:rPr>
              <a:t>, </a:t>
            </a:r>
            <a:r>
              <a:rPr lang="en-US" altLang="id-ID" sz="2800" i="1">
                <a:solidFill>
                  <a:srgbClr val="B91D55"/>
                </a:solidFill>
              </a:rPr>
              <a:t>color </a:t>
            </a:r>
            <a:r>
              <a:rPr lang="en-US" altLang="id-ID" sz="2800">
                <a:solidFill>
                  <a:srgbClr val="B91D55"/>
                </a:solidFill>
              </a:rPr>
              <a:t>dan lain-lain.). Kemudian di dalam bagian </a:t>
            </a:r>
            <a:r>
              <a:rPr lang="en-US" altLang="id-ID" sz="2800" i="1">
                <a:solidFill>
                  <a:srgbClr val="B91D55"/>
                </a:solidFill>
              </a:rPr>
              <a:t>body </a:t>
            </a:r>
            <a:r>
              <a:rPr lang="en-US" altLang="id-ID" sz="2800">
                <a:solidFill>
                  <a:srgbClr val="B91D55"/>
                </a:solidFill>
              </a:rPr>
              <a:t>halaman web, </a:t>
            </a:r>
            <a:r>
              <a:rPr lang="en-US" altLang="id-ID" sz="2800" i="1">
                <a:solidFill>
                  <a:srgbClr val="B91D55"/>
                </a:solidFill>
              </a:rPr>
              <a:t>selector </a:t>
            </a:r>
            <a:r>
              <a:rPr lang="en-US" altLang="id-ID" sz="2800">
                <a:solidFill>
                  <a:srgbClr val="B91D55"/>
                </a:solidFill>
              </a:rPr>
              <a:t>tersebut dipanggil untuk mengaktifkan </a:t>
            </a:r>
            <a:r>
              <a:rPr lang="en-US" altLang="id-ID" sz="2800" i="1">
                <a:solidFill>
                  <a:srgbClr val="B91D55"/>
                </a:solidFill>
              </a:rPr>
              <a:t>style </a:t>
            </a:r>
            <a:r>
              <a:rPr lang="en-US" altLang="id-ID" sz="2800">
                <a:solidFill>
                  <a:srgbClr val="B91D55"/>
                </a:solidFill>
              </a:rPr>
              <a:t>yang telah didefinisikan.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id-ID" sz="2800">
              <a:solidFill>
                <a:srgbClr val="B91D55"/>
              </a:solidFill>
            </a:endParaRPr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642938" y="4786313"/>
            <a:ext cx="64008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0838" indent="-3508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400">
                <a:solidFill>
                  <a:srgbClr val="B91D55"/>
                </a:solidFill>
                <a:latin typeface="Corbel" panose="020B0503020204020204" pitchFamily="34" charset="0"/>
              </a:rPr>
              <a:t>Jenis-jenis </a:t>
            </a:r>
            <a:r>
              <a:rPr lang="en-US" altLang="id-ID" sz="2400" i="1">
                <a:solidFill>
                  <a:srgbClr val="B91D55"/>
                </a:solidFill>
                <a:latin typeface="Corbel" panose="020B0503020204020204" pitchFamily="34" charset="0"/>
              </a:rPr>
              <a:t>Selector</a:t>
            </a:r>
            <a:r>
              <a:rPr lang="en-US" altLang="id-ID" sz="2400">
                <a:solidFill>
                  <a:srgbClr val="B91D55"/>
                </a:solidFill>
                <a:latin typeface="Corbel" panose="020B0503020204020204" pitchFamily="34" charset="0"/>
              </a:rPr>
              <a:t>:</a:t>
            </a:r>
          </a:p>
          <a:p>
            <a:pPr eaLnBrk="1" hangingPunct="1">
              <a:buFontTx/>
              <a:buChar char="•"/>
            </a:pPr>
            <a:r>
              <a:rPr lang="en-US" altLang="id-ID" sz="2400" i="1">
                <a:solidFill>
                  <a:srgbClr val="B91D55"/>
                </a:solidFill>
                <a:latin typeface="Corbel" panose="020B0503020204020204" pitchFamily="34" charset="0"/>
              </a:rPr>
              <a:t>Selector </a:t>
            </a:r>
            <a:r>
              <a:rPr lang="en-US" altLang="id-ID" sz="2400">
                <a:solidFill>
                  <a:srgbClr val="B91D55"/>
                </a:solidFill>
                <a:latin typeface="Corbel" panose="020B0503020204020204" pitchFamily="34" charset="0"/>
              </a:rPr>
              <a:t>HTML</a:t>
            </a:r>
          </a:p>
          <a:p>
            <a:pPr eaLnBrk="1" hangingPunct="1">
              <a:buFontTx/>
              <a:buChar char="•"/>
            </a:pPr>
            <a:r>
              <a:rPr lang="en-US" altLang="id-ID" sz="2400" i="1">
                <a:solidFill>
                  <a:srgbClr val="B91D55"/>
                </a:solidFill>
                <a:latin typeface="Corbel" panose="020B0503020204020204" pitchFamily="34" charset="0"/>
              </a:rPr>
              <a:t>Selector Class</a:t>
            </a:r>
          </a:p>
          <a:p>
            <a:pPr eaLnBrk="1" hangingPunct="1">
              <a:buFontTx/>
              <a:buChar char="•"/>
            </a:pPr>
            <a:r>
              <a:rPr lang="en-US" altLang="id-ID" sz="2400" i="1">
                <a:solidFill>
                  <a:srgbClr val="B91D55"/>
                </a:solidFill>
                <a:latin typeface="Corbel" panose="020B0503020204020204" pitchFamily="34" charset="0"/>
              </a:rPr>
              <a:t>Selector </a:t>
            </a:r>
            <a:r>
              <a:rPr lang="en-US" altLang="id-ID" sz="2400">
                <a:solidFill>
                  <a:srgbClr val="B91D55"/>
                </a:solidFill>
                <a:latin typeface="Corbel" panose="020B0503020204020204" pitchFamily="34" charset="0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37011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/>
      <p:bldP spid="1331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>
                <a:solidFill>
                  <a:srgbClr val="0D01A7"/>
                </a:solidFill>
              </a:rPr>
              <a:t>Selector </a:t>
            </a:r>
            <a:r>
              <a:rPr lang="en-US">
                <a:solidFill>
                  <a:srgbClr val="0D01A7"/>
                </a:solidFill>
              </a:rPr>
              <a:t>HTML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30646"/>
            <a:ext cx="8229600" cy="1219200"/>
          </a:xfrm>
        </p:spPr>
        <p:txBody>
          <a:bodyPr/>
          <a:lstStyle/>
          <a:p>
            <a:pPr eaLnBrk="1" hangingPunct="1"/>
            <a:r>
              <a:rPr lang="en-US" altLang="id-ID" sz="2000" dirty="0" err="1">
                <a:solidFill>
                  <a:srgbClr val="B91D55"/>
                </a:solidFill>
              </a:rPr>
              <a:t>Digunakan</a:t>
            </a:r>
            <a:r>
              <a:rPr lang="en-US" altLang="id-ID" sz="2000" dirty="0">
                <a:solidFill>
                  <a:srgbClr val="B91D55"/>
                </a:solidFill>
              </a:rPr>
              <a:t> </a:t>
            </a:r>
            <a:r>
              <a:rPr lang="en-US" altLang="id-ID" sz="2000" dirty="0" err="1">
                <a:solidFill>
                  <a:srgbClr val="B91D55"/>
                </a:solidFill>
              </a:rPr>
              <a:t>untuk</a:t>
            </a:r>
            <a:r>
              <a:rPr lang="en-US" altLang="id-ID" sz="2000" dirty="0">
                <a:solidFill>
                  <a:srgbClr val="B91D55"/>
                </a:solidFill>
              </a:rPr>
              <a:t> </a:t>
            </a:r>
            <a:r>
              <a:rPr lang="en-US" altLang="id-ID" sz="2000" dirty="0" err="1">
                <a:solidFill>
                  <a:srgbClr val="B91D55"/>
                </a:solidFill>
              </a:rPr>
              <a:t>mendefinisikan</a:t>
            </a:r>
            <a:r>
              <a:rPr lang="en-US" altLang="id-ID" sz="2000" dirty="0">
                <a:solidFill>
                  <a:srgbClr val="B91D55"/>
                </a:solidFill>
              </a:rPr>
              <a:t> </a:t>
            </a:r>
            <a:r>
              <a:rPr lang="en-US" altLang="id-ID" sz="2000" i="1" dirty="0">
                <a:solidFill>
                  <a:srgbClr val="B91D55"/>
                </a:solidFill>
              </a:rPr>
              <a:t>style </a:t>
            </a:r>
            <a:r>
              <a:rPr lang="en-US" altLang="id-ID" sz="2000" dirty="0">
                <a:solidFill>
                  <a:srgbClr val="B91D55"/>
                </a:solidFill>
              </a:rPr>
              <a:t>yang </a:t>
            </a:r>
            <a:r>
              <a:rPr lang="en-US" altLang="id-ID" sz="2000" dirty="0" err="1">
                <a:solidFill>
                  <a:srgbClr val="B91D55"/>
                </a:solidFill>
              </a:rPr>
              <a:t>berhubungan</a:t>
            </a:r>
            <a:r>
              <a:rPr lang="en-US" altLang="id-ID" sz="2000" dirty="0">
                <a:solidFill>
                  <a:srgbClr val="B91D55"/>
                </a:solidFill>
              </a:rPr>
              <a:t> </a:t>
            </a:r>
            <a:r>
              <a:rPr lang="en-US" altLang="id-ID" sz="2000" dirty="0" err="1">
                <a:solidFill>
                  <a:srgbClr val="B91D55"/>
                </a:solidFill>
              </a:rPr>
              <a:t>dengan</a:t>
            </a:r>
            <a:r>
              <a:rPr lang="en-US" altLang="id-ID" sz="2000" dirty="0">
                <a:solidFill>
                  <a:srgbClr val="B91D55"/>
                </a:solidFill>
              </a:rPr>
              <a:t> tag HTML, </a:t>
            </a:r>
            <a:r>
              <a:rPr lang="en-US" altLang="id-ID" sz="2000" dirty="0" err="1">
                <a:solidFill>
                  <a:srgbClr val="B91D55"/>
                </a:solidFill>
              </a:rPr>
              <a:t>melakukan</a:t>
            </a:r>
            <a:r>
              <a:rPr lang="en-US" altLang="id-ID" sz="2000" dirty="0">
                <a:solidFill>
                  <a:srgbClr val="B91D55"/>
                </a:solidFill>
              </a:rPr>
              <a:t> </a:t>
            </a:r>
            <a:r>
              <a:rPr lang="en-US" altLang="id-ID" sz="2000" dirty="0" err="1">
                <a:solidFill>
                  <a:srgbClr val="B91D55"/>
                </a:solidFill>
              </a:rPr>
              <a:t>redefinisi</a:t>
            </a:r>
            <a:r>
              <a:rPr lang="en-US" altLang="id-ID" sz="2000" dirty="0">
                <a:solidFill>
                  <a:srgbClr val="B91D55"/>
                </a:solidFill>
              </a:rPr>
              <a:t> tag normal HTML</a:t>
            </a:r>
          </a:p>
          <a:p>
            <a:pPr eaLnBrk="1" hangingPunct="1"/>
            <a:r>
              <a:rPr lang="en-US" altLang="id-ID" sz="2000" dirty="0">
                <a:solidFill>
                  <a:srgbClr val="B91D55"/>
                </a:solidFill>
              </a:rPr>
              <a:t>Syntax: </a:t>
            </a:r>
            <a:r>
              <a:rPr lang="en-US" altLang="id-ID" sz="2000" b="1" dirty="0" err="1">
                <a:solidFill>
                  <a:srgbClr val="33CC33"/>
                </a:solidFill>
              </a:rPr>
              <a:t>SelectorHTML</a:t>
            </a:r>
            <a:r>
              <a:rPr lang="en-US" altLang="id-ID" sz="2000" b="1" dirty="0">
                <a:solidFill>
                  <a:srgbClr val="33CC33"/>
                </a:solidFill>
              </a:rPr>
              <a:t> {</a:t>
            </a:r>
            <a:r>
              <a:rPr lang="en-US" altLang="id-ID" sz="2000" b="1" dirty="0" err="1">
                <a:solidFill>
                  <a:srgbClr val="33CC33"/>
                </a:solidFill>
              </a:rPr>
              <a:t>Properti:Nilai</a:t>
            </a:r>
            <a:r>
              <a:rPr lang="en-US" altLang="id-ID" sz="2000" b="1" dirty="0">
                <a:solidFill>
                  <a:srgbClr val="33CC33"/>
                </a:solidFill>
              </a:rPr>
              <a:t>;}</a:t>
            </a:r>
            <a:endParaRPr lang="en-US" altLang="id-ID" sz="2000" dirty="0">
              <a:solidFill>
                <a:srgbClr val="33CC33"/>
              </a:solidFill>
            </a:endParaRPr>
          </a:p>
        </p:txBody>
      </p:sp>
      <p:pic>
        <p:nvPicPr>
          <p:cNvPr id="13824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581" y="2420937"/>
            <a:ext cx="36576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6386513" y="3019425"/>
            <a:ext cx="1376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FFCC"/>
              </a:buClr>
            </a:pPr>
            <a:r>
              <a:rPr lang="en-US" altLang="id-ID" sz="2000" b="1">
                <a:solidFill>
                  <a:srgbClr val="B91D55"/>
                </a:solidFill>
                <a:latin typeface="Corbel" panose="020B0503020204020204" pitchFamily="34" charset="0"/>
              </a:rPr>
              <a:t>Tampilan: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71" y="2667000"/>
            <a:ext cx="4845019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  <p:bldP spid="1382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0D01A7"/>
                </a:solidFill>
              </a:rPr>
              <a:t>Selector Class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38275"/>
            <a:ext cx="8229600" cy="1276350"/>
          </a:xfrm>
        </p:spPr>
        <p:txBody>
          <a:bodyPr/>
          <a:lstStyle/>
          <a:p>
            <a:pPr eaLnBrk="1" hangingPunct="1"/>
            <a:r>
              <a:rPr lang="en-US" altLang="id-ID" sz="2000">
                <a:solidFill>
                  <a:srgbClr val="B91D55"/>
                </a:solidFill>
              </a:rPr>
              <a:t>Digunakan untuk mendefinisikan </a:t>
            </a:r>
            <a:r>
              <a:rPr lang="en-US" altLang="id-ID" sz="2000" i="1">
                <a:solidFill>
                  <a:srgbClr val="B91D55"/>
                </a:solidFill>
              </a:rPr>
              <a:t>style </a:t>
            </a:r>
            <a:r>
              <a:rPr lang="en-US" altLang="id-ID" sz="2000">
                <a:solidFill>
                  <a:srgbClr val="B91D55"/>
                </a:solidFill>
              </a:rPr>
              <a:t>yang dapat dipakai tanpa melakukan redefinisi tag HTML.</a:t>
            </a:r>
          </a:p>
          <a:p>
            <a:pPr eaLnBrk="1" hangingPunct="1"/>
            <a:r>
              <a:rPr lang="en-US" altLang="id-ID" sz="2000">
                <a:solidFill>
                  <a:srgbClr val="B91D55"/>
                </a:solidFill>
              </a:rPr>
              <a:t>Syntax: </a:t>
            </a:r>
            <a:r>
              <a:rPr lang="en-US" altLang="id-ID" sz="2000" b="1">
                <a:solidFill>
                  <a:srgbClr val="33CC33"/>
                </a:solidFill>
              </a:rPr>
              <a:t>ClassSelector {Properti:Nilai;}</a:t>
            </a:r>
          </a:p>
        </p:txBody>
      </p:sp>
      <p:pic>
        <p:nvPicPr>
          <p:cNvPr id="139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75" y="3371235"/>
            <a:ext cx="3781425" cy="236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304800" y="2714625"/>
            <a:ext cx="5410200" cy="375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FFCC"/>
              </a:buClr>
            </a:pPr>
            <a:r>
              <a:rPr lang="en-US" altLang="id-ID" sz="1400" b="1" dirty="0">
                <a:solidFill>
                  <a:srgbClr val="B91D55"/>
                </a:solidFill>
                <a:latin typeface="Corbel" panose="020B0503020204020204" pitchFamily="34" charset="0"/>
              </a:rPr>
              <a:t>Script HTML:</a:t>
            </a:r>
          </a:p>
          <a:p>
            <a:pPr eaLnBrk="1" hangingPunct="1"/>
            <a:r>
              <a:rPr lang="en-US" altLang="id-ID" sz="1400" dirty="0">
                <a:latin typeface="Corbel" panose="020B0503020204020204" pitchFamily="34" charset="0"/>
              </a:rPr>
              <a:t>&lt;html&gt;</a:t>
            </a:r>
          </a:p>
          <a:p>
            <a:pPr eaLnBrk="1" hangingPunct="1"/>
            <a:r>
              <a:rPr lang="en-US" altLang="id-ID" sz="1400" dirty="0">
                <a:latin typeface="Corbel" panose="020B0503020204020204" pitchFamily="34" charset="0"/>
              </a:rPr>
              <a:t>  &lt;head&gt;</a:t>
            </a:r>
          </a:p>
          <a:p>
            <a:pPr eaLnBrk="1" hangingPunct="1"/>
            <a:r>
              <a:rPr lang="en-US" altLang="id-ID" sz="1400" dirty="0">
                <a:latin typeface="Corbel" panose="020B0503020204020204" pitchFamily="34" charset="0"/>
              </a:rPr>
              <a:t>     &lt;title&gt;Selector Class&lt;/title&gt;</a:t>
            </a:r>
          </a:p>
          <a:p>
            <a:pPr eaLnBrk="1" hangingPunct="1"/>
            <a:r>
              <a:rPr lang="en-US" altLang="id-ID" sz="1400" dirty="0">
                <a:latin typeface="Corbel" panose="020B0503020204020204" pitchFamily="34" charset="0"/>
              </a:rPr>
              <a:t>     </a:t>
            </a:r>
            <a:r>
              <a:rPr lang="en-US" altLang="id-ID" sz="1400" b="1" dirty="0">
                <a:solidFill>
                  <a:srgbClr val="33CC33"/>
                </a:solidFill>
                <a:latin typeface="Corbel" panose="020B0503020204020204" pitchFamily="34" charset="0"/>
              </a:rPr>
              <a:t>&lt;style type="text/</a:t>
            </a:r>
            <a:r>
              <a:rPr lang="en-US" altLang="id-ID" sz="1400" b="1" dirty="0" err="1">
                <a:solidFill>
                  <a:srgbClr val="33CC33"/>
                </a:solidFill>
                <a:latin typeface="Corbel" panose="020B0503020204020204" pitchFamily="34" charset="0"/>
              </a:rPr>
              <a:t>css</a:t>
            </a:r>
            <a:r>
              <a:rPr lang="en-US" altLang="id-ID" sz="1400" b="1" dirty="0">
                <a:solidFill>
                  <a:srgbClr val="33CC33"/>
                </a:solidFill>
                <a:latin typeface="Corbel" panose="020B0503020204020204" pitchFamily="34" charset="0"/>
              </a:rPr>
              <a:t>"&gt; </a:t>
            </a:r>
          </a:p>
          <a:p>
            <a:pPr eaLnBrk="1" hangingPunct="1"/>
            <a:r>
              <a:rPr lang="en-US" altLang="id-ID" sz="1400" b="1" dirty="0">
                <a:solidFill>
                  <a:srgbClr val="33CC33"/>
                </a:solidFill>
                <a:latin typeface="Corbel" panose="020B0503020204020204" pitchFamily="34" charset="0"/>
              </a:rPr>
              <a:t>	.headline {</a:t>
            </a:r>
            <a:r>
              <a:rPr lang="en-US" altLang="id-ID" sz="1400" b="1" dirty="0" err="1">
                <a:solidFill>
                  <a:srgbClr val="33CC33"/>
                </a:solidFill>
                <a:latin typeface="Corbel" panose="020B0503020204020204" pitchFamily="34" charset="0"/>
              </a:rPr>
              <a:t>font-family:arial</a:t>
            </a:r>
            <a:r>
              <a:rPr lang="en-US" altLang="id-ID" sz="1400" b="1" dirty="0">
                <a:solidFill>
                  <a:srgbClr val="33CC33"/>
                </a:solidFill>
                <a:latin typeface="Corbel" panose="020B0503020204020204" pitchFamily="34" charset="0"/>
              </a:rPr>
              <a:t>; font-size:14px; </a:t>
            </a:r>
            <a:r>
              <a:rPr lang="en-US" altLang="id-ID" sz="1400" b="1" dirty="0" err="1">
                <a:solidFill>
                  <a:srgbClr val="33CC33"/>
                </a:solidFill>
                <a:latin typeface="Corbel" panose="020B0503020204020204" pitchFamily="34" charset="0"/>
              </a:rPr>
              <a:t>color:red</a:t>
            </a:r>
            <a:r>
              <a:rPr lang="en-US" altLang="id-ID" sz="1400" b="1" dirty="0">
                <a:solidFill>
                  <a:srgbClr val="33CC33"/>
                </a:solidFill>
                <a:latin typeface="Corbel" panose="020B0503020204020204" pitchFamily="34" charset="0"/>
              </a:rPr>
              <a:t>}</a:t>
            </a:r>
          </a:p>
          <a:p>
            <a:pPr eaLnBrk="1" hangingPunct="1"/>
            <a:r>
              <a:rPr lang="en-US" altLang="id-ID" sz="1400" b="1" dirty="0">
                <a:solidFill>
                  <a:srgbClr val="33CC33"/>
                </a:solidFill>
                <a:latin typeface="Corbel" panose="020B0503020204020204" pitchFamily="34" charset="0"/>
              </a:rPr>
              <a:t>     &lt;/style&gt;</a:t>
            </a:r>
          </a:p>
          <a:p>
            <a:pPr eaLnBrk="1" hangingPunct="1"/>
            <a:r>
              <a:rPr lang="en-US" altLang="id-ID" sz="1400" dirty="0">
                <a:latin typeface="Corbel" panose="020B0503020204020204" pitchFamily="34" charset="0"/>
              </a:rPr>
              <a:t>  &lt;/head&gt;</a:t>
            </a:r>
          </a:p>
          <a:p>
            <a:pPr eaLnBrk="1" hangingPunct="1"/>
            <a:r>
              <a:rPr lang="en-US" altLang="id-ID" sz="1400" dirty="0">
                <a:latin typeface="Corbel" panose="020B0503020204020204" pitchFamily="34" charset="0"/>
              </a:rPr>
              <a:t>  &lt;body&gt;</a:t>
            </a:r>
          </a:p>
          <a:p>
            <a:pPr eaLnBrk="1" hangingPunct="1"/>
            <a:r>
              <a:rPr lang="en-US" altLang="id-ID" sz="1400" dirty="0">
                <a:latin typeface="Corbel" panose="020B0503020204020204" pitchFamily="34" charset="0"/>
              </a:rPr>
              <a:t>       &lt;b </a:t>
            </a:r>
            <a:r>
              <a:rPr lang="en-US" altLang="id-ID" sz="1400" b="1" dirty="0">
                <a:solidFill>
                  <a:srgbClr val="33CC33"/>
                </a:solidFill>
                <a:latin typeface="Corbel" panose="020B0503020204020204" pitchFamily="34" charset="0"/>
              </a:rPr>
              <a:t>class="headline"</a:t>
            </a:r>
            <a:r>
              <a:rPr lang="en-US" altLang="id-ID" sz="1400" dirty="0">
                <a:latin typeface="Corbel" panose="020B0503020204020204" pitchFamily="34" charset="0"/>
              </a:rPr>
              <a:t>&gt; </a:t>
            </a:r>
          </a:p>
          <a:p>
            <a:pPr eaLnBrk="1" hangingPunct="1"/>
            <a:r>
              <a:rPr lang="en-US" altLang="id-ID" sz="1400" dirty="0">
                <a:latin typeface="Corbel" panose="020B0503020204020204" pitchFamily="34" charset="0"/>
              </a:rPr>
              <a:t>       </a:t>
            </a:r>
            <a:r>
              <a:rPr lang="en-US" altLang="id-ID" sz="1400" dirty="0" err="1">
                <a:latin typeface="Corbel" panose="020B0503020204020204" pitchFamily="34" charset="0"/>
              </a:rPr>
              <a:t>Tulisan</a:t>
            </a:r>
            <a:r>
              <a:rPr lang="en-US" altLang="id-ID" sz="1400" dirty="0">
                <a:latin typeface="Corbel" panose="020B0503020204020204" pitchFamily="34" charset="0"/>
              </a:rPr>
              <a:t> </a:t>
            </a:r>
            <a:r>
              <a:rPr lang="en-US" altLang="id-ID" sz="1400" dirty="0" err="1">
                <a:latin typeface="Corbel" panose="020B0503020204020204" pitchFamily="34" charset="0"/>
              </a:rPr>
              <a:t>ini</a:t>
            </a:r>
            <a:r>
              <a:rPr lang="en-US" altLang="id-ID" sz="1400" dirty="0">
                <a:latin typeface="Corbel" panose="020B0503020204020204" pitchFamily="34" charset="0"/>
              </a:rPr>
              <a:t> </a:t>
            </a:r>
            <a:r>
              <a:rPr lang="en-US" altLang="id-ID" sz="1400" dirty="0" err="1">
                <a:latin typeface="Corbel" panose="020B0503020204020204" pitchFamily="34" charset="0"/>
              </a:rPr>
              <a:t>tebal</a:t>
            </a:r>
            <a:r>
              <a:rPr lang="en-US" altLang="id-ID" sz="1400" dirty="0">
                <a:latin typeface="Corbel" panose="020B0503020204020204" pitchFamily="34" charset="0"/>
              </a:rPr>
              <a:t> </a:t>
            </a:r>
            <a:r>
              <a:rPr lang="en-US" altLang="id-ID" sz="1400" dirty="0" err="1">
                <a:latin typeface="Corbel" panose="020B0503020204020204" pitchFamily="34" charset="0"/>
              </a:rPr>
              <a:t>karena</a:t>
            </a:r>
            <a:r>
              <a:rPr lang="en-US" altLang="id-ID" sz="1400" dirty="0">
                <a:latin typeface="Corbel" panose="020B0503020204020204" pitchFamily="34" charset="0"/>
              </a:rPr>
              <a:t> </a:t>
            </a:r>
            <a:r>
              <a:rPr lang="en-US" altLang="id-ID" sz="1400" dirty="0" err="1">
                <a:latin typeface="Corbel" panose="020B0503020204020204" pitchFamily="34" charset="0"/>
              </a:rPr>
              <a:t>pengaruh</a:t>
            </a:r>
            <a:r>
              <a:rPr lang="en-US" altLang="id-ID" sz="1400" dirty="0">
                <a:latin typeface="Corbel" panose="020B0503020204020204" pitchFamily="34" charset="0"/>
              </a:rPr>
              <a:t> selector class headline  </a:t>
            </a:r>
          </a:p>
          <a:p>
            <a:pPr eaLnBrk="1" hangingPunct="1"/>
            <a:r>
              <a:rPr lang="en-US" altLang="id-ID" sz="1400" dirty="0">
                <a:latin typeface="Corbel" panose="020B0503020204020204" pitchFamily="34" charset="0"/>
              </a:rPr>
              <a:t>       &lt;/b&gt;&lt;</a:t>
            </a:r>
            <a:r>
              <a:rPr lang="en-US" altLang="id-ID" sz="1400" dirty="0" err="1">
                <a:latin typeface="Corbel" panose="020B0503020204020204" pitchFamily="34" charset="0"/>
              </a:rPr>
              <a:t>br</a:t>
            </a:r>
            <a:r>
              <a:rPr lang="en-US" altLang="id-ID" sz="1400" dirty="0">
                <a:latin typeface="Corbel" panose="020B0503020204020204" pitchFamily="34" charset="0"/>
              </a:rPr>
              <a:t>&gt;</a:t>
            </a:r>
          </a:p>
          <a:p>
            <a:pPr eaLnBrk="1" hangingPunct="1"/>
            <a:r>
              <a:rPr lang="en-US" altLang="id-ID" sz="1400" dirty="0">
                <a:latin typeface="Corbel" panose="020B0503020204020204" pitchFamily="34" charset="0"/>
              </a:rPr>
              <a:t>      &lt;</a:t>
            </a:r>
            <a:r>
              <a:rPr lang="en-US" altLang="id-ID" sz="1400" dirty="0" err="1">
                <a:latin typeface="Corbel" panose="020B0503020204020204" pitchFamily="34" charset="0"/>
              </a:rPr>
              <a:t>i</a:t>
            </a:r>
            <a:r>
              <a:rPr lang="en-US" altLang="id-ID" sz="1400" dirty="0">
                <a:latin typeface="Corbel" panose="020B0503020204020204" pitchFamily="34" charset="0"/>
              </a:rPr>
              <a:t> </a:t>
            </a:r>
            <a:r>
              <a:rPr lang="en-US" altLang="id-ID" sz="1400" b="1" dirty="0">
                <a:solidFill>
                  <a:srgbClr val="33CC33"/>
                </a:solidFill>
                <a:latin typeface="Corbel" panose="020B0503020204020204" pitchFamily="34" charset="0"/>
              </a:rPr>
              <a:t>class="headline"</a:t>
            </a:r>
            <a:r>
              <a:rPr lang="en-US" altLang="id-ID" sz="1400" dirty="0">
                <a:latin typeface="Corbel" panose="020B0503020204020204" pitchFamily="34" charset="0"/>
              </a:rPr>
              <a:t>&gt;  </a:t>
            </a:r>
          </a:p>
          <a:p>
            <a:pPr eaLnBrk="1" hangingPunct="1"/>
            <a:r>
              <a:rPr lang="en-US" altLang="id-ID" sz="1400" dirty="0">
                <a:latin typeface="Corbel" panose="020B0503020204020204" pitchFamily="34" charset="0"/>
              </a:rPr>
              <a:t>      </a:t>
            </a:r>
            <a:r>
              <a:rPr lang="en-US" altLang="id-ID" sz="1400" dirty="0" err="1">
                <a:latin typeface="Corbel" panose="020B0503020204020204" pitchFamily="34" charset="0"/>
              </a:rPr>
              <a:t>Tulisan</a:t>
            </a:r>
            <a:r>
              <a:rPr lang="en-US" altLang="id-ID" sz="1400" dirty="0">
                <a:latin typeface="Corbel" panose="020B0503020204020204" pitchFamily="34" charset="0"/>
              </a:rPr>
              <a:t> </a:t>
            </a:r>
            <a:r>
              <a:rPr lang="en-US" altLang="id-ID" sz="1400" dirty="0" err="1">
                <a:latin typeface="Corbel" panose="020B0503020204020204" pitchFamily="34" charset="0"/>
              </a:rPr>
              <a:t>ini</a:t>
            </a:r>
            <a:r>
              <a:rPr lang="en-US" altLang="id-ID" sz="1400" dirty="0">
                <a:latin typeface="Corbel" panose="020B0503020204020204" pitchFamily="34" charset="0"/>
              </a:rPr>
              <a:t> </a:t>
            </a:r>
            <a:r>
              <a:rPr lang="en-US" altLang="id-ID" sz="1400" dirty="0" err="1">
                <a:latin typeface="Corbel" panose="020B0503020204020204" pitchFamily="34" charset="0"/>
              </a:rPr>
              <a:t>dicetak</a:t>
            </a:r>
            <a:r>
              <a:rPr lang="en-US" altLang="id-ID" sz="1400" dirty="0">
                <a:latin typeface="Corbel" panose="020B0503020204020204" pitchFamily="34" charset="0"/>
              </a:rPr>
              <a:t> miring </a:t>
            </a:r>
            <a:r>
              <a:rPr lang="en-US" altLang="id-ID" sz="1400" dirty="0" err="1">
                <a:latin typeface="Corbel" panose="020B0503020204020204" pitchFamily="34" charset="0"/>
              </a:rPr>
              <a:t>karena</a:t>
            </a:r>
            <a:r>
              <a:rPr lang="en-US" altLang="id-ID" sz="1400" dirty="0">
                <a:latin typeface="Corbel" panose="020B0503020204020204" pitchFamily="34" charset="0"/>
              </a:rPr>
              <a:t> selector class headline  </a:t>
            </a:r>
          </a:p>
          <a:p>
            <a:pPr eaLnBrk="1" hangingPunct="1"/>
            <a:r>
              <a:rPr lang="en-US" altLang="id-ID" sz="1400" dirty="0">
                <a:latin typeface="Corbel" panose="020B0503020204020204" pitchFamily="34" charset="0"/>
              </a:rPr>
              <a:t>      &lt;/</a:t>
            </a:r>
            <a:r>
              <a:rPr lang="en-US" altLang="id-ID" sz="1400" dirty="0" err="1">
                <a:latin typeface="Corbel" panose="020B0503020204020204" pitchFamily="34" charset="0"/>
              </a:rPr>
              <a:t>i</a:t>
            </a:r>
            <a:r>
              <a:rPr lang="en-US" altLang="id-ID" sz="1400" dirty="0">
                <a:latin typeface="Corbel" panose="020B0503020204020204" pitchFamily="34" charset="0"/>
              </a:rPr>
              <a:t>&gt;</a:t>
            </a:r>
          </a:p>
          <a:p>
            <a:pPr eaLnBrk="1" hangingPunct="1"/>
            <a:r>
              <a:rPr lang="en-US" altLang="id-ID" sz="1400" dirty="0">
                <a:latin typeface="Corbel" panose="020B0503020204020204" pitchFamily="34" charset="0"/>
              </a:rPr>
              <a:t>  &lt;/body&gt;</a:t>
            </a:r>
          </a:p>
          <a:p>
            <a:pPr eaLnBrk="1" hangingPunct="1"/>
            <a:r>
              <a:rPr lang="en-US" altLang="id-ID" sz="1400" dirty="0">
                <a:latin typeface="Corbel" panose="020B0503020204020204" pitchFamily="34" charset="0"/>
              </a:rPr>
              <a:t>&lt;/html&gt;</a:t>
            </a:r>
          </a:p>
        </p:txBody>
      </p:sp>
      <p:sp>
        <p:nvSpPr>
          <p:cNvPr id="139271" name="Rectangle 7"/>
          <p:cNvSpPr>
            <a:spLocks noChangeArrowheads="1"/>
          </p:cNvSpPr>
          <p:nvPr/>
        </p:nvSpPr>
        <p:spPr bwMode="auto">
          <a:xfrm>
            <a:off x="6553200" y="2743200"/>
            <a:ext cx="1376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FFCC"/>
              </a:buClr>
            </a:pPr>
            <a:r>
              <a:rPr lang="en-US" altLang="id-ID" sz="2000" b="1">
                <a:solidFill>
                  <a:srgbClr val="B91D55"/>
                </a:solidFill>
                <a:latin typeface="Corbel" panose="020B0503020204020204" pitchFamily="34" charset="0"/>
              </a:rPr>
              <a:t>Tampilan:</a:t>
            </a:r>
          </a:p>
        </p:txBody>
      </p:sp>
    </p:spTree>
    <p:extLst>
      <p:ext uri="{BB962C8B-B14F-4D97-AF65-F5344CB8AC3E}">
        <p14:creationId xmlns:p14="http://schemas.microsoft.com/office/powerpoint/2010/main" val="313995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  <p:bldP spid="139270" grpId="0"/>
      <p:bldP spid="1392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>
                <a:solidFill>
                  <a:srgbClr val="0D01A7"/>
                </a:solidFill>
              </a:rPr>
              <a:t>SPAN </a:t>
            </a:r>
            <a:r>
              <a:rPr lang="en-US">
                <a:solidFill>
                  <a:srgbClr val="0D01A7"/>
                </a:solidFill>
              </a:rPr>
              <a:t>dan </a:t>
            </a:r>
            <a:r>
              <a:rPr lang="en-US" i="1">
                <a:solidFill>
                  <a:srgbClr val="0D01A7"/>
                </a:solidFill>
              </a:rPr>
              <a:t>DIV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id-ID" sz="2000">
                <a:solidFill>
                  <a:srgbClr val="B91D55"/>
                </a:solidFill>
              </a:rPr>
              <a:t>Dua tag yang sering dikombinasikan dengan </a:t>
            </a:r>
            <a:r>
              <a:rPr lang="en-US" altLang="id-ID" sz="2000" i="1">
                <a:solidFill>
                  <a:srgbClr val="B91D55"/>
                </a:solidFill>
              </a:rPr>
              <a:t>selector class </a:t>
            </a:r>
            <a:r>
              <a:rPr lang="en-US" altLang="id-ID" sz="2000">
                <a:solidFill>
                  <a:srgbClr val="B91D55"/>
                </a:solidFill>
              </a:rPr>
              <a:t>adalah </a:t>
            </a:r>
            <a:r>
              <a:rPr lang="en-US" altLang="id-ID" sz="2000" b="1">
                <a:solidFill>
                  <a:srgbClr val="B91D55"/>
                </a:solidFill>
              </a:rPr>
              <a:t>&lt;SPAN&gt; </a:t>
            </a:r>
            <a:r>
              <a:rPr lang="en-US" altLang="id-ID" sz="2000">
                <a:solidFill>
                  <a:srgbClr val="B91D55"/>
                </a:solidFill>
              </a:rPr>
              <a:t>dan </a:t>
            </a:r>
            <a:r>
              <a:rPr lang="en-US" altLang="id-ID" sz="2000" b="1">
                <a:solidFill>
                  <a:srgbClr val="B91D55"/>
                </a:solidFill>
              </a:rPr>
              <a:t>&lt;DIV&gt;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000">
                <a:solidFill>
                  <a:srgbClr val="B91D55"/>
                </a:solidFill>
              </a:rPr>
              <a:t>Tag </a:t>
            </a:r>
            <a:r>
              <a:rPr lang="en-US" altLang="id-ID" sz="2000" b="1">
                <a:solidFill>
                  <a:srgbClr val="B91D55"/>
                </a:solidFill>
              </a:rPr>
              <a:t>&lt;SPAN&gt; </a:t>
            </a:r>
            <a:r>
              <a:rPr lang="en-US" altLang="id-ID" sz="2000">
                <a:solidFill>
                  <a:srgbClr val="B91D55"/>
                </a:solidFill>
              </a:rPr>
              <a:t>adalah "</a:t>
            </a:r>
            <a:r>
              <a:rPr lang="en-US" altLang="id-ID" sz="2000" i="1">
                <a:solidFill>
                  <a:srgbClr val="B91D55"/>
                </a:solidFill>
              </a:rPr>
              <a:t>inline-tag</a:t>
            </a:r>
            <a:r>
              <a:rPr lang="en-US" altLang="id-ID" sz="2000">
                <a:solidFill>
                  <a:srgbClr val="B91D55"/>
                </a:solidFill>
              </a:rPr>
              <a:t>" dalam HTML, berarti tidak ada pergantian baris (</a:t>
            </a:r>
            <a:r>
              <a:rPr lang="en-US" altLang="id-ID" sz="2000" i="1">
                <a:solidFill>
                  <a:srgbClr val="B91D55"/>
                </a:solidFill>
              </a:rPr>
              <a:t>line break</a:t>
            </a:r>
            <a:r>
              <a:rPr lang="en-US" altLang="id-ID" sz="2000">
                <a:solidFill>
                  <a:srgbClr val="B91D55"/>
                </a:solidFill>
              </a:rPr>
              <a:t>) yang disisipkan sebelum atau setelah penulisannya.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000">
                <a:solidFill>
                  <a:srgbClr val="B91D55"/>
                </a:solidFill>
              </a:rPr>
              <a:t>Tag </a:t>
            </a:r>
            <a:r>
              <a:rPr lang="en-US" altLang="id-ID" sz="2000" b="1">
                <a:solidFill>
                  <a:srgbClr val="B91D55"/>
                </a:solidFill>
              </a:rPr>
              <a:t>&lt;DIV&gt; </a:t>
            </a:r>
            <a:r>
              <a:rPr lang="en-US" altLang="id-ID" sz="2000">
                <a:solidFill>
                  <a:srgbClr val="B91D55"/>
                </a:solidFill>
              </a:rPr>
              <a:t>adalah "</a:t>
            </a:r>
            <a:r>
              <a:rPr lang="en-US" altLang="id-ID" sz="2000" i="1">
                <a:solidFill>
                  <a:srgbClr val="B91D55"/>
                </a:solidFill>
              </a:rPr>
              <a:t>block tag</a:t>
            </a:r>
            <a:r>
              <a:rPr lang="en-US" altLang="id-ID" sz="2000">
                <a:solidFill>
                  <a:srgbClr val="B91D55"/>
                </a:solidFill>
              </a:rPr>
              <a:t>" dalam HTML, berarti pergantian baris secara otomatis disisipkan untuk memberikan jarak antara blok yang dibuat dengan teks atau blok lain sebelum dan sesudahnya (seperti tag &lt;P&gt; atau &lt;TABLE&gt;).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000">
                <a:solidFill>
                  <a:srgbClr val="B91D55"/>
                </a:solidFill>
              </a:rPr>
              <a:t>Tag </a:t>
            </a:r>
            <a:r>
              <a:rPr lang="en-US" altLang="id-ID" sz="2000" b="1">
                <a:solidFill>
                  <a:srgbClr val="B91D55"/>
                </a:solidFill>
              </a:rPr>
              <a:t>&lt;DIV&gt; </a:t>
            </a:r>
            <a:r>
              <a:rPr lang="en-US" altLang="id-ID" sz="2000">
                <a:solidFill>
                  <a:srgbClr val="B91D55"/>
                </a:solidFill>
              </a:rPr>
              <a:t>sering digunakan untuk implementasi layer karena layer merupakan blokblok informasi terpisah. Tag </a:t>
            </a:r>
            <a:r>
              <a:rPr lang="en-US" altLang="id-ID" sz="2000" b="1">
                <a:solidFill>
                  <a:srgbClr val="B91D55"/>
                </a:solidFill>
              </a:rPr>
              <a:t>&lt;DIV&gt; </a:t>
            </a:r>
            <a:r>
              <a:rPr lang="en-US" altLang="id-ID" sz="2000">
                <a:solidFill>
                  <a:srgbClr val="B91D55"/>
                </a:solidFill>
              </a:rPr>
              <a:t>merupakan pilihan yang tepat saat membuat layer pada halaman web.</a:t>
            </a:r>
          </a:p>
        </p:txBody>
      </p:sp>
    </p:spTree>
    <p:extLst>
      <p:ext uri="{BB962C8B-B14F-4D97-AF65-F5344CB8AC3E}">
        <p14:creationId xmlns:p14="http://schemas.microsoft.com/office/powerpoint/2010/main" val="265374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>
                <a:solidFill>
                  <a:srgbClr val="0D01A7"/>
                </a:solidFill>
              </a:rPr>
              <a:t>Selector </a:t>
            </a:r>
            <a:r>
              <a:rPr lang="en-US">
                <a:solidFill>
                  <a:srgbClr val="0D01A7"/>
                </a:solidFill>
              </a:rPr>
              <a:t>ID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id-ID" sz="2000">
                <a:solidFill>
                  <a:srgbClr val="B91D55"/>
                </a:solidFill>
              </a:rPr>
              <a:t>Digunakan untuk mendefinisikan </a:t>
            </a:r>
            <a:r>
              <a:rPr lang="en-US" altLang="id-ID" sz="2000" i="1">
                <a:solidFill>
                  <a:srgbClr val="B91D55"/>
                </a:solidFill>
              </a:rPr>
              <a:t>style </a:t>
            </a:r>
            <a:r>
              <a:rPr lang="en-US" altLang="id-ID" sz="2000">
                <a:solidFill>
                  <a:srgbClr val="B91D55"/>
                </a:solidFill>
              </a:rPr>
              <a:t>yang berhubungan dengan suatu </a:t>
            </a:r>
            <a:r>
              <a:rPr lang="en-US" altLang="id-ID" sz="2000" i="1">
                <a:solidFill>
                  <a:srgbClr val="B91D55"/>
                </a:solidFill>
              </a:rPr>
              <a:t>object </a:t>
            </a:r>
            <a:r>
              <a:rPr lang="en-US" altLang="id-ID" sz="2000">
                <a:solidFill>
                  <a:srgbClr val="B91D55"/>
                </a:solidFill>
              </a:rPr>
              <a:t>memanfaatkan ID unik, biasa digunakan saat bekerja dengan </a:t>
            </a:r>
            <a:r>
              <a:rPr lang="en-US" altLang="id-ID" sz="2000" i="1">
                <a:solidFill>
                  <a:srgbClr val="B91D55"/>
                </a:solidFill>
              </a:rPr>
              <a:t>layer</a:t>
            </a:r>
          </a:p>
          <a:p>
            <a:pPr eaLnBrk="1" hangingPunct="1"/>
            <a:r>
              <a:rPr lang="en-US" altLang="id-ID" sz="2000">
                <a:solidFill>
                  <a:srgbClr val="B91D55"/>
                </a:solidFill>
              </a:rPr>
              <a:t>Syntax: </a:t>
            </a:r>
            <a:r>
              <a:rPr lang="en-US" altLang="id-ID" sz="2000" b="1">
                <a:solidFill>
                  <a:srgbClr val="33CC33"/>
                </a:solidFill>
              </a:rPr>
              <a:t>#IDSelector {Properti:Nilai;}</a:t>
            </a:r>
            <a:endParaRPr lang="en-US" altLang="id-ID" sz="2000">
              <a:solidFill>
                <a:srgbClr val="33CC33"/>
              </a:solidFill>
            </a:endParaRPr>
          </a:p>
        </p:txBody>
      </p:sp>
      <p:pic>
        <p:nvPicPr>
          <p:cNvPr id="140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127375"/>
            <a:ext cx="4343400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762000" y="3048000"/>
            <a:ext cx="1376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FFCC"/>
              </a:buClr>
            </a:pPr>
            <a:r>
              <a:rPr lang="en-US" altLang="id-ID" sz="2000" b="1">
                <a:solidFill>
                  <a:srgbClr val="B91D55"/>
                </a:solidFill>
                <a:latin typeface="Corbel" panose="020B0503020204020204" pitchFamily="34" charset="0"/>
              </a:rPr>
              <a:t>Tampilan:</a:t>
            </a:r>
          </a:p>
        </p:txBody>
      </p:sp>
    </p:spTree>
    <p:extLst>
      <p:ext uri="{BB962C8B-B14F-4D97-AF65-F5344CB8AC3E}">
        <p14:creationId xmlns:p14="http://schemas.microsoft.com/office/powerpoint/2010/main" val="386814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/>
      <p:bldP spid="1402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6671388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40557"/>
      </p:ext>
    </p:extLst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2">
      <a:dk1>
        <a:srgbClr val="000000"/>
      </a:dk1>
      <a:lt1>
        <a:srgbClr val="FFFFFF"/>
      </a:lt1>
      <a:dk2>
        <a:srgbClr val="000000"/>
      </a:dk2>
      <a:lt2>
        <a:srgbClr val="808000"/>
      </a:lt2>
      <a:accent1>
        <a:srgbClr val="FFCC99"/>
      </a:accent1>
      <a:accent2>
        <a:srgbClr val="99CC00"/>
      </a:accent2>
      <a:accent3>
        <a:srgbClr val="FFFFFF"/>
      </a:accent3>
      <a:accent4>
        <a:srgbClr val="000000"/>
      </a:accent4>
      <a:accent5>
        <a:srgbClr val="FFE2CA"/>
      </a:accent5>
      <a:accent6>
        <a:srgbClr val="8AB900"/>
      </a:accent6>
      <a:hlink>
        <a:srgbClr val="336600"/>
      </a:hlink>
      <a:folHlink>
        <a:srgbClr val="FFCC00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938</TotalTime>
  <Words>818</Words>
  <Application>Microsoft Office PowerPoint</Application>
  <PresentationFormat>On-screen Show (4:3)</PresentationFormat>
  <Paragraphs>120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Corbel</vt:lpstr>
      <vt:lpstr>Times New Roman</vt:lpstr>
      <vt:lpstr>Wingdings</vt:lpstr>
      <vt:lpstr>Capsules</vt:lpstr>
      <vt:lpstr>CSS (Cascading Style Sheet)</vt:lpstr>
      <vt:lpstr>CSS?</vt:lpstr>
      <vt:lpstr>Contoh Sederhana</vt:lpstr>
      <vt:lpstr>Selector</vt:lpstr>
      <vt:lpstr>Selector HTML</vt:lpstr>
      <vt:lpstr>Selector Class</vt:lpstr>
      <vt:lpstr>SPAN dan DIV</vt:lpstr>
      <vt:lpstr>Selector ID</vt:lpstr>
      <vt:lpstr>PowerPoint Presentation</vt:lpstr>
      <vt:lpstr>Pengelompokan Selector</vt:lpstr>
      <vt:lpstr>Contoh Pengelompokan Selector</vt:lpstr>
      <vt:lpstr>Mekanisme Mengaplikasikan CSS</vt:lpstr>
      <vt:lpstr>Style dalam tag tunggal</vt:lpstr>
      <vt:lpstr>Style untuk 1 dokumen HTML</vt:lpstr>
      <vt:lpstr>PowerPoint Presentation</vt:lpstr>
      <vt:lpstr>Style dalam file eksternal</vt:lpstr>
      <vt:lpstr>PowerPoint Presentation</vt:lpstr>
      <vt:lpstr>Elemen-elemen CSS</vt:lpstr>
      <vt:lpstr>Font</vt:lpstr>
      <vt:lpstr>Text</vt:lpstr>
      <vt:lpstr>Color</vt:lpstr>
      <vt:lpstr>Link</vt:lpstr>
    </vt:vector>
  </TitlesOfParts>
  <Company>Dell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 4103 SISTEM KOMUNIKASI BERGERAK Modul 1  Pendahuluan</dc:title>
  <dc:creator>nma</dc:creator>
  <cp:lastModifiedBy>Yogi Rahmansyah</cp:lastModifiedBy>
  <cp:revision>74</cp:revision>
  <dcterms:created xsi:type="dcterms:W3CDTF">2005-06-20T07:09:15Z</dcterms:created>
  <dcterms:modified xsi:type="dcterms:W3CDTF">2017-03-31T14:01:28Z</dcterms:modified>
</cp:coreProperties>
</file>