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083800"/>
  <p:notesSz cx="7556500" cy="1008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8" y="-23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125978"/>
            <a:ext cx="6428422" cy="2117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646928"/>
            <a:ext cx="5293995" cy="2520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319274"/>
            <a:ext cx="3289839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319274"/>
            <a:ext cx="3289839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03352"/>
            <a:ext cx="6806565" cy="1613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319274"/>
            <a:ext cx="6806565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377934"/>
            <a:ext cx="2420112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377934"/>
            <a:ext cx="1739455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377934"/>
            <a:ext cx="1739455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59" y="8912013"/>
            <a:ext cx="781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Book Antiqua"/>
                <a:cs typeface="Book Antiqua"/>
              </a:rPr>
              <a:t>5.</a:t>
            </a:r>
            <a:r>
              <a:rPr sz="800" spc="370" dirty="0">
                <a:latin typeface="Book Antiqua"/>
                <a:cs typeface="Book Antiqua"/>
              </a:rPr>
              <a:t> </a:t>
            </a:r>
            <a:r>
              <a:rPr sz="800" spc="-10" dirty="0">
                <a:latin typeface="Book Antiqua"/>
                <a:cs typeface="Book Antiqua"/>
              </a:rPr>
              <a:t>Conclusions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1019" y="8904623"/>
            <a:ext cx="321500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</a:pPr>
            <a:r>
              <a:rPr sz="800" dirty="0">
                <a:latin typeface="Century"/>
                <a:cs typeface="Century"/>
              </a:rPr>
              <a:t>electromechanical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coupling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model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was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proposed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to</a:t>
            </a:r>
            <a:r>
              <a:rPr sz="800" spc="220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demonstrate </a:t>
            </a:r>
            <a:r>
              <a:rPr sz="800" dirty="0">
                <a:latin typeface="Century"/>
                <a:cs typeface="Century"/>
              </a:rPr>
              <a:t>the</a:t>
            </a:r>
            <a:r>
              <a:rPr sz="800" spc="3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working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principle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of</a:t>
            </a:r>
            <a:r>
              <a:rPr sz="800" spc="5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the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proposed</a:t>
            </a:r>
            <a:r>
              <a:rPr sz="800" spc="3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energy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harvester.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A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series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of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659" y="8175528"/>
            <a:ext cx="6631305" cy="755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Book Antiqua"/>
                <a:cs typeface="Book Antiqua"/>
              </a:rPr>
              <a:t>Fig.</a:t>
            </a:r>
            <a:r>
              <a:rPr sz="600" spc="85" dirty="0">
                <a:latin typeface="Book Antiqua"/>
                <a:cs typeface="Book Antiqua"/>
              </a:rPr>
              <a:t> </a:t>
            </a:r>
            <a:r>
              <a:rPr sz="600" dirty="0">
                <a:latin typeface="Book Antiqua"/>
                <a:cs typeface="Book Antiqua"/>
              </a:rPr>
              <a:t>15.</a:t>
            </a:r>
            <a:r>
              <a:rPr sz="600" spc="295" dirty="0">
                <a:latin typeface="Book Antiqua"/>
                <a:cs typeface="Book Antiqua"/>
              </a:rPr>
              <a:t> </a:t>
            </a:r>
            <a:r>
              <a:rPr sz="600" dirty="0">
                <a:latin typeface="Century"/>
                <a:cs typeface="Century"/>
              </a:rPr>
              <a:t>Output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voltage</a:t>
            </a:r>
            <a:r>
              <a:rPr sz="600" spc="13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with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rolling</a:t>
            </a:r>
            <a:r>
              <a:rPr sz="600" spc="12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bearing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involving</a:t>
            </a:r>
            <a:r>
              <a:rPr sz="600" spc="13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inner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race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defect:</a:t>
            </a:r>
            <a:r>
              <a:rPr sz="600" spc="13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(a)</a:t>
            </a:r>
            <a:r>
              <a:rPr sz="600" spc="14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time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domain,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(b)frequency</a:t>
            </a:r>
            <a:r>
              <a:rPr sz="600" spc="150" dirty="0">
                <a:latin typeface="Century"/>
                <a:cs typeface="Century"/>
              </a:rPr>
              <a:t> </a:t>
            </a:r>
            <a:r>
              <a:rPr sz="600" spc="-10" dirty="0">
                <a:latin typeface="Century"/>
                <a:cs typeface="Century"/>
              </a:rPr>
              <a:t>domain.</a:t>
            </a:r>
            <a:endParaRPr sz="6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8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tabLst>
                <a:tab pos="3429000" algn="l"/>
              </a:tabLst>
            </a:pPr>
            <a:r>
              <a:rPr sz="800" dirty="0">
                <a:latin typeface="Century"/>
                <a:cs typeface="Century"/>
              </a:rPr>
              <a:t>applications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in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remote</a:t>
            </a:r>
            <a:r>
              <a:rPr sz="800" spc="3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condition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monitoring</a:t>
            </a:r>
            <a:r>
              <a:rPr sz="800" spc="3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of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rotating</a:t>
            </a:r>
            <a:r>
              <a:rPr sz="800" spc="40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machinery.</a:t>
            </a:r>
            <a:r>
              <a:rPr sz="800" dirty="0">
                <a:latin typeface="Century"/>
                <a:cs typeface="Century"/>
              </a:rPr>
              <a:t>	element</a:t>
            </a:r>
            <a:r>
              <a:rPr sz="800" spc="1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bearings.</a:t>
            </a:r>
            <a:r>
              <a:rPr sz="800" spc="15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In</a:t>
            </a:r>
            <a:r>
              <a:rPr sz="800" spc="1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the</a:t>
            </a:r>
            <a:r>
              <a:rPr sz="800" spc="15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energy</a:t>
            </a:r>
            <a:r>
              <a:rPr sz="800" spc="1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harvester,</a:t>
            </a:r>
            <a:r>
              <a:rPr sz="800" spc="1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an</a:t>
            </a:r>
            <a:r>
              <a:rPr sz="800" spc="145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arc-</a:t>
            </a:r>
            <a:r>
              <a:rPr sz="800" dirty="0">
                <a:latin typeface="Century"/>
                <a:cs typeface="Century"/>
              </a:rPr>
              <a:t>shaped</a:t>
            </a:r>
            <a:r>
              <a:rPr sz="800" spc="150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piezo-</a:t>
            </a:r>
            <a:endParaRPr sz="800">
              <a:latin typeface="Century"/>
              <a:cs typeface="Century"/>
            </a:endParaRPr>
          </a:p>
          <a:p>
            <a:pPr marL="3429000" marR="5080">
              <a:lnSpc>
                <a:spcPts val="1050"/>
              </a:lnSpc>
              <a:spcBef>
                <a:spcPts val="45"/>
              </a:spcBef>
            </a:pPr>
            <a:r>
              <a:rPr sz="800" dirty="0">
                <a:latin typeface="Century"/>
                <a:cs typeface="Century"/>
              </a:rPr>
              <a:t>electric</a:t>
            </a:r>
            <a:r>
              <a:rPr sz="800" spc="16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sheet</a:t>
            </a:r>
            <a:r>
              <a:rPr sz="800" spc="17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was</a:t>
            </a:r>
            <a:r>
              <a:rPr sz="800" spc="16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cut</a:t>
            </a:r>
            <a:r>
              <a:rPr sz="800" spc="17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into</a:t>
            </a:r>
            <a:r>
              <a:rPr sz="800" spc="16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conductive</a:t>
            </a:r>
            <a:r>
              <a:rPr sz="800" spc="16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sections</a:t>
            </a:r>
            <a:r>
              <a:rPr sz="800" spc="17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and</a:t>
            </a:r>
            <a:r>
              <a:rPr sz="800" spc="16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installed</a:t>
            </a:r>
            <a:r>
              <a:rPr sz="800" spc="17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be-</a:t>
            </a:r>
            <a:r>
              <a:rPr sz="800" dirty="0">
                <a:latin typeface="Century"/>
                <a:cs typeface="Century"/>
              </a:rPr>
              <a:t> tween</a:t>
            </a:r>
            <a:r>
              <a:rPr sz="800" spc="215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rolling</a:t>
            </a:r>
            <a:r>
              <a:rPr sz="800" spc="225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bearings</a:t>
            </a:r>
            <a:r>
              <a:rPr sz="800" spc="22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and</a:t>
            </a:r>
            <a:r>
              <a:rPr sz="800" spc="22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lower</a:t>
            </a:r>
            <a:r>
              <a:rPr sz="800" spc="225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part</a:t>
            </a:r>
            <a:r>
              <a:rPr sz="800" spc="215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of</a:t>
            </a:r>
            <a:r>
              <a:rPr sz="800" spc="225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pedestal.</a:t>
            </a:r>
            <a:r>
              <a:rPr sz="800" spc="225" dirty="0">
                <a:latin typeface="Century"/>
                <a:cs typeface="Century"/>
              </a:rPr>
              <a:t>  </a:t>
            </a:r>
            <a:r>
              <a:rPr sz="800" spc="-35" dirty="0">
                <a:latin typeface="Century"/>
                <a:cs typeface="Century"/>
              </a:rPr>
              <a:t>An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659" y="9174683"/>
            <a:ext cx="6630670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765">
              <a:lnSpc>
                <a:spcPct val="105700"/>
              </a:lnSpc>
              <a:spcBef>
                <a:spcPts val="100"/>
              </a:spcBef>
              <a:tabLst>
                <a:tab pos="3429000" algn="l"/>
              </a:tabLst>
            </a:pPr>
            <a:r>
              <a:rPr sz="1200" spc="-30" baseline="3472" dirty="0">
                <a:latin typeface="Century"/>
                <a:cs typeface="Century"/>
              </a:rPr>
              <a:t>This</a:t>
            </a:r>
            <a:r>
              <a:rPr sz="1200" spc="82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paper</a:t>
            </a:r>
            <a:r>
              <a:rPr sz="1200" spc="82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proposed</a:t>
            </a:r>
            <a:r>
              <a:rPr sz="1200" spc="67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a</a:t>
            </a:r>
            <a:r>
              <a:rPr sz="1200" spc="75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piezoelectric</a:t>
            </a:r>
            <a:r>
              <a:rPr sz="1200" spc="67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energy</a:t>
            </a:r>
            <a:r>
              <a:rPr sz="1200" spc="89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harvester</a:t>
            </a:r>
            <a:r>
              <a:rPr sz="1200" spc="44" baseline="3472" dirty="0">
                <a:latin typeface="Century"/>
                <a:cs typeface="Century"/>
              </a:rPr>
              <a:t> </a:t>
            </a:r>
            <a:r>
              <a:rPr sz="1200" baseline="3472" dirty="0">
                <a:latin typeface="Century"/>
                <a:cs typeface="Century"/>
              </a:rPr>
              <a:t>capable</a:t>
            </a:r>
            <a:r>
              <a:rPr sz="1200" spc="89" baseline="3472" dirty="0">
                <a:latin typeface="Century"/>
                <a:cs typeface="Century"/>
              </a:rPr>
              <a:t> </a:t>
            </a:r>
            <a:r>
              <a:rPr sz="1200" spc="-37" baseline="3472" dirty="0">
                <a:latin typeface="Century"/>
                <a:cs typeface="Century"/>
              </a:rPr>
              <a:t>of</a:t>
            </a:r>
            <a:r>
              <a:rPr sz="1200" baseline="3472" dirty="0">
                <a:latin typeface="Century"/>
                <a:cs typeface="Century"/>
              </a:rPr>
              <a:t>	</a:t>
            </a:r>
            <a:r>
              <a:rPr sz="800" dirty="0">
                <a:latin typeface="Century"/>
                <a:cs typeface="Century"/>
              </a:rPr>
              <a:t>experiments</a:t>
            </a:r>
            <a:r>
              <a:rPr sz="800" spc="21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were</a:t>
            </a:r>
            <a:r>
              <a:rPr sz="800" spc="204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then</a:t>
            </a:r>
            <a:r>
              <a:rPr sz="800" spc="21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conducted</a:t>
            </a:r>
            <a:r>
              <a:rPr sz="800" spc="21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to</a:t>
            </a:r>
            <a:r>
              <a:rPr sz="800" spc="21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explore</a:t>
            </a:r>
            <a:r>
              <a:rPr sz="800" spc="210" dirty="0">
                <a:latin typeface="Century"/>
                <a:cs typeface="Century"/>
              </a:rPr>
              <a:t>  </a:t>
            </a:r>
            <a:r>
              <a:rPr sz="800" dirty="0">
                <a:latin typeface="Century"/>
                <a:cs typeface="Century"/>
              </a:rPr>
              <a:t>the</a:t>
            </a:r>
            <a:r>
              <a:rPr sz="800" spc="215" dirty="0">
                <a:latin typeface="Century"/>
                <a:cs typeface="Century"/>
              </a:rPr>
              <a:t>  </a:t>
            </a:r>
            <a:r>
              <a:rPr sz="800" spc="-10" dirty="0">
                <a:latin typeface="Century"/>
                <a:cs typeface="Century"/>
              </a:rPr>
              <a:t>output </a:t>
            </a:r>
            <a:r>
              <a:rPr sz="800" dirty="0">
                <a:latin typeface="Century"/>
                <a:cs typeface="Century"/>
              </a:rPr>
              <a:t>harvesting</a:t>
            </a:r>
            <a:r>
              <a:rPr sz="800" spc="229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electrical</a:t>
            </a:r>
            <a:r>
              <a:rPr sz="800" spc="250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energy</a:t>
            </a:r>
            <a:r>
              <a:rPr sz="800" spc="2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from</a:t>
            </a:r>
            <a:r>
              <a:rPr sz="800" spc="2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rotating</a:t>
            </a:r>
            <a:r>
              <a:rPr sz="800" spc="2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machines</a:t>
            </a:r>
            <a:r>
              <a:rPr sz="800" spc="245" dirty="0">
                <a:latin typeface="Century"/>
                <a:cs typeface="Century"/>
              </a:rPr>
              <a:t> </a:t>
            </a:r>
            <a:r>
              <a:rPr sz="800" dirty="0">
                <a:latin typeface="Century"/>
                <a:cs typeface="Century"/>
              </a:rPr>
              <a:t>via</a:t>
            </a:r>
            <a:r>
              <a:rPr sz="800" spc="260" dirty="0">
                <a:latin typeface="Century"/>
                <a:cs typeface="Century"/>
              </a:rPr>
              <a:t> </a:t>
            </a:r>
            <a:r>
              <a:rPr sz="800" spc="-10" dirty="0">
                <a:latin typeface="Century"/>
                <a:cs typeface="Century"/>
              </a:rPr>
              <a:t>rolling</a:t>
            </a:r>
            <a:endParaRPr sz="800">
              <a:latin typeface="Century"/>
              <a:cs typeface="Century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600" spc="30" dirty="0">
                <a:latin typeface="Century"/>
                <a:cs typeface="Century"/>
              </a:rPr>
              <a:t>9</a:t>
            </a:r>
            <a:endParaRPr sz="600">
              <a:latin typeface="Century"/>
              <a:cs typeface="Century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l="3533" t="19827" r="54268" b="2651"/>
          <a:stretch/>
        </p:blipFill>
        <p:spPr>
          <a:xfrm>
            <a:off x="273049" y="1384300"/>
            <a:ext cx="1828801" cy="1905000"/>
          </a:xfrm>
          <a:prstGeom prst="roundRect">
            <a:avLst>
              <a:gd name="adj" fmla="val 47686"/>
            </a:avLst>
          </a:prstGeom>
        </p:spPr>
      </p:pic>
      <p:sp>
        <p:nvSpPr>
          <p:cNvPr id="7" name="object 7"/>
          <p:cNvSpPr txBox="1"/>
          <p:nvPr/>
        </p:nvSpPr>
        <p:spPr>
          <a:xfrm>
            <a:off x="2142978" y="3404088"/>
            <a:ext cx="327406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Book Antiqua"/>
                <a:cs typeface="Book Antiqua"/>
              </a:rPr>
              <a:t>Fig.</a:t>
            </a:r>
            <a:r>
              <a:rPr sz="600" spc="60" dirty="0">
                <a:latin typeface="Book Antiqua"/>
                <a:cs typeface="Book Antiqua"/>
              </a:rPr>
              <a:t> </a:t>
            </a:r>
            <a:r>
              <a:rPr sz="600" dirty="0">
                <a:latin typeface="Book Antiqua"/>
                <a:cs typeface="Book Antiqua"/>
              </a:rPr>
              <a:t>13.</a:t>
            </a:r>
            <a:r>
              <a:rPr sz="600" spc="270" dirty="0">
                <a:latin typeface="Book Antiqua"/>
                <a:cs typeface="Book Antiqua"/>
              </a:rPr>
              <a:t> </a:t>
            </a:r>
            <a:r>
              <a:rPr sz="600" dirty="0">
                <a:latin typeface="Century"/>
                <a:cs typeface="Century"/>
              </a:rPr>
              <a:t>Defective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rolling</a:t>
            </a:r>
            <a:r>
              <a:rPr sz="600" spc="10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bearings</a:t>
            </a:r>
            <a:r>
              <a:rPr sz="600" spc="114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with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(a)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Inner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race</a:t>
            </a:r>
            <a:r>
              <a:rPr sz="600" spc="10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defect,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and</a:t>
            </a:r>
            <a:r>
              <a:rPr sz="600" spc="11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(b)</a:t>
            </a:r>
            <a:r>
              <a:rPr sz="600" spc="10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Outer</a:t>
            </a:r>
            <a:r>
              <a:rPr sz="600" spc="10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race</a:t>
            </a:r>
            <a:r>
              <a:rPr sz="600" spc="100" dirty="0">
                <a:latin typeface="Century"/>
                <a:cs typeface="Century"/>
              </a:rPr>
              <a:t> </a:t>
            </a:r>
            <a:r>
              <a:rPr sz="600" spc="-10" dirty="0">
                <a:latin typeface="Century"/>
                <a:cs typeface="Century"/>
              </a:rPr>
              <a:t>defect.</a:t>
            </a:r>
            <a:endParaRPr sz="600">
              <a:latin typeface="Century"/>
              <a:cs typeface="Century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804" y="3795852"/>
            <a:ext cx="5054396" cy="19123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83619" y="5807448"/>
            <a:ext cx="4192904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Book Antiqua"/>
                <a:cs typeface="Book Antiqua"/>
              </a:rPr>
              <a:t>Fig.</a:t>
            </a:r>
            <a:r>
              <a:rPr sz="600" spc="90" dirty="0">
                <a:latin typeface="Book Antiqua"/>
                <a:cs typeface="Book Antiqua"/>
              </a:rPr>
              <a:t> </a:t>
            </a:r>
            <a:r>
              <a:rPr sz="600" dirty="0">
                <a:latin typeface="Book Antiqua"/>
                <a:cs typeface="Book Antiqua"/>
              </a:rPr>
              <a:t>14.</a:t>
            </a:r>
            <a:r>
              <a:rPr sz="600" spc="300" dirty="0">
                <a:latin typeface="Book Antiqua"/>
                <a:cs typeface="Book Antiqua"/>
              </a:rPr>
              <a:t> </a:t>
            </a:r>
            <a:r>
              <a:rPr sz="600" dirty="0">
                <a:latin typeface="Century"/>
                <a:cs typeface="Century"/>
              </a:rPr>
              <a:t>Output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voltage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with</a:t>
            </a:r>
            <a:r>
              <a:rPr sz="600" spc="15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rolling</a:t>
            </a:r>
            <a:r>
              <a:rPr sz="600" spc="12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bearing</a:t>
            </a:r>
            <a:r>
              <a:rPr sz="600" spc="15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involving</a:t>
            </a:r>
            <a:r>
              <a:rPr sz="600" spc="12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outer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race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defect:</a:t>
            </a:r>
            <a:r>
              <a:rPr sz="600" spc="13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(a)</a:t>
            </a:r>
            <a:r>
              <a:rPr sz="600" spc="140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time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domain,</a:t>
            </a:r>
            <a:r>
              <a:rPr sz="600" spc="145" dirty="0">
                <a:latin typeface="Century"/>
                <a:cs typeface="Century"/>
              </a:rPr>
              <a:t> </a:t>
            </a:r>
            <a:r>
              <a:rPr sz="600" dirty="0">
                <a:latin typeface="Century"/>
                <a:cs typeface="Century"/>
              </a:rPr>
              <a:t>(b)frequency</a:t>
            </a:r>
            <a:r>
              <a:rPr sz="600" spc="150" dirty="0">
                <a:latin typeface="Century"/>
                <a:cs typeface="Century"/>
              </a:rPr>
              <a:t> </a:t>
            </a:r>
            <a:r>
              <a:rPr sz="600" spc="-10" dirty="0">
                <a:latin typeface="Century"/>
                <a:cs typeface="Century"/>
              </a:rPr>
              <a:t>domain.</a:t>
            </a:r>
            <a:endParaRPr sz="600">
              <a:latin typeface="Century"/>
              <a:cs typeface="Century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804" y="6200647"/>
            <a:ext cx="5054396" cy="18763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4619" y="578030"/>
            <a:ext cx="1127125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i="1" dirty="0">
                <a:latin typeface="Cambria"/>
                <a:cs typeface="Cambria"/>
              </a:rPr>
              <a:t>L.</a:t>
            </a:r>
            <a:r>
              <a:rPr sz="600" i="1" spc="145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Zhang,</a:t>
            </a:r>
            <a:r>
              <a:rPr sz="600" i="1" spc="145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F.</a:t>
            </a:r>
            <a:r>
              <a:rPr sz="600" i="1" spc="140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Zhang,</a:t>
            </a:r>
            <a:r>
              <a:rPr sz="600" i="1" spc="140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Z.</a:t>
            </a:r>
            <a:r>
              <a:rPr sz="600" i="1" spc="145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Qin</a:t>
            </a:r>
            <a:r>
              <a:rPr sz="600" i="1" spc="145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et</a:t>
            </a:r>
            <a:r>
              <a:rPr sz="600" i="1" spc="140" dirty="0">
                <a:latin typeface="Cambria"/>
                <a:cs typeface="Cambria"/>
              </a:rPr>
              <a:t> </a:t>
            </a:r>
            <a:r>
              <a:rPr sz="600" i="1" spc="-25" dirty="0">
                <a:latin typeface="Cambria"/>
                <a:cs typeface="Cambria"/>
              </a:rPr>
              <a:t>al.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6607" y="578030"/>
            <a:ext cx="978535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i="1" dirty="0">
                <a:latin typeface="Cambria"/>
                <a:cs typeface="Cambria"/>
              </a:rPr>
              <a:t>Energy</a:t>
            </a:r>
            <a:r>
              <a:rPr sz="600" i="1" spc="220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238</a:t>
            </a:r>
            <a:r>
              <a:rPr sz="600" i="1" spc="200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(2022)</a:t>
            </a:r>
            <a:r>
              <a:rPr sz="600" i="1" spc="215" dirty="0">
                <a:latin typeface="Cambria"/>
                <a:cs typeface="Cambria"/>
              </a:rPr>
              <a:t> </a:t>
            </a:r>
            <a:r>
              <a:rPr sz="600" i="1" spc="-10" dirty="0">
                <a:latin typeface="Cambria"/>
                <a:cs typeface="Cambria"/>
              </a:rPr>
              <a:t>121770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3" name="object 6"/>
          <p:cNvPicPr/>
          <p:nvPr/>
        </p:nvPicPr>
        <p:blipFill rotWithShape="1">
          <a:blip r:embed="rId2" cstate="print"/>
          <a:srcRect l="56266" t="24808" r="1535" b="1337"/>
          <a:stretch/>
        </p:blipFill>
        <p:spPr>
          <a:xfrm>
            <a:off x="2514600" y="1398212"/>
            <a:ext cx="1828800" cy="1814888"/>
          </a:xfrm>
          <a:prstGeom prst="roundRect">
            <a:avLst>
              <a:gd name="adj" fmla="val 37591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3725" y1="24366" x2="13725" y2="24366"/>
                        <a14:foregroundMark x1="11419" y1="15400" x2="11419" y2="15400"/>
                        <a14:foregroundMark x1="12457" y1="15789" x2="12457" y2="15789"/>
                        <a14:foregroundMark x1="8997" y1="18713" x2="8997" y2="18713"/>
                        <a14:foregroundMark x1="6690" y1="19883" x2="6690" y2="19883"/>
                        <a14:foregroundMark x1="19493" y1="13060" x2="19493" y2="13060"/>
                        <a14:foregroundMark x1="20877" y1="12865" x2="20877" y2="12865"/>
                        <a14:foregroundMark x1="28604" y1="21637" x2="30565" y2="25341"/>
                        <a14:foregroundMark x1="17186" y1="13450" x2="17186" y2="13450"/>
                        <a14:foregroundMark x1="18108" y1="13840" x2="18108" y2="13840"/>
                        <a14:foregroundMark x1="16609" y1="14620" x2="16609" y2="14620"/>
                        <a14:foregroundMark x1="16724" y1="17349" x2="16724" y2="17349"/>
                        <a14:foregroundMark x1="16263" y1="14620" x2="16263" y2="14620"/>
                        <a14:foregroundMark x1="18916" y1="13645" x2="18916" y2="13645"/>
                        <a14:foregroundMark x1="20761" y1="13450" x2="20761" y2="13450"/>
                        <a14:foregroundMark x1="19839" y1="13450" x2="19839" y2="13450"/>
                        <a14:foregroundMark x1="18916" y1="13645" x2="18916" y2="13645"/>
                        <a14:foregroundMark x1="18224" y1="14035" x2="18224" y2="14035"/>
                        <a14:foregroundMark x1="17762" y1="14035" x2="17762" y2="14035"/>
                        <a14:foregroundMark x1="17416" y1="14035" x2="17416" y2="14035"/>
                        <a14:foregroundMark x1="60554" y1="80312" x2="60554" y2="80312"/>
                        <a14:foregroundMark x1="56055" y1="86745" x2="56055" y2="86745"/>
                        <a14:foregroundMark x1="53864" y1="87914" x2="53864" y2="87914"/>
                        <a14:foregroundMark x1="58247" y1="85770" x2="58247" y2="85770"/>
                        <a14:foregroundMark x1="61130" y1="83236" x2="61130" y2="83236"/>
                        <a14:foregroundMark x1="63783" y1="80702" x2="63783" y2="80702"/>
                        <a14:foregroundMark x1="70588" y1="74854" x2="70588" y2="74854"/>
                        <a14:foregroundMark x1="72434" y1="72710" x2="72434" y2="72710"/>
                        <a14:foregroundMark x1="73818" y1="70760" x2="73818" y2="70760"/>
                        <a14:foregroundMark x1="59746" y1="84795" x2="59746" y2="84795"/>
                        <a14:foregroundMark x1="65975" y1="79337" x2="65975" y2="79337"/>
                        <a14:foregroundMark x1="67474" y1="78752" x2="67474" y2="78752"/>
                        <a14:foregroundMark x1="53057" y1="87719" x2="53057" y2="87719"/>
                        <a14:foregroundMark x1="57093" y1="86745" x2="57093" y2="86745"/>
                        <a14:foregroundMark x1="67013" y1="78752" x2="67013" y2="78752"/>
                        <a14:foregroundMark x1="68281" y1="77583" x2="68281" y2="77583"/>
                        <a14:foregroundMark x1="67589" y1="77973" x2="67589" y2="77973"/>
                        <a14:foregroundMark x1="66436" y1="78947" x2="66436" y2="78947"/>
                        <a14:foregroundMark x1="68627" y1="77388" x2="68627" y2="77388"/>
                        <a14:backgroundMark x1="16840" y1="16179" x2="16840" y2="16179"/>
                        <a14:backgroundMark x1="15802" y1="15789" x2="15802" y2="15789"/>
                        <a14:backgroundMark x1="14994" y1="16179" x2="14994" y2="16179"/>
                        <a14:backgroundMark x1="58593" y1="83626" x2="58593" y2="83626"/>
                        <a14:backgroundMark x1="57901" y1="83821" x2="57901" y2="83821"/>
                        <a14:backgroundMark x1="58478" y1="83626" x2="58478" y2="83626"/>
                        <a14:backgroundMark x1="59631" y1="82846" x2="59631" y2="82846"/>
                        <a14:backgroundMark x1="55363" y1="85575" x2="55363" y2="85575"/>
                        <a14:backgroundMark x1="56171" y1="85185" x2="56171" y2="85185"/>
                        <a14:backgroundMark x1="60554" y1="82456" x2="60554" y2="82456"/>
                        <a14:backgroundMark x1="61246" y1="81871" x2="61246" y2="81871"/>
                        <a14:backgroundMark x1="63552" y1="79142" x2="63552" y2="79142"/>
                        <a14:backgroundMark x1="64129" y1="78752" x2="64129" y2="78752"/>
                        <a14:backgroundMark x1="62976" y1="79337" x2="62976" y2="79337"/>
                        <a14:backgroundMark x1="67359" y1="76803" x2="67359" y2="76803"/>
                        <a14:backgroundMark x1="64591" y1="78363" x2="64591" y2="78363"/>
                        <a14:backgroundMark x1="66782" y1="77583" x2="66782" y2="77583"/>
                        <a14:backgroundMark x1="65975" y1="77973" x2="65975" y2="77973"/>
                        <a14:backgroundMark x1="68281" y1="76413" x2="68281" y2="76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755900"/>
            <a:ext cx="7556500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fd/ca/47/fdca479dfa059cef46a02f1ecaf9cbc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28" b="94203" l="3846" r="96154">
                        <a14:foregroundMark x1="36325" y1="13043" x2="36325" y2="13043"/>
                        <a14:foregroundMark x1="32051" y1="5797" x2="32051" y2="5797"/>
                        <a14:foregroundMark x1="55342" y1="20000" x2="55342" y2="20000"/>
                        <a14:foregroundMark x1="87607" y1="17391" x2="87607" y2="17391"/>
                        <a14:foregroundMark x1="88462" y1="12464" x2="88462" y2="12464"/>
                        <a14:foregroundMark x1="92308" y1="13043" x2="92308" y2="13043"/>
                        <a14:foregroundMark x1="81197" y1="14203" x2="81197" y2="14203"/>
                        <a14:foregroundMark x1="96154" y1="15072" x2="96154" y2="15072"/>
                        <a14:foregroundMark x1="83974" y1="59420" x2="83974" y2="59420"/>
                        <a14:foregroundMark x1="91239" y1="48406" x2="91239" y2="48406"/>
                        <a14:foregroundMark x1="87607" y1="48986" x2="87607" y2="48986"/>
                        <a14:foregroundMark x1="84402" y1="50145" x2="84402" y2="50145"/>
                        <a14:foregroundMark x1="84615" y1="48696" x2="84615" y2="48696"/>
                        <a14:foregroundMark x1="85043" y1="71594" x2="85043" y2="71594"/>
                        <a14:foregroundMark x1="85256" y1="78261" x2="85256" y2="78261"/>
                        <a14:foregroundMark x1="85043" y1="94203" x2="85043" y2="94203"/>
                        <a14:foregroundMark x1="56838" y1="73913" x2="56838" y2="73913"/>
                        <a14:foregroundMark x1="55342" y1="64638" x2="55342" y2="64638"/>
                        <a14:foregroundMark x1="54274" y1="47246" x2="54274" y2="47246"/>
                        <a14:foregroundMark x1="30769" y1="46667" x2="30769" y2="46667"/>
                        <a14:foregroundMark x1="30342" y1="79130" x2="30342" y2="79130"/>
                        <a14:foregroundMark x1="31197" y1="82029" x2="31197" y2="82029"/>
                        <a14:foregroundMark x1="88248" y1="57681" x2="88248" y2="57681"/>
                        <a14:foregroundMark x1="10470" y1="60290" x2="10470" y2="60290"/>
                        <a14:foregroundMark x1="10897" y1="69565" x2="10897" y2="69565"/>
                        <a14:foregroundMark x1="10897" y1="66377" x2="10897" y2="66377"/>
                        <a14:foregroundMark x1="10256" y1="74493" x2="10256" y2="74493"/>
                        <a14:foregroundMark x1="19872" y1="13043" x2="19872" y2="13043"/>
                        <a14:foregroundMark x1="3846" y1="8986" x2="3846" y2="8986"/>
                        <a14:foregroundMark x1="20513" y1="11304" x2="20513" y2="11304"/>
                        <a14:foregroundMark x1="5769" y1="29855" x2="5769" y2="29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155700"/>
            <a:ext cx="44577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3898900"/>
            <a:ext cx="6572250" cy="3448050"/>
          </a:xfrm>
          <a:prstGeom prst="rect">
            <a:avLst/>
          </a:prstGeom>
        </p:spPr>
      </p:pic>
      <p:sp>
        <p:nvSpPr>
          <p:cNvPr id="5" name="任意多边形 4">
            <a:extLst>
              <a:ext uri="{FF2B5EF4-FFF2-40B4-BE49-F238E27FC236}">
                <a16:creationId xmlns:a16="http://schemas.microsoft.com/office/drawing/2014/main" id="{54405246-CCE2-4201-BBB1-D3F3EB6E740D}"/>
              </a:ext>
            </a:extLst>
          </p:cNvPr>
          <p:cNvSpPr/>
          <p:nvPr/>
        </p:nvSpPr>
        <p:spPr>
          <a:xfrm>
            <a:off x="5791157" y="3271767"/>
            <a:ext cx="577893" cy="314466"/>
          </a:xfrm>
          <a:custGeom>
            <a:avLst/>
            <a:gdLst>
              <a:gd name="T0" fmla="*/ 341 w 13064"/>
              <a:gd name="T1" fmla="*/ 3629 h 6738"/>
              <a:gd name="T2" fmla="*/ 1154 w 13064"/>
              <a:gd name="T3" fmla="*/ 3878 h 6738"/>
              <a:gd name="T4" fmla="*/ 2352 w 13064"/>
              <a:gd name="T5" fmla="*/ 5316 h 6738"/>
              <a:gd name="T6" fmla="*/ 4088 w 13064"/>
              <a:gd name="T7" fmla="*/ 3629 h 6738"/>
              <a:gd name="T8" fmla="*/ 5573 w 13064"/>
              <a:gd name="T9" fmla="*/ 5344 h 6738"/>
              <a:gd name="T10" fmla="*/ 7182 w 13064"/>
              <a:gd name="T11" fmla="*/ 34 h 6738"/>
              <a:gd name="T12" fmla="*/ 8991 w 13064"/>
              <a:gd name="T13" fmla="*/ 5180 h 6738"/>
              <a:gd name="T14" fmla="*/ 10493 w 13064"/>
              <a:gd name="T15" fmla="*/ 3627 h 6738"/>
              <a:gd name="T16" fmla="*/ 12376 w 13064"/>
              <a:gd name="T17" fmla="*/ 5370 h 6738"/>
              <a:gd name="T18" fmla="*/ 12741 w 13064"/>
              <a:gd name="T19" fmla="*/ 6134 h 6738"/>
              <a:gd name="T20" fmla="*/ 10501 w 13064"/>
              <a:gd name="T21" fmla="*/ 4288 h 6738"/>
              <a:gd name="T22" fmla="*/ 8991 w 13064"/>
              <a:gd name="T23" fmla="*/ 5830 h 6738"/>
              <a:gd name="T24" fmla="*/ 7871 w 13064"/>
              <a:gd name="T25" fmla="*/ 3302 h 6738"/>
              <a:gd name="T26" fmla="*/ 7199 w 13064"/>
              <a:gd name="T27" fmla="*/ 678 h 6738"/>
              <a:gd name="T28" fmla="*/ 6591 w 13064"/>
              <a:gd name="T29" fmla="*/ 3226 h 6738"/>
              <a:gd name="T30" fmla="*/ 5579 w 13064"/>
              <a:gd name="T31" fmla="*/ 5968 h 6738"/>
              <a:gd name="T32" fmla="*/ 4075 w 13064"/>
              <a:gd name="T33" fmla="*/ 4275 h 6738"/>
              <a:gd name="T34" fmla="*/ 2322 w 13064"/>
              <a:gd name="T35" fmla="*/ 5971 h 6738"/>
              <a:gd name="T36" fmla="*/ 658 w 13064"/>
              <a:gd name="T37" fmla="*/ 4382 h 6738"/>
              <a:gd name="T38" fmla="*/ 341 w 13064"/>
              <a:gd name="T39" fmla="*/ 3629 h 6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64" h="6738">
                <a:moveTo>
                  <a:pt x="341" y="3629"/>
                </a:moveTo>
                <a:cubicBezTo>
                  <a:pt x="341" y="3629"/>
                  <a:pt x="770" y="3307"/>
                  <a:pt x="1154" y="3878"/>
                </a:cubicBezTo>
                <a:cubicBezTo>
                  <a:pt x="1578" y="4511"/>
                  <a:pt x="2160" y="5316"/>
                  <a:pt x="2352" y="5316"/>
                </a:cubicBezTo>
                <a:cubicBezTo>
                  <a:pt x="2812" y="5316"/>
                  <a:pt x="3148" y="3629"/>
                  <a:pt x="4088" y="3629"/>
                </a:cubicBezTo>
                <a:cubicBezTo>
                  <a:pt x="5042" y="3629"/>
                  <a:pt x="5258" y="5344"/>
                  <a:pt x="5573" y="5344"/>
                </a:cubicBezTo>
                <a:cubicBezTo>
                  <a:pt x="5938" y="5344"/>
                  <a:pt x="5830" y="70"/>
                  <a:pt x="7182" y="34"/>
                </a:cubicBezTo>
                <a:cubicBezTo>
                  <a:pt x="8453" y="0"/>
                  <a:pt x="8631" y="5180"/>
                  <a:pt x="8991" y="5180"/>
                </a:cubicBezTo>
                <a:cubicBezTo>
                  <a:pt x="9387" y="5180"/>
                  <a:pt x="9573" y="3627"/>
                  <a:pt x="10493" y="3627"/>
                </a:cubicBezTo>
                <a:cubicBezTo>
                  <a:pt x="11423" y="3627"/>
                  <a:pt x="11883" y="5210"/>
                  <a:pt x="12376" y="5370"/>
                </a:cubicBezTo>
                <a:cubicBezTo>
                  <a:pt x="12780" y="5501"/>
                  <a:pt x="13064" y="5888"/>
                  <a:pt x="12741" y="6134"/>
                </a:cubicBezTo>
                <a:cubicBezTo>
                  <a:pt x="11949" y="6738"/>
                  <a:pt x="11096" y="4319"/>
                  <a:pt x="10501" y="4288"/>
                </a:cubicBezTo>
                <a:cubicBezTo>
                  <a:pt x="10136" y="4269"/>
                  <a:pt x="9957" y="5830"/>
                  <a:pt x="8991" y="5830"/>
                </a:cubicBezTo>
                <a:cubicBezTo>
                  <a:pt x="8171" y="5830"/>
                  <a:pt x="8065" y="4588"/>
                  <a:pt x="7871" y="3302"/>
                </a:cubicBezTo>
                <a:cubicBezTo>
                  <a:pt x="7669" y="1969"/>
                  <a:pt x="7327" y="672"/>
                  <a:pt x="7199" y="678"/>
                </a:cubicBezTo>
                <a:cubicBezTo>
                  <a:pt x="7018" y="687"/>
                  <a:pt x="6730" y="1882"/>
                  <a:pt x="6591" y="3226"/>
                </a:cubicBezTo>
                <a:cubicBezTo>
                  <a:pt x="6452" y="4557"/>
                  <a:pt x="6516" y="5965"/>
                  <a:pt x="5579" y="5968"/>
                </a:cubicBezTo>
                <a:cubicBezTo>
                  <a:pt x="4514" y="5972"/>
                  <a:pt x="4517" y="4275"/>
                  <a:pt x="4075" y="4275"/>
                </a:cubicBezTo>
                <a:cubicBezTo>
                  <a:pt x="3691" y="4275"/>
                  <a:pt x="3314" y="5964"/>
                  <a:pt x="2322" y="5971"/>
                </a:cubicBezTo>
                <a:cubicBezTo>
                  <a:pt x="1445" y="5978"/>
                  <a:pt x="1045" y="4567"/>
                  <a:pt x="658" y="4382"/>
                </a:cubicBezTo>
                <a:cubicBezTo>
                  <a:pt x="232" y="4179"/>
                  <a:pt x="0" y="3880"/>
                  <a:pt x="341" y="36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lsys-instruments.com/wp-content/uploads/2022/04/Elsys-Structural-Health-Monito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389438"/>
            <a:ext cx="18288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181</Words>
  <Application>Microsoft Office PowerPoint</Application>
  <PresentationFormat>自定义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Cambria</vt:lpstr>
      <vt:lpstr>Century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Piezoelectric energy harvester for rolling bearings with capability of self-powered condition monitoring</dc:title>
  <dc:subject>Energy, 238 (2022) 121770. doi:10.1016/j.energy.2021.121770</dc:subject>
  <dc:creator>Liufeng Zhang</dc:creator>
  <cp:lastModifiedBy>LiQi</cp:lastModifiedBy>
  <cp:revision>8</cp:revision>
  <dcterms:created xsi:type="dcterms:W3CDTF">2023-11-28T03:49:25Z</dcterms:created>
  <dcterms:modified xsi:type="dcterms:W3CDTF">2023-11-30T10:52:30Z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Elsevier</vt:lpwstr>
  </property>
  <property fmtid="{D5CDD505-2E9C-101B-9397-08002B2CF9AE}" pid="4" name="LastSaved">
    <vt:filetime>2023-11-28T00:00:00Z</vt:filetime>
  </property>
</Properties>
</file>