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6" r:id="rId5"/>
    <p:sldId id="280" r:id="rId6"/>
    <p:sldId id="273" r:id="rId7"/>
    <p:sldId id="279" r:id="rId8"/>
    <p:sldId id="281" r:id="rId9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25" d="100"/>
          <a:sy n="125" d="100"/>
        </p:scale>
        <p:origin x="-122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14/11/2015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1352550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4800" b="1" dirty="0" smtClean="0"/>
              <a:t>desarrollo web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2800" dirty="0" smtClean="0"/>
              <a:t>para gente que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3800" b="1" dirty="0" smtClean="0"/>
              <a:t>‘‘Algo entiende’’</a:t>
            </a:r>
            <a:endParaRPr lang="es-ES" b="1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ctr"/>
            <a:r>
              <a:rPr lang="es-ES" dirty="0" smtClean="0"/>
              <a:t>Lo que necesito saber + Tecnologías actuales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melhorweb.com.br/_imagem/aplicativo/124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52" y="3304184"/>
            <a:ext cx="1807845" cy="8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3: </a:t>
            </a:r>
            <a:r>
              <a:rPr lang="es-ES" sz="3800" b="1" dirty="0" smtClean="0"/>
              <a:t>La Edad Media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762000" y="1909166"/>
            <a:ext cx="3886200" cy="2491384"/>
          </a:xfrm>
        </p:spPr>
        <p:txBody>
          <a:bodyPr>
            <a:normAutofit/>
          </a:bodyPr>
          <a:lstStyle/>
          <a:p>
            <a:r>
              <a:rPr lang="es-ES" dirty="0"/>
              <a:t>OOP</a:t>
            </a:r>
          </a:p>
          <a:p>
            <a:r>
              <a:rPr lang="es-ES" dirty="0" smtClean="0"/>
              <a:t>MySQL</a:t>
            </a:r>
          </a:p>
          <a:p>
            <a:r>
              <a:rPr lang="es-ES" dirty="0" smtClean="0"/>
              <a:t>MVC &amp; Frameworks</a:t>
            </a:r>
          </a:p>
          <a:p>
            <a:r>
              <a:rPr lang="es-ES" dirty="0" smtClean="0"/>
              <a:t>API &amp; REST</a:t>
            </a:r>
            <a:endParaRPr lang="en-US" dirty="0"/>
          </a:p>
        </p:txBody>
      </p:sp>
      <p:pic>
        <p:nvPicPr>
          <p:cNvPr id="1026" name="Picture 2" descr="http://dominicm.com/wp-content/uploads/2015/03/mysql-mariad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397860"/>
            <a:ext cx="1905000" cy="10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larinfotech.atbhubaneswar.com/sitemages/demo/solarinfotech/productsimages/80199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438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odeproject.com/KB/aspnet/MVCBricks/MV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2" y="2876550"/>
            <a:ext cx="2047875" cy="21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PHP</a:t>
            </a:r>
            <a:r>
              <a:rPr lang="es-ES" sz="3800" dirty="0" smtClean="0"/>
              <a:t> - Objetos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268625"/>
          </a:xfrm>
        </p:spPr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  <a:p>
            <a:r>
              <a:rPr lang="es-ES" dirty="0" smtClean="0"/>
              <a:t>Visibilidad</a:t>
            </a:r>
          </a:p>
          <a:p>
            <a:r>
              <a:rPr lang="es-ES" dirty="0" smtClean="0"/>
              <a:t>Atributos</a:t>
            </a:r>
          </a:p>
          <a:p>
            <a:r>
              <a:rPr lang="es-ES" dirty="0" smtClean="0"/>
              <a:t>Métodos</a:t>
            </a:r>
          </a:p>
          <a:p>
            <a:endParaRPr lang="es-ES" dirty="0"/>
          </a:p>
          <a:p>
            <a:r>
              <a:rPr lang="es-ES" dirty="0" smtClean="0"/>
              <a:t>Herencia</a:t>
            </a:r>
            <a:endParaRPr lang="es-ES" dirty="0"/>
          </a:p>
          <a:p>
            <a:endParaRPr lang="en-US" dirty="0"/>
          </a:p>
        </p:txBody>
      </p:sp>
      <p:pic>
        <p:nvPicPr>
          <p:cNvPr id="3075" name="Picture 3" descr="D:\htdocs\cursoweb\Resources\M3\obje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5439"/>
            <a:ext cx="4930775" cy="288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upload.wikimedia.org/wikipedia/commons/thumb/a/a9/CPT-OOP-inheritance-roleplay.svg/416px-CPT-OOP-inheritance-roleplay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33750"/>
            <a:ext cx="2525052" cy="14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MySQL</a:t>
            </a:r>
            <a:r>
              <a:rPr lang="es-ES" sz="3800" dirty="0" smtClean="0"/>
              <a:t> - Estructuras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268625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Base de datos (DB)</a:t>
            </a:r>
            <a:endParaRPr lang="es-ES" dirty="0"/>
          </a:p>
          <a:p>
            <a:r>
              <a:rPr lang="es-ES" dirty="0" smtClean="0"/>
              <a:t>Tablas</a:t>
            </a:r>
          </a:p>
          <a:p>
            <a:r>
              <a:rPr lang="es-ES" dirty="0" smtClean="0"/>
              <a:t>Columnas</a:t>
            </a:r>
          </a:p>
          <a:p>
            <a:r>
              <a:rPr lang="es-ES" dirty="0" smtClean="0"/>
              <a:t>Tipos de datos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>.</a:t>
            </a:r>
            <a:endParaRPr lang="en-US" dirty="0"/>
          </a:p>
        </p:txBody>
      </p:sp>
      <p:pic>
        <p:nvPicPr>
          <p:cNvPr id="4098" name="Picture 2" descr="D:\htdocs\cursoweb\Resources\M3\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3105150"/>
            <a:ext cx="3581400" cy="17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1639"/>
            <a:ext cx="8305800" cy="158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MySQL</a:t>
            </a:r>
            <a:r>
              <a:rPr lang="es-ES" sz="3800" dirty="0" smtClean="0"/>
              <a:t> - Consultas &amp; CRUD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4"/>
          </p:nvPr>
        </p:nvSpPr>
        <p:spPr>
          <a:xfrm>
            <a:off x="533400" y="1352550"/>
            <a:ext cx="8458200" cy="3268625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INSERT INTO </a:t>
            </a:r>
            <a:r>
              <a:rPr lang="es-ES" sz="2400" dirty="0" smtClean="0"/>
              <a:t>[tabla]</a:t>
            </a:r>
            <a:r>
              <a:rPr lang="es-ES" sz="2400" b="1" dirty="0" smtClean="0"/>
              <a:t> (</a:t>
            </a:r>
            <a:r>
              <a:rPr lang="es-ES" sz="2400" dirty="0" smtClean="0"/>
              <a:t>[campos]</a:t>
            </a:r>
            <a:r>
              <a:rPr lang="es-ES" sz="2400" b="1" dirty="0" smtClean="0"/>
              <a:t>) VALUES (</a:t>
            </a:r>
            <a:r>
              <a:rPr lang="es-ES" sz="2400" dirty="0" smtClean="0"/>
              <a:t>[valores]</a:t>
            </a:r>
            <a:r>
              <a:rPr lang="es-ES" sz="2400" b="1" dirty="0" smtClean="0"/>
              <a:t>)</a:t>
            </a:r>
          </a:p>
          <a:p>
            <a:r>
              <a:rPr lang="es-ES" sz="2400" b="1" dirty="0" smtClean="0"/>
              <a:t>SELECT</a:t>
            </a:r>
            <a:r>
              <a:rPr lang="es-ES" sz="2400" dirty="0" smtClean="0"/>
              <a:t> [campos] </a:t>
            </a:r>
            <a:r>
              <a:rPr lang="es-ES" sz="2400" b="1" dirty="0" smtClean="0"/>
              <a:t>FROM</a:t>
            </a:r>
            <a:r>
              <a:rPr lang="es-ES" sz="2400" dirty="0" smtClean="0"/>
              <a:t> [tabla] </a:t>
            </a:r>
            <a:r>
              <a:rPr lang="es-ES" sz="2400" b="1" dirty="0" smtClean="0"/>
              <a:t>WHERE</a:t>
            </a:r>
            <a:r>
              <a:rPr lang="es-ES" sz="2400" dirty="0" smtClean="0"/>
              <a:t> [condiciones]</a:t>
            </a:r>
          </a:p>
          <a:p>
            <a:r>
              <a:rPr lang="es-ES" sz="2400" b="1" dirty="0" smtClean="0"/>
              <a:t>UPDATE</a:t>
            </a:r>
            <a:r>
              <a:rPr lang="es-ES" sz="2400" dirty="0" smtClean="0"/>
              <a:t> [tabla] </a:t>
            </a:r>
            <a:r>
              <a:rPr lang="es-ES" sz="2400" b="1" dirty="0" smtClean="0"/>
              <a:t>SET</a:t>
            </a:r>
            <a:r>
              <a:rPr lang="es-ES" sz="2400" dirty="0" smtClean="0"/>
              <a:t> [campo] </a:t>
            </a:r>
            <a:r>
              <a:rPr lang="es-ES" sz="2400" b="1" dirty="0" smtClean="0"/>
              <a:t>=</a:t>
            </a:r>
            <a:r>
              <a:rPr lang="es-ES" sz="2400" dirty="0" smtClean="0"/>
              <a:t> [valor] </a:t>
            </a:r>
            <a:r>
              <a:rPr lang="es-ES" sz="2400" b="1" dirty="0" smtClean="0"/>
              <a:t>WHERE</a:t>
            </a:r>
            <a:r>
              <a:rPr lang="es-ES" sz="2400" dirty="0" smtClean="0"/>
              <a:t> [cond]</a:t>
            </a:r>
          </a:p>
          <a:p>
            <a:r>
              <a:rPr lang="es-ES" sz="2400" b="1" dirty="0" smtClean="0"/>
              <a:t>DELETE</a:t>
            </a:r>
            <a:r>
              <a:rPr lang="es-ES" sz="2400" dirty="0" smtClean="0"/>
              <a:t> </a:t>
            </a:r>
            <a:r>
              <a:rPr lang="es-ES" sz="2400" b="1" dirty="0" smtClean="0"/>
              <a:t>FROM</a:t>
            </a:r>
            <a:r>
              <a:rPr lang="es-ES" sz="2400" dirty="0" smtClean="0"/>
              <a:t> [tabla] </a:t>
            </a:r>
            <a:r>
              <a:rPr lang="es-ES" sz="2400" b="1" dirty="0" smtClean="0"/>
              <a:t>WHERE</a:t>
            </a:r>
            <a:r>
              <a:rPr lang="es-ES" sz="2400" dirty="0" smtClean="0"/>
              <a:t> [condiciones]</a:t>
            </a:r>
          </a:p>
          <a:p>
            <a:r>
              <a:rPr lang="es-ES" sz="2400" dirty="0" smtClean="0"/>
              <a:t>JOINS: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7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Frameworks</a:t>
            </a:r>
            <a:r>
              <a:rPr lang="es-ES" sz="3800" dirty="0" smtClean="0"/>
              <a:t> – </a:t>
            </a:r>
            <a:r>
              <a:rPr lang="es-ES" sz="3800" b="1" dirty="0" smtClean="0"/>
              <a:t>M</a:t>
            </a:r>
            <a:r>
              <a:rPr lang="es-ES" sz="3800" dirty="0" smtClean="0"/>
              <a:t>odel-</a:t>
            </a:r>
            <a:r>
              <a:rPr lang="es-ES" sz="3800" b="1" dirty="0" smtClean="0"/>
              <a:t>V</a:t>
            </a:r>
            <a:r>
              <a:rPr lang="es-ES" sz="3800" dirty="0" smtClean="0"/>
              <a:t>iew-</a:t>
            </a:r>
            <a:r>
              <a:rPr lang="es-ES" sz="3800" b="1" dirty="0" smtClean="0"/>
              <a:t>C</a:t>
            </a:r>
            <a:r>
              <a:rPr lang="es-ES" sz="3800" dirty="0" smtClean="0"/>
              <a:t>ontroller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4648200" cy="3733800"/>
          </a:xfrm>
        </p:spPr>
        <p:txBody>
          <a:bodyPr>
            <a:normAutofit/>
          </a:bodyPr>
          <a:lstStyle/>
          <a:p>
            <a:r>
              <a:rPr lang="es-ES" b="1" dirty="0" smtClean="0"/>
              <a:t>Model</a:t>
            </a:r>
            <a:endParaRPr lang="en-US" dirty="0"/>
          </a:p>
          <a:p>
            <a:pPr lvl="1"/>
            <a:r>
              <a:rPr lang="es-ES" sz="1800" dirty="0" smtClean="0"/>
              <a:t>Clases</a:t>
            </a:r>
          </a:p>
          <a:p>
            <a:pPr lvl="1"/>
            <a:r>
              <a:rPr lang="es-ES" sz="1800" dirty="0" smtClean="0"/>
              <a:t>Representan las estructuras de datos</a:t>
            </a:r>
          </a:p>
          <a:p>
            <a:r>
              <a:rPr lang="es-ES" b="1" dirty="0" smtClean="0"/>
              <a:t>Controller</a:t>
            </a:r>
            <a:endParaRPr lang="es-ES" sz="2100" dirty="0"/>
          </a:p>
          <a:p>
            <a:pPr lvl="1"/>
            <a:r>
              <a:rPr lang="es-ES" sz="1800" dirty="0" smtClean="0"/>
              <a:t>Intermediario. Interpreta y ‘‘traduce’’</a:t>
            </a:r>
          </a:p>
          <a:p>
            <a:r>
              <a:rPr lang="es-ES" b="1" dirty="0" smtClean="0"/>
              <a:t>View</a:t>
            </a:r>
          </a:p>
          <a:p>
            <a:pPr lvl="1"/>
            <a:r>
              <a:rPr lang="es-ES" sz="1800" dirty="0" smtClean="0"/>
              <a:t>HTML</a:t>
            </a:r>
          </a:p>
          <a:p>
            <a:pPr lvl="1"/>
            <a:r>
              <a:rPr lang="es-ES" sz="1800" dirty="0"/>
              <a:t>Presentación al usuario</a:t>
            </a:r>
          </a:p>
          <a:p>
            <a:pPr lvl="1"/>
            <a:r>
              <a:rPr lang="es-ES" sz="1800" dirty="0" smtClean="0"/>
              <a:t>Información organizada</a:t>
            </a:r>
          </a:p>
          <a:p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45" y="1428750"/>
            <a:ext cx="293195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i.stack.imgur.com/EzH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60" y="2931939"/>
            <a:ext cx="2915524" cy="20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8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API </a:t>
            </a:r>
            <a:r>
              <a:rPr lang="es-ES" sz="2700" dirty="0"/>
              <a:t>(</a:t>
            </a:r>
            <a:r>
              <a:rPr lang="en-US" sz="2700" dirty="0" smtClean="0"/>
              <a:t>Application Program Interface)</a:t>
            </a:r>
            <a:endParaRPr lang="es-ES" sz="2700" dirty="0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8750"/>
            <a:ext cx="40671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12925"/>
            <a:ext cx="3886200" cy="3268625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"/>
            </a:pPr>
            <a:r>
              <a:rPr lang="es-ES" dirty="0" smtClean="0"/>
              <a:t>Cross-platform</a:t>
            </a:r>
          </a:p>
          <a:p>
            <a:pPr>
              <a:buClr>
                <a:srgbClr val="00B050"/>
              </a:buClr>
              <a:buFont typeface="Wingdings" pitchFamily="2" charset="2"/>
              <a:buChar char=""/>
            </a:pPr>
            <a:r>
              <a:rPr lang="es-ES" dirty="0" smtClean="0"/>
              <a:t>Independencia</a:t>
            </a:r>
            <a:endParaRPr lang="es-ES" dirty="0"/>
          </a:p>
          <a:p>
            <a:pPr>
              <a:buClr>
                <a:srgbClr val="00B050"/>
              </a:buClr>
              <a:buFont typeface="Wingdings" pitchFamily="2" charset="2"/>
              <a:buChar char=""/>
            </a:pPr>
            <a:r>
              <a:rPr lang="es-ES" dirty="0" smtClean="0"/>
              <a:t>Desacoplamiento</a:t>
            </a:r>
          </a:p>
          <a:p>
            <a:pPr>
              <a:buClr>
                <a:srgbClr val="00B050"/>
              </a:buClr>
              <a:buFont typeface="Wingdings" pitchFamily="2" charset="2"/>
              <a:buChar char=""/>
            </a:pPr>
            <a:r>
              <a:rPr lang="es-ES" dirty="0" smtClean="0"/>
              <a:t>Seguridad</a:t>
            </a:r>
          </a:p>
          <a:p>
            <a:endParaRPr lang="es-ES" dirty="0"/>
          </a:p>
          <a:p>
            <a:pPr>
              <a:buFont typeface="Wingdings" pitchFamily="2" charset="2"/>
              <a:buChar char=""/>
            </a:pPr>
            <a:r>
              <a:rPr lang="es-ES" dirty="0" smtClean="0"/>
              <a:t>Cuello de botella</a:t>
            </a:r>
          </a:p>
        </p:txBody>
      </p:sp>
    </p:spTree>
    <p:extLst>
      <p:ext uri="{BB962C8B-B14F-4D97-AF65-F5344CB8AC3E}">
        <p14:creationId xmlns:p14="http://schemas.microsoft.com/office/powerpoint/2010/main" val="2369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REST</a:t>
            </a:r>
            <a:r>
              <a:rPr lang="es-ES" sz="3800" dirty="0" smtClean="0"/>
              <a:t>ful </a:t>
            </a:r>
            <a:r>
              <a:rPr lang="es-ES" sz="3800" b="1" dirty="0" smtClean="0"/>
              <a:t>API</a:t>
            </a:r>
            <a:r>
              <a:rPr lang="es-ES" sz="3800" dirty="0" smtClean="0"/>
              <a:t>s</a:t>
            </a:r>
            <a:r>
              <a:rPr lang="es-ES" sz="3800" b="1" dirty="0" smtClean="0"/>
              <a:t> </a:t>
            </a:r>
            <a:r>
              <a:rPr lang="en-US" sz="2700" dirty="0" smtClean="0"/>
              <a:t>(Representational </a:t>
            </a:r>
            <a:r>
              <a:rPr lang="en-US" sz="2700" dirty="0"/>
              <a:t>State </a:t>
            </a:r>
            <a:r>
              <a:rPr lang="en-US" sz="2700" dirty="0" smtClean="0"/>
              <a:t>Transfer)</a:t>
            </a:r>
            <a:endParaRPr lang="es-E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7350"/>
            <a:ext cx="2423160" cy="7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http://d38wlcdzwz02m5.cloudfront.net/about/sites/mktg-new/files/Prag_REST_CRUD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85950"/>
            <a:ext cx="4637589" cy="248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24150"/>
            <a:ext cx="1981200" cy="192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4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155</Words>
  <Application>Microsoft Office PowerPoint</Application>
  <PresentationFormat>Presentación en pantalla (16:9)</PresentationFormat>
  <Paragraphs>55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Presentación de la pantalla panorámica</vt:lpstr>
      <vt:lpstr>desarrollo web para gente que ‘‘Algo entiende’’</vt:lpstr>
      <vt:lpstr>Módulo 3: La Edad Media</vt:lpstr>
      <vt:lpstr>PHP - Objetos</vt:lpstr>
      <vt:lpstr>MySQL - Estructuras</vt:lpstr>
      <vt:lpstr>MySQL - Consultas &amp; CRUD</vt:lpstr>
      <vt:lpstr>Frameworks – Model-View-Controller</vt:lpstr>
      <vt:lpstr>API (Application Program Interface)</vt:lpstr>
      <vt:lpstr>RESTful APIs (Representational State Transfer)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2015-10-30T17:22:43Z</dcterms:created>
  <dcterms:modified xsi:type="dcterms:W3CDTF">2015-11-14T20:37:34Z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