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0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C1E659-86AF-518D-4248-6EC1486767CB}" v="1044" dt="2022-05-02T07:29:13.6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45"/>
    <p:restoredTop sz="94674"/>
  </p:normalViewPr>
  <p:slideViewPr>
    <p:cSldViewPr snapToGrid="0" snapToObjects="1">
      <p:cViewPr varScale="1">
        <p:scale>
          <a:sx n="106" d="100"/>
          <a:sy n="106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F6C5E66D-E886-4FC6-93ED-D508411AF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26" name="Picture 2" descr="RWTH Aachen University – Logos Download">
            <a:extLst>
              <a:ext uri="{FF2B5EF4-FFF2-40B4-BE49-F238E27FC236}">
                <a16:creationId xmlns:a16="http://schemas.microsoft.com/office/drawing/2014/main" id="{E3069A3C-497A-316A-01C4-10148236F7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211" y="417680"/>
            <a:ext cx="3058026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el 9">
            <a:extLst>
              <a:ext uri="{FF2B5EF4-FFF2-40B4-BE49-F238E27FC236}">
                <a16:creationId xmlns:a16="http://schemas.microsoft.com/office/drawing/2014/main" id="{C4C1E220-27E4-14E7-24EB-535C9B0F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78089E47-B182-BF8A-76AB-2563D300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05/02/2022</a:t>
            </a:r>
            <a:endParaRPr lang="de-D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4DA573F-C7FA-93F9-5DB0-D1647204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93D6AD31-28EB-6FBA-BBA1-C9885A1F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6851-4883-AA48-BCA0-C7AB9A41BA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28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5DE6F-8763-4EFE-17AB-31F7DDCEF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6D8FD9-9EBD-61DF-163E-C8E90E797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4E64D6-3694-9485-37F5-C2FE2024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9EA0-604D-4B46-A87A-64B834441333}" type="datetimeFigureOut">
              <a:rPr lang="de-DE" smtClean="0"/>
              <a:t>11.07.2022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9D415E-565A-C810-337E-6AAF39B6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99D4F2-5B85-18FC-6CA4-C37FE8C5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6851-4883-AA48-BCA0-C7AB9A41BA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0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33913C-2915-A5CA-1642-6C864A03A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2870E5-4F45-6E12-8267-30BDAA7C6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E3D32B-C8C8-17D5-141F-7EC72337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9EA0-604D-4B46-A87A-64B834441333}" type="datetimeFigureOut">
              <a:rPr lang="de-DE" smtClean="0"/>
              <a:t>11.07.2022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A547FA-F8BE-263D-DFEA-9C16FAFD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409C05-BFAF-6620-AF2C-DEFDD75B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6851-4883-AA48-BCA0-C7AB9A41BA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48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C687B-BFCA-157A-5CC2-26515298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ED2327-7E10-7EE3-6B17-BB8D7E841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F2C079-F340-D59D-310E-C683942CF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05/02/2022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B87541-C392-0D64-BD4C-680A10DDB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D00B67-2965-431B-4730-8692BC19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6851-4883-AA48-BCA0-C7AB9A41BA92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2" descr="RWTH Aachen University – Logos Download">
            <a:extLst>
              <a:ext uri="{FF2B5EF4-FFF2-40B4-BE49-F238E27FC236}">
                <a16:creationId xmlns:a16="http://schemas.microsoft.com/office/drawing/2014/main" id="{5D1BC23E-69E0-D4D0-B532-1CAA1E9D56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211" y="417680"/>
            <a:ext cx="3058026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48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A1B8FD-873C-A7E1-2564-25DB25E9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F08E1-B52D-7B15-3494-3D4A3D03B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2B6DCE-9804-8484-EDD0-9C052DE6E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05/02/2022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9CA582-8567-0989-E056-38D913829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3604A9-6986-3559-940A-1ED744D8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6851-4883-AA48-BCA0-C7AB9A41BA92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2" descr="RWTH Aachen University – Logos Download">
            <a:extLst>
              <a:ext uri="{FF2B5EF4-FFF2-40B4-BE49-F238E27FC236}">
                <a16:creationId xmlns:a16="http://schemas.microsoft.com/office/drawing/2014/main" id="{2723C9F2-C072-76A7-FF66-7A85F42091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211" y="429712"/>
            <a:ext cx="3058026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9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EF6D6-F920-DBEE-DE68-48DA0159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9FE42B-3E28-8C4A-A61C-6ADD2D878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0F5A2D-7789-B873-93BD-1C73C75A5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5D2787-8283-E07D-851D-41CBFAAAE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9EA0-604D-4B46-A87A-64B834441333}" type="datetimeFigureOut">
              <a:rPr lang="de-DE" smtClean="0"/>
              <a:t>11.07.2022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D69EFC-A371-DAAA-1A5B-7E359617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71DC42-515A-CDAB-5803-56999489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6851-4883-AA48-BCA0-C7AB9A41BA92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2" descr="RWTH Aachen University – Logos Download">
            <a:extLst>
              <a:ext uri="{FF2B5EF4-FFF2-40B4-BE49-F238E27FC236}">
                <a16:creationId xmlns:a16="http://schemas.microsoft.com/office/drawing/2014/main" id="{B9D3ACC8-7B80-099D-C3F5-F1CCEE1F41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211" y="417680"/>
            <a:ext cx="3058026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17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FFA484-679E-A428-3760-B818C294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A796F9-7A81-189F-EBFC-F03C62377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14D2EB-D771-E8D2-426C-8EA48E1A1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87C926-3AF8-B4A9-FC69-DD7BE0C5C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8D75616-E51F-8CF6-5FE8-F0099CDC9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1745C31-A0FC-08F8-9693-3BA70EB4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9EA0-604D-4B46-A87A-64B834441333}" type="datetimeFigureOut">
              <a:rPr lang="de-DE" smtClean="0"/>
              <a:t>11.07.2022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794DAB-E0D2-409A-1277-9E3E2503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630F43-D898-019F-64F0-236A60F8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6851-4883-AA48-BCA0-C7AB9A41BA92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Picture 2" descr="RWTH Aachen University – Logos Download">
            <a:extLst>
              <a:ext uri="{FF2B5EF4-FFF2-40B4-BE49-F238E27FC236}">
                <a16:creationId xmlns:a16="http://schemas.microsoft.com/office/drawing/2014/main" id="{AE93B2DD-C1A8-58C9-3216-40AF79FB3A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211" y="417680"/>
            <a:ext cx="3058026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57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B690E-CBB2-264C-24C1-FA4E0BF60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B510B6-8899-DB49-D016-D80F3FE2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05/02/2022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2DAC33-B2AA-FE44-DC93-EC8D0730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68D49-1235-7A63-11D1-5D7A553FF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6851-4883-AA48-BCA0-C7AB9A41BA92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Picture 2" descr="RWTH Aachen University – Logos Download">
            <a:extLst>
              <a:ext uri="{FF2B5EF4-FFF2-40B4-BE49-F238E27FC236}">
                <a16:creationId xmlns:a16="http://schemas.microsoft.com/office/drawing/2014/main" id="{48017289-21B8-A4C1-862C-5E516222A9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211" y="417680"/>
            <a:ext cx="3058026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61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9FFEE1-0781-8FEA-EB8B-1EAD8929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9EA0-604D-4B46-A87A-64B834441333}" type="datetimeFigureOut">
              <a:rPr lang="de-DE" smtClean="0"/>
              <a:t>11.07.2022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1C98D1C-709F-6BB4-9009-30105852F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CC594D-39DD-2873-F925-D3B6B8D7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6851-4883-AA48-BCA0-C7AB9A41BA92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Picture 2" descr="RWTH Aachen University – Logos Download">
            <a:extLst>
              <a:ext uri="{FF2B5EF4-FFF2-40B4-BE49-F238E27FC236}">
                <a16:creationId xmlns:a16="http://schemas.microsoft.com/office/drawing/2014/main" id="{C4C2B610-B232-2D21-FB26-2CF95F355E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211" y="417680"/>
            <a:ext cx="3058026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34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233BB6-268B-DE30-5863-F0FE273FC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52DE0F-86E6-67D4-F5D7-B348C611F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4BE0B6-C222-E5EB-51BF-DB8B01874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69DBAC-97AE-89C7-FA5C-C2011DA9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9EA0-604D-4B46-A87A-64B834441333}" type="datetimeFigureOut">
              <a:rPr lang="de-DE" smtClean="0"/>
              <a:t>11.07.2022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CDB92E-8844-CC4C-A5A2-8683C2A4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414050-484E-B0FB-B053-AC5D35DE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6851-4883-AA48-BCA0-C7AB9A41BA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03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001BD-D2E7-F7F7-D40C-2D58E9E4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3BFC73-E2A6-B3F9-31B5-00AA9A82F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20E4A1-E68A-3BE0-CD80-E30F0404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C9404F-8A71-ABD2-AE88-C9E44F221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9EA0-604D-4B46-A87A-64B834441333}" type="datetimeFigureOut">
              <a:rPr lang="de-DE" smtClean="0"/>
              <a:t>11.07.2022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479075-CC9C-DB18-6BD7-CC2CB948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E4E243-B99D-62DC-35F6-27BC00BB5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6851-4883-AA48-BCA0-C7AB9A41BA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98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CC7CA12-6CE6-FF93-A705-CF18199D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307F5C-5705-F392-D24F-EF6AC3579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4E1969-D3CE-3F4A-4C81-0157F5920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05/02/2022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B1FE38-7712-6B4A-3625-5513582F5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D49DAC-3AAE-56B9-1147-6BFCAE464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B6851-4883-AA48-BCA0-C7AB9A41BA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76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B9C6A-49AC-E3D6-806B-5A2C9CFD9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b="1" dirty="0" err="1"/>
              <a:t>Practical</a:t>
            </a:r>
            <a:r>
              <a:rPr lang="de-DE" b="1" dirty="0"/>
              <a:t> Course on Graph Learning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5CF365-A635-16DE-2448-429769189E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 err="1"/>
              <a:t>Exercise</a:t>
            </a:r>
            <a:r>
              <a:rPr lang="de-DE" b="1" dirty="0"/>
              <a:t> Sheet 5 </a:t>
            </a:r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endParaRPr lang="de-DE" dirty="0"/>
          </a:p>
          <a:p>
            <a:r>
              <a:rPr lang="de-DE" dirty="0" err="1"/>
              <a:t>Peihong</a:t>
            </a:r>
            <a:r>
              <a:rPr lang="de-DE" dirty="0"/>
              <a:t> Shi</a:t>
            </a:r>
          </a:p>
          <a:p>
            <a:r>
              <a:rPr lang="de-DE" dirty="0"/>
              <a:t>Lea Marxen</a:t>
            </a:r>
          </a:p>
          <a:p>
            <a:r>
              <a:rPr lang="de-DE" dirty="0"/>
              <a:t>Haron Shaker </a:t>
            </a:r>
          </a:p>
        </p:txBody>
      </p:sp>
    </p:spTree>
    <p:extLst>
      <p:ext uri="{BB962C8B-B14F-4D97-AF65-F5344CB8AC3E}">
        <p14:creationId xmlns:p14="http://schemas.microsoft.com/office/powerpoint/2010/main" val="4286578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6">
            <a:extLst>
              <a:ext uri="{FF2B5EF4-FFF2-40B4-BE49-F238E27FC236}">
                <a16:creationId xmlns:a16="http://schemas.microsoft.com/office/drawing/2014/main" id="{DFF5C889-453F-4880-A6E8-BF500AF55B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062"/>
          <a:stretch/>
        </p:blipFill>
        <p:spPr>
          <a:xfrm>
            <a:off x="792542" y="1589896"/>
            <a:ext cx="9618942" cy="346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65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F38739-15FF-1E68-DB40-2922FCF6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578"/>
            <a:ext cx="10515600" cy="1325563"/>
          </a:xfrm>
        </p:spPr>
        <p:txBody>
          <a:bodyPr/>
          <a:lstStyle/>
          <a:p>
            <a:r>
              <a:rPr lang="de-DE" b="1" dirty="0" err="1"/>
              <a:t>Results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LINK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4550966-095A-C48D-71C8-3E6E12F66462}"/>
              </a:ext>
            </a:extLst>
          </p:cNvPr>
          <p:cNvSpPr txBox="1"/>
          <p:nvPr/>
        </p:nvSpPr>
        <p:spPr>
          <a:xfrm>
            <a:off x="10030691" y="6788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5668E44-C860-479C-A992-6C70F544C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1008"/>
            <a:ext cx="4542534" cy="1614865"/>
          </a:xfrm>
          <a:prstGeom prst="rect">
            <a:avLst/>
          </a:prstGeom>
        </p:spPr>
      </p:pic>
      <p:pic>
        <p:nvPicPr>
          <p:cNvPr id="8" name="Inhaltsplatzhalter 6">
            <a:extLst>
              <a:ext uri="{FF2B5EF4-FFF2-40B4-BE49-F238E27FC236}">
                <a16:creationId xmlns:a16="http://schemas.microsoft.com/office/drawing/2014/main" id="{14B26F96-1C2E-4BAB-93B8-7986D7AFB2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52" t="81363" r="12236" b="937"/>
          <a:stretch/>
        </p:blipFill>
        <p:spPr>
          <a:xfrm>
            <a:off x="3551934" y="3717219"/>
            <a:ext cx="1957764" cy="2346782"/>
          </a:xfrm>
          <a:prstGeom prst="rect">
            <a:avLst/>
          </a:prstGeom>
        </p:spPr>
      </p:pic>
      <p:pic>
        <p:nvPicPr>
          <p:cNvPr id="9" name="Inhaltsplatzhalter 6">
            <a:extLst>
              <a:ext uri="{FF2B5EF4-FFF2-40B4-BE49-F238E27FC236}">
                <a16:creationId xmlns:a16="http://schemas.microsoft.com/office/drawing/2014/main" id="{D061125A-C4A1-40B6-8087-21335512CE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60" t="7436" r="57431" b="74924"/>
          <a:stretch/>
        </p:blipFill>
        <p:spPr>
          <a:xfrm>
            <a:off x="1068309" y="3717218"/>
            <a:ext cx="1828800" cy="234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11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E3EE9-0F90-D518-DA1F-2DA3EAF3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Thank</a:t>
            </a:r>
            <a:r>
              <a:rPr lang="de-DE" b="1" dirty="0"/>
              <a:t> </a:t>
            </a:r>
            <a:r>
              <a:rPr lang="de-DE" b="1" dirty="0" err="1"/>
              <a:t>you</a:t>
            </a:r>
            <a:r>
              <a:rPr lang="de-DE" b="1" dirty="0"/>
              <a:t> </a:t>
            </a:r>
            <a:r>
              <a:rPr lang="de-DE" b="1" dirty="0">
                <a:sym typeface="Wingdings" panose="05000000000000000000" pitchFamily="2" charset="2"/>
              </a:rPr>
              <a:t>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14191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BF910-4962-7D1C-07FC-031B2387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Work </a:t>
            </a:r>
            <a:r>
              <a:rPr lang="de-DE" b="1" dirty="0" err="1"/>
              <a:t>flow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29DAC2-030C-50BD-7F99-E0A8D5C4D27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person</a:t>
            </a:r>
            <a:r>
              <a:rPr lang="de-DE" dirty="0"/>
              <a:t> </a:t>
            </a:r>
            <a:r>
              <a:rPr lang="de-DE" dirty="0" err="1"/>
              <a:t>responsible</a:t>
            </a:r>
            <a:r>
              <a:rPr lang="de-DE" dirty="0"/>
              <a:t> per </a:t>
            </a:r>
            <a:r>
              <a:rPr lang="de-DE" dirty="0" err="1"/>
              <a:t>dataset</a:t>
            </a:r>
            <a:r>
              <a:rPr lang="de-DE" dirty="0"/>
              <a:t>, but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 on </a:t>
            </a:r>
            <a:r>
              <a:rPr lang="de-DE" dirty="0" err="1"/>
              <a:t>models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Manual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optimal </a:t>
            </a:r>
            <a:r>
              <a:rPr lang="de-DE" dirty="0" err="1"/>
              <a:t>results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692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94BC7-6BA3-02A7-C9C2-0B8700CF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Implementation </a:t>
            </a:r>
            <a:r>
              <a:rPr lang="de-DE" b="1" dirty="0" err="1"/>
              <a:t>of</a:t>
            </a:r>
            <a:r>
              <a:rPr lang="de-DE" b="1" dirty="0"/>
              <a:t> HOLU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99964B-055E-8DF3-2A12-6FEBE3833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314" y="1825625"/>
            <a:ext cx="10515600" cy="48015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ea typeface="Calibri"/>
                <a:cs typeface="Calibri"/>
              </a:rPr>
              <a:t>Similar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to</a:t>
            </a:r>
            <a:r>
              <a:rPr lang="de-DE" dirty="0">
                <a:ea typeface="Calibri"/>
                <a:cs typeface="Calibri"/>
              </a:rPr>
              <a:t> GNN </a:t>
            </a:r>
            <a:r>
              <a:rPr lang="de-DE" dirty="0" err="1">
                <a:ea typeface="Calibri"/>
                <a:cs typeface="Calibri"/>
              </a:rPr>
              <a:t>implementation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of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exercise</a:t>
            </a:r>
            <a:r>
              <a:rPr lang="de-DE" dirty="0">
                <a:ea typeface="Calibri"/>
                <a:cs typeface="Calibri"/>
              </a:rPr>
              <a:t> 3</a:t>
            </a:r>
          </a:p>
          <a:p>
            <a:r>
              <a:rPr lang="de-DE" dirty="0">
                <a:ea typeface="Calibri"/>
                <a:cs typeface="Calibri"/>
              </a:rPr>
              <a:t>GNN</a:t>
            </a:r>
          </a:p>
          <a:p>
            <a:pPr lvl="1"/>
            <a:r>
              <a:rPr lang="de-DE" dirty="0">
                <a:ea typeface="Calibri"/>
                <a:cs typeface="Calibri"/>
              </a:rPr>
              <a:t>Custom </a:t>
            </a:r>
            <a:r>
              <a:rPr lang="de-DE" dirty="0" err="1">
                <a:ea typeface="Calibri"/>
                <a:cs typeface="Calibri"/>
              </a:rPr>
              <a:t>dataset</a:t>
            </a:r>
            <a:r>
              <a:rPr lang="de-DE" dirty="0">
                <a:ea typeface="Calibri"/>
                <a:cs typeface="Calibri"/>
              </a:rPr>
              <a:t>, </a:t>
            </a:r>
            <a:r>
              <a:rPr lang="de-DE" dirty="0" err="1">
                <a:ea typeface="Calibri"/>
                <a:cs typeface="Calibri"/>
              </a:rPr>
              <a:t>Collate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function</a:t>
            </a:r>
            <a:endParaRPr lang="de-DE" dirty="0">
              <a:ea typeface="Calibri"/>
              <a:cs typeface="Calibri"/>
            </a:endParaRPr>
          </a:p>
          <a:p>
            <a:pPr lvl="1"/>
            <a:r>
              <a:rPr lang="de-DE" dirty="0">
                <a:ea typeface="Calibri"/>
                <a:cs typeface="Calibri"/>
              </a:rPr>
              <a:t>Layer</a:t>
            </a:r>
          </a:p>
          <a:p>
            <a:pPr lvl="1"/>
            <a:r>
              <a:rPr lang="de-DE" dirty="0" err="1">
                <a:ea typeface="Calibri"/>
                <a:cs typeface="Calibri"/>
              </a:rPr>
              <a:t>Sparse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Sum</a:t>
            </a:r>
            <a:r>
              <a:rPr lang="de-DE" dirty="0">
                <a:ea typeface="Calibri"/>
                <a:cs typeface="Calibri"/>
              </a:rPr>
              <a:t> Pooling</a:t>
            </a:r>
          </a:p>
          <a:p>
            <a:pPr lvl="1"/>
            <a:r>
              <a:rPr lang="de-DE" dirty="0">
                <a:ea typeface="Calibri"/>
                <a:cs typeface="Calibri"/>
              </a:rPr>
              <a:t>(Virtual </a:t>
            </a:r>
            <a:r>
              <a:rPr lang="de-DE" dirty="0" err="1">
                <a:ea typeface="Calibri"/>
                <a:cs typeface="Calibri"/>
              </a:rPr>
              <a:t>node</a:t>
            </a:r>
            <a:r>
              <a:rPr lang="de-DE" dirty="0">
                <a:ea typeface="Calibri"/>
                <a:cs typeface="Calibri"/>
              </a:rPr>
              <a:t>)</a:t>
            </a:r>
          </a:p>
          <a:p>
            <a:pPr lvl="1"/>
            <a:r>
              <a:rPr lang="de-DE" dirty="0">
                <a:ea typeface="Calibri"/>
                <a:cs typeface="Calibri"/>
              </a:rPr>
              <a:t>Residual </a:t>
            </a:r>
            <a:r>
              <a:rPr lang="de-DE" dirty="0" err="1">
                <a:ea typeface="Calibri"/>
                <a:cs typeface="Calibri"/>
              </a:rPr>
              <a:t>connection</a:t>
            </a:r>
            <a:r>
              <a:rPr lang="de-DE" dirty="0">
                <a:ea typeface="Calibri"/>
                <a:cs typeface="Calibri"/>
              </a:rPr>
              <a:t>, (Dropout)</a:t>
            </a:r>
          </a:p>
          <a:p>
            <a:r>
              <a:rPr lang="de-DE" dirty="0">
                <a:ea typeface="Calibri"/>
                <a:cs typeface="Calibri"/>
              </a:rPr>
              <a:t>Mean Absolute Error</a:t>
            </a:r>
          </a:p>
          <a:p>
            <a:r>
              <a:rPr lang="de-DE" dirty="0" err="1">
                <a:ea typeface="Calibri"/>
                <a:cs typeface="Calibri"/>
              </a:rPr>
              <a:t>node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distances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as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further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edge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attributes</a:t>
            </a:r>
            <a:endParaRPr lang="de-DE" dirty="0">
              <a:ea typeface="Calibri"/>
              <a:cs typeface="Calibri"/>
            </a:endParaRPr>
          </a:p>
          <a:p>
            <a:r>
              <a:rPr lang="de-DE" dirty="0">
                <a:ea typeface="Calibri"/>
                <a:cs typeface="Calibri"/>
              </a:rPr>
              <a:t>Train-test </a:t>
            </a:r>
            <a:r>
              <a:rPr lang="de-DE" dirty="0" err="1">
                <a:ea typeface="Calibri"/>
                <a:cs typeface="Calibri"/>
              </a:rPr>
              <a:t>split</a:t>
            </a:r>
            <a:r>
              <a:rPr lang="de-DE" dirty="0">
                <a:ea typeface="Calibri"/>
                <a:cs typeface="Calibri"/>
              </a:rPr>
              <a:t>: 80%-20%</a:t>
            </a:r>
          </a:p>
          <a:p>
            <a:endParaRPr lang="de-DE" dirty="0">
              <a:ea typeface="Calibri"/>
              <a:cs typeface="Calibri"/>
            </a:endParaRPr>
          </a:p>
          <a:p>
            <a:pPr lvl="1"/>
            <a:endParaRPr lang="de-DE" dirty="0">
              <a:ea typeface="Calibri"/>
              <a:cs typeface="Calibri"/>
            </a:endParaRPr>
          </a:p>
          <a:p>
            <a:pPr lvl="1"/>
            <a:endParaRPr lang="de-DE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715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F38739-15FF-1E68-DB40-2922FCF6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578"/>
            <a:ext cx="10515600" cy="1325563"/>
          </a:xfrm>
        </p:spPr>
        <p:txBody>
          <a:bodyPr/>
          <a:lstStyle/>
          <a:p>
            <a:r>
              <a:rPr lang="de-DE" b="1" dirty="0" err="1"/>
              <a:t>Results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HOLU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4550966-095A-C48D-71C8-3E6E12F66462}"/>
              </a:ext>
            </a:extLst>
          </p:cNvPr>
          <p:cNvSpPr txBox="1"/>
          <p:nvPr/>
        </p:nvSpPr>
        <p:spPr>
          <a:xfrm>
            <a:off x="10030691" y="6788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E945400-E2A5-440B-81FD-A5204EE74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89" y="1583885"/>
            <a:ext cx="4782871" cy="171151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C93F2C8-6489-4567-BAAC-8EE9A95DC864}"/>
              </a:ext>
            </a:extLst>
          </p:cNvPr>
          <p:cNvSpPr txBox="1"/>
          <p:nvPr/>
        </p:nvSpPr>
        <p:spPr>
          <a:xfrm>
            <a:off x="838200" y="3766242"/>
            <a:ext cx="3395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dimension</a:t>
            </a:r>
            <a:r>
              <a:rPr lang="de-DE" dirty="0"/>
              <a:t>: 64</a:t>
            </a:r>
          </a:p>
          <a:p>
            <a:r>
              <a:rPr lang="de-DE" dirty="0"/>
              <a:t>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aggregation</a:t>
            </a:r>
            <a:r>
              <a:rPr lang="de-DE" dirty="0"/>
              <a:t>: </a:t>
            </a:r>
            <a:r>
              <a:rPr lang="de-DE" dirty="0" err="1"/>
              <a:t>sum</a:t>
            </a:r>
            <a:endParaRPr lang="de-DE" dirty="0"/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: 5</a:t>
            </a:r>
          </a:p>
          <a:p>
            <a:r>
              <a:rPr lang="de-DE" dirty="0"/>
              <a:t>Dropout: 0.0</a:t>
            </a:r>
          </a:p>
          <a:p>
            <a:r>
              <a:rPr lang="de-DE" dirty="0"/>
              <a:t>Virtual </a:t>
            </a:r>
            <a:r>
              <a:rPr lang="de-DE" dirty="0" err="1"/>
              <a:t>Node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  <a:p>
            <a:r>
              <a:rPr lang="de-DE" dirty="0" err="1"/>
              <a:t>Epochs</a:t>
            </a:r>
            <a:r>
              <a:rPr lang="de-DE" dirty="0"/>
              <a:t>: 100</a:t>
            </a:r>
          </a:p>
          <a:p>
            <a:r>
              <a:rPr lang="de-DE" dirty="0"/>
              <a:t>Batch </a:t>
            </a:r>
            <a:r>
              <a:rPr lang="de-DE" dirty="0" err="1"/>
              <a:t>size</a:t>
            </a:r>
            <a:r>
              <a:rPr lang="de-DE" dirty="0"/>
              <a:t>: 100</a:t>
            </a:r>
          </a:p>
          <a:p>
            <a:r>
              <a:rPr lang="de-DE" dirty="0"/>
              <a:t>Learning rate: 0.004</a:t>
            </a:r>
          </a:p>
        </p:txBody>
      </p:sp>
    </p:spTree>
    <p:extLst>
      <p:ext uri="{BB962C8B-B14F-4D97-AF65-F5344CB8AC3E}">
        <p14:creationId xmlns:p14="http://schemas.microsoft.com/office/powerpoint/2010/main" val="416330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94BC7-6BA3-02A7-C9C2-0B8700CF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Implementation </a:t>
            </a:r>
            <a:r>
              <a:rPr lang="de-DE" b="1" dirty="0" err="1"/>
              <a:t>of</a:t>
            </a:r>
            <a:r>
              <a:rPr lang="de-DE" b="1" dirty="0"/>
              <a:t> CITE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99964B-055E-8DF3-2A12-6FEBE3833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314" y="1825625"/>
            <a:ext cx="10515600" cy="48015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ea typeface="Calibri"/>
                <a:cs typeface="Calibri"/>
              </a:rPr>
              <a:t>Similar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to</a:t>
            </a:r>
            <a:r>
              <a:rPr lang="de-DE" dirty="0">
                <a:ea typeface="Calibri"/>
                <a:cs typeface="Calibri"/>
              </a:rPr>
              <a:t> GCN </a:t>
            </a:r>
            <a:r>
              <a:rPr lang="de-DE" dirty="0" err="1">
                <a:ea typeface="Calibri"/>
                <a:cs typeface="Calibri"/>
              </a:rPr>
              <a:t>implementation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of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exercise</a:t>
            </a:r>
            <a:r>
              <a:rPr lang="de-DE" dirty="0">
                <a:ea typeface="Calibri"/>
                <a:cs typeface="Calibri"/>
              </a:rPr>
              <a:t> 2</a:t>
            </a:r>
          </a:p>
          <a:p>
            <a:r>
              <a:rPr lang="de-DE" dirty="0">
                <a:ea typeface="Calibri"/>
                <a:cs typeface="Calibri"/>
              </a:rPr>
              <a:t>GCN</a:t>
            </a:r>
          </a:p>
          <a:p>
            <a:pPr lvl="1"/>
            <a:r>
              <a:rPr lang="de-DE" dirty="0" err="1"/>
              <a:t>load_data</a:t>
            </a:r>
            <a:endParaRPr lang="de-DE" dirty="0"/>
          </a:p>
          <a:p>
            <a:pPr lvl="1"/>
            <a:r>
              <a:rPr lang="de-DE" dirty="0" err="1"/>
              <a:t>GCN_Layer</a:t>
            </a:r>
            <a:endParaRPr lang="de-DE" dirty="0"/>
          </a:p>
          <a:p>
            <a:pPr lvl="1"/>
            <a:r>
              <a:rPr lang="de-DE" dirty="0"/>
              <a:t>GCN</a:t>
            </a:r>
          </a:p>
          <a:p>
            <a:pPr lvl="1"/>
            <a:r>
              <a:rPr lang="de-DE" dirty="0" err="1"/>
              <a:t>train_GCN</a:t>
            </a:r>
            <a:endParaRPr lang="de-DE" dirty="0">
              <a:ea typeface="Calibri"/>
              <a:cs typeface="Calibri"/>
            </a:endParaRPr>
          </a:p>
          <a:p>
            <a:r>
              <a:rPr lang="de-DE" dirty="0" err="1">
                <a:ea typeface="Calibri"/>
                <a:cs typeface="Calibri"/>
              </a:rPr>
              <a:t>Node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classification</a:t>
            </a:r>
            <a:r>
              <a:rPr lang="de-DE" dirty="0">
                <a:ea typeface="Calibri"/>
                <a:cs typeface="Calibri"/>
              </a:rPr>
              <a:t>, </a:t>
            </a:r>
            <a:r>
              <a:rPr lang="de-DE" dirty="0" err="1">
                <a:ea typeface="Calibri"/>
                <a:cs typeface="Calibri"/>
              </a:rPr>
              <a:t>masked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cross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entropy</a:t>
            </a:r>
            <a:endParaRPr lang="de-DE" dirty="0">
              <a:ea typeface="Calibri"/>
              <a:cs typeface="Calibri"/>
            </a:endParaRPr>
          </a:p>
          <a:p>
            <a:r>
              <a:rPr lang="de-DE" dirty="0">
                <a:ea typeface="Calibri"/>
                <a:cs typeface="Calibri"/>
              </a:rPr>
              <a:t>Train-test </a:t>
            </a:r>
            <a:r>
              <a:rPr lang="de-DE" dirty="0" err="1">
                <a:ea typeface="Calibri"/>
                <a:cs typeface="Calibri"/>
              </a:rPr>
              <a:t>split</a:t>
            </a:r>
            <a:r>
              <a:rPr lang="de-DE" dirty="0">
                <a:ea typeface="Calibri"/>
                <a:cs typeface="Calibri"/>
              </a:rPr>
              <a:t>: 80%-20%</a:t>
            </a:r>
          </a:p>
          <a:p>
            <a:endParaRPr lang="de-DE" dirty="0">
              <a:ea typeface="Calibri"/>
              <a:cs typeface="Calibri"/>
            </a:endParaRPr>
          </a:p>
          <a:p>
            <a:pPr lvl="1"/>
            <a:endParaRPr lang="de-DE" dirty="0">
              <a:ea typeface="Calibri"/>
              <a:cs typeface="Calibri"/>
            </a:endParaRPr>
          </a:p>
          <a:p>
            <a:pPr lvl="1"/>
            <a:endParaRPr lang="de-DE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729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C4AC0D7-434E-4E58-9C7A-D4CA28CD9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5612"/>
          <a:stretch/>
        </p:blipFill>
        <p:spPr>
          <a:xfrm>
            <a:off x="6096000" y="2326741"/>
            <a:ext cx="5395423" cy="2790965"/>
          </a:xfrm>
        </p:spPr>
      </p:pic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93D29CBC-459C-414A-A425-20D2BB8D0B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937"/>
          <a:stretch/>
        </p:blipFill>
        <p:spPr>
          <a:xfrm>
            <a:off x="402091" y="1168912"/>
            <a:ext cx="5138630" cy="510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7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F38739-15FF-1E68-DB40-2922FCF6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578"/>
            <a:ext cx="10515600" cy="1325563"/>
          </a:xfrm>
        </p:spPr>
        <p:txBody>
          <a:bodyPr/>
          <a:lstStyle/>
          <a:p>
            <a:r>
              <a:rPr lang="de-DE" b="1" dirty="0" err="1"/>
              <a:t>Results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CITE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4550966-095A-C48D-71C8-3E6E12F66462}"/>
              </a:ext>
            </a:extLst>
          </p:cNvPr>
          <p:cNvSpPr txBox="1"/>
          <p:nvPr/>
        </p:nvSpPr>
        <p:spPr>
          <a:xfrm>
            <a:off x="10030691" y="6788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C93F2C8-6489-4567-BAAC-8EE9A95DC864}"/>
              </a:ext>
            </a:extLst>
          </p:cNvPr>
          <p:cNvSpPr txBox="1"/>
          <p:nvPr/>
        </p:nvSpPr>
        <p:spPr>
          <a:xfrm>
            <a:off x="838200" y="3766242"/>
            <a:ext cx="3395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dimension</a:t>
            </a:r>
            <a:r>
              <a:rPr lang="de-DE" dirty="0"/>
              <a:t>: 64</a:t>
            </a:r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: 3</a:t>
            </a:r>
          </a:p>
          <a:p>
            <a:r>
              <a:rPr lang="de-DE" dirty="0"/>
              <a:t>Dropout: 0.2</a:t>
            </a:r>
          </a:p>
          <a:p>
            <a:r>
              <a:rPr lang="de-DE" dirty="0" err="1"/>
              <a:t>Epochs</a:t>
            </a:r>
            <a:r>
              <a:rPr lang="de-DE" dirty="0"/>
              <a:t>: 100</a:t>
            </a:r>
          </a:p>
          <a:p>
            <a:r>
              <a:rPr lang="de-DE" dirty="0"/>
              <a:t>Learning rate: 0.001</a:t>
            </a:r>
          </a:p>
          <a:p>
            <a:endParaRPr lang="de-DE" dirty="0"/>
          </a:p>
          <a:p>
            <a:r>
              <a:rPr lang="de-DE" dirty="0"/>
              <a:t>Validation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percentage</a:t>
            </a:r>
            <a:r>
              <a:rPr lang="de-DE" dirty="0"/>
              <a:t>: 0.2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0A7CCB4-62BC-4DA3-AFCC-7DD266772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7324"/>
            <a:ext cx="5109927" cy="182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57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94BC7-6BA3-02A7-C9C2-0B8700CF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Implementation </a:t>
            </a:r>
            <a:r>
              <a:rPr lang="de-DE" b="1" dirty="0" err="1"/>
              <a:t>of</a:t>
            </a:r>
            <a:r>
              <a:rPr lang="de-DE" b="1" dirty="0"/>
              <a:t> LINK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99964B-055E-8DF3-2A12-6FEBE3833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314" y="1825625"/>
            <a:ext cx="10515600" cy="48015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Calibri"/>
                <a:cs typeface="Calibri"/>
              </a:rPr>
              <a:t>First </a:t>
            </a:r>
            <a:r>
              <a:rPr lang="de-DE" dirty="0" err="1">
                <a:ea typeface="Calibri"/>
                <a:cs typeface="Calibri"/>
              </a:rPr>
              <a:t>part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similar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to</a:t>
            </a:r>
            <a:r>
              <a:rPr lang="de-DE" dirty="0">
                <a:ea typeface="Calibri"/>
                <a:cs typeface="Calibri"/>
              </a:rPr>
              <a:t> Node2Vec </a:t>
            </a:r>
            <a:r>
              <a:rPr lang="de-DE" dirty="0" err="1">
                <a:ea typeface="Calibri"/>
                <a:cs typeface="Calibri"/>
              </a:rPr>
              <a:t>implementation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of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exercise</a:t>
            </a:r>
            <a:r>
              <a:rPr lang="de-DE" dirty="0">
                <a:ea typeface="Calibri"/>
                <a:cs typeface="Calibri"/>
              </a:rPr>
              <a:t> 4</a:t>
            </a:r>
          </a:p>
          <a:p>
            <a:r>
              <a:rPr lang="de-DE" dirty="0">
                <a:ea typeface="Calibri"/>
                <a:cs typeface="Calibri"/>
              </a:rPr>
              <a:t>Node2Vec</a:t>
            </a:r>
          </a:p>
          <a:p>
            <a:pPr lvl="1"/>
            <a:r>
              <a:rPr lang="de-DE" dirty="0"/>
              <a:t>Random </a:t>
            </a:r>
            <a:r>
              <a:rPr lang="de-DE" dirty="0" err="1"/>
              <a:t>walks</a:t>
            </a:r>
            <a:r>
              <a:rPr lang="de-DE" dirty="0"/>
              <a:t> (</a:t>
            </a:r>
            <a:r>
              <a:rPr lang="de-DE" dirty="0" err="1"/>
              <a:t>Iterable</a:t>
            </a:r>
            <a:r>
              <a:rPr lang="de-DE" dirty="0"/>
              <a:t> Dataset)</a:t>
            </a:r>
          </a:p>
          <a:p>
            <a:pPr lvl="1"/>
            <a:r>
              <a:rPr lang="de-DE" dirty="0"/>
              <a:t>Node2Vec</a:t>
            </a:r>
          </a:p>
          <a:p>
            <a:pPr lvl="1"/>
            <a:r>
              <a:rPr lang="de-DE" dirty="0"/>
              <a:t>train_node2vec</a:t>
            </a:r>
            <a:endParaRPr lang="de-DE" dirty="0">
              <a:ea typeface="Calibri"/>
              <a:cs typeface="Calibri"/>
            </a:endParaRPr>
          </a:p>
          <a:p>
            <a:r>
              <a:rPr lang="de-DE" dirty="0">
                <a:ea typeface="Calibri"/>
                <a:cs typeface="Calibri"/>
              </a:rPr>
              <a:t>Second </a:t>
            </a:r>
            <a:r>
              <a:rPr lang="de-DE" dirty="0" err="1">
                <a:ea typeface="Calibri"/>
                <a:cs typeface="Calibri"/>
              </a:rPr>
              <a:t>part</a:t>
            </a:r>
            <a:r>
              <a:rPr lang="de-DE" dirty="0">
                <a:ea typeface="Calibri"/>
                <a:cs typeface="Calibri"/>
              </a:rPr>
              <a:t>: MLP</a:t>
            </a:r>
          </a:p>
          <a:p>
            <a:pPr lvl="1"/>
            <a:r>
              <a:rPr lang="de-DE" dirty="0">
                <a:ea typeface="Calibri"/>
                <a:cs typeface="Calibri"/>
              </a:rPr>
              <a:t>MLP </a:t>
            </a:r>
            <a:r>
              <a:rPr lang="de-DE" dirty="0" err="1">
                <a:ea typeface="Calibri"/>
                <a:cs typeface="Calibri"/>
              </a:rPr>
              <a:t>module</a:t>
            </a:r>
            <a:r>
              <a:rPr lang="de-DE" dirty="0">
                <a:ea typeface="Calibri"/>
                <a:cs typeface="Calibri"/>
              </a:rPr>
              <a:t>, </a:t>
            </a:r>
            <a:r>
              <a:rPr lang="de-DE" dirty="0" err="1">
                <a:ea typeface="Calibri"/>
                <a:cs typeface="Calibri"/>
              </a:rPr>
              <a:t>training</a:t>
            </a:r>
            <a:r>
              <a:rPr lang="de-DE" dirty="0">
                <a:ea typeface="Calibri"/>
                <a:cs typeface="Calibri"/>
              </a:rPr>
              <a:t> and </a:t>
            </a:r>
            <a:r>
              <a:rPr lang="de-DE" dirty="0" err="1">
                <a:ea typeface="Calibri"/>
                <a:cs typeface="Calibri"/>
              </a:rPr>
              <a:t>validation</a:t>
            </a:r>
            <a:r>
              <a:rPr lang="de-DE" dirty="0">
                <a:ea typeface="Calibri"/>
                <a:cs typeface="Calibri"/>
              </a:rPr>
              <a:t> loop</a:t>
            </a:r>
          </a:p>
          <a:p>
            <a:r>
              <a:rPr lang="de-DE" dirty="0">
                <a:ea typeface="Calibri"/>
                <a:cs typeface="Calibri"/>
              </a:rPr>
              <a:t>Input-train-validation-test </a:t>
            </a:r>
            <a:r>
              <a:rPr lang="de-DE" dirty="0" err="1">
                <a:ea typeface="Calibri"/>
                <a:cs typeface="Calibri"/>
              </a:rPr>
              <a:t>split</a:t>
            </a:r>
            <a:endParaRPr lang="de-DE" dirty="0">
              <a:ea typeface="Calibri"/>
              <a:cs typeface="Calibri"/>
            </a:endParaRPr>
          </a:p>
          <a:p>
            <a:pPr lvl="1"/>
            <a:endParaRPr lang="de-DE" dirty="0">
              <a:ea typeface="Calibri"/>
              <a:cs typeface="Calibri"/>
            </a:endParaRPr>
          </a:p>
          <a:p>
            <a:pPr lvl="1"/>
            <a:endParaRPr lang="de-DE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4094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5F0EC6B-2E53-4EC4-9AEB-AECDE4EA8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7937"/>
          <a:stretch/>
        </p:blipFill>
        <p:spPr>
          <a:xfrm>
            <a:off x="1174298" y="215531"/>
            <a:ext cx="7109622" cy="6597201"/>
          </a:xfrm>
        </p:spPr>
      </p:pic>
    </p:spTree>
    <p:extLst>
      <p:ext uri="{BB962C8B-B14F-4D97-AF65-F5344CB8AC3E}">
        <p14:creationId xmlns:p14="http://schemas.microsoft.com/office/powerpoint/2010/main" val="337396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Breitbild</PresentationFormat>
  <Paragraphs>59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Practical Course on Graph Learning</vt:lpstr>
      <vt:lpstr>Work flow</vt:lpstr>
      <vt:lpstr>Implementation of HOLU</vt:lpstr>
      <vt:lpstr>Results for HOLU</vt:lpstr>
      <vt:lpstr>Implementation of CITE</vt:lpstr>
      <vt:lpstr>PowerPoint-Präsentation</vt:lpstr>
      <vt:lpstr>Results for CITE</vt:lpstr>
      <vt:lpstr>Implementation of LINK</vt:lpstr>
      <vt:lpstr>PowerPoint-Präsentation</vt:lpstr>
      <vt:lpstr>PowerPoint-Präsentation</vt:lpstr>
      <vt:lpstr>Results for LINK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Course on Graph Learning</dc:title>
  <dc:creator>Haron Shaker</dc:creator>
  <cp:lastModifiedBy>Lea Marxen</cp:lastModifiedBy>
  <cp:revision>177</cp:revision>
  <dcterms:created xsi:type="dcterms:W3CDTF">2022-04-30T14:43:10Z</dcterms:created>
  <dcterms:modified xsi:type="dcterms:W3CDTF">2022-07-11T11:12:02Z</dcterms:modified>
</cp:coreProperties>
</file>