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9144000"/>
  <p:notesSz cx="6858000" cy="9144000"/>
  <p:embeddedFontLst>
    <p:embeddedFont>
      <p:font typeface="PT Sans Narrow"/>
      <p:regular r:id="rId30"/>
      <p:bold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Narrow-bold.fntdata"/><Relationship Id="rId30" Type="http://schemas.openxmlformats.org/officeDocument/2006/relationships/font" Target="fonts/PTSansNarrow-regular.fntdata"/><Relationship Id="rId11" Type="http://schemas.openxmlformats.org/officeDocument/2006/relationships/slide" Target="slides/slide6.xml"/><Relationship Id="rId33" Type="http://schemas.openxmlformats.org/officeDocument/2006/relationships/font" Target="fonts/OpenSans-bold.fntdata"/><Relationship Id="rId10" Type="http://schemas.openxmlformats.org/officeDocument/2006/relationships/slide" Target="slides/slide5.xml"/><Relationship Id="rId32" Type="http://schemas.openxmlformats.org/officeDocument/2006/relationships/font" Target="fonts/OpenSans-regular.fntdata"/><Relationship Id="rId13" Type="http://schemas.openxmlformats.org/officeDocument/2006/relationships/slide" Target="slides/slide8.xml"/><Relationship Id="rId35" Type="http://schemas.openxmlformats.org/officeDocument/2006/relationships/font" Target="fonts/OpenSans-boldItalic.fntdata"/><Relationship Id="rId12" Type="http://schemas.openxmlformats.org/officeDocument/2006/relationships/slide" Target="slides/slide7.xml"/><Relationship Id="rId34" Type="http://schemas.openxmlformats.org/officeDocument/2006/relationships/font" Target="fonts/Open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35c917fca_7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e35c917fca_7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35c917fca_7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e35c917fca_7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35c917fca_7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e35c917fca_7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35c917fca_7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e35c917fca_7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35c917fca_7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e35c917fca_7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35c917fca_7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e35c917fca_7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35c917fca_7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e35c917fca_7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35c917fca_7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e35c917fca_7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1808cedd2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e1808cedd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1808cedd2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e1808cedd2_3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e1808cedd2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e1808cedd2_3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e1808cedd2_3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e1808cedd2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35c917fca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35c917fc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35c917fca_7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e35c917fca_7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4235850"/>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421100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362666"/>
            <a:ext cx="7136668" cy="203195"/>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5292001"/>
            <a:ext cx="7136668" cy="203195"/>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2335685"/>
            <a:ext cx="7136700" cy="13632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3800052"/>
            <a:ext cx="48705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739800"/>
            <a:ext cx="8520600" cy="2051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3994200"/>
            <a:ext cx="8520600" cy="1428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2" name="Shape 62"/>
        <p:cNvGrpSpPr/>
        <p:nvPr/>
      </p:nvGrpSpPr>
      <p:grpSpPr>
        <a:xfrm>
          <a:off x="0" y="0"/>
          <a:ext cx="0" cy="0"/>
          <a:chOff x="0" y="0"/>
          <a:chExt cx="0" cy="0"/>
        </a:xfrm>
      </p:grpSpPr>
      <p:sp>
        <p:nvSpPr>
          <p:cNvPr id="63" name="Google Shape;63;p1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dk2"/>
              </a:buClr>
              <a:buSzPts val="18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4" name="Google Shape;64;p13"/>
          <p:cNvSpPr txBox="1"/>
          <p:nvPr>
            <p:ph idx="1" type="body"/>
          </p:nvPr>
        </p:nvSpPr>
        <p:spPr>
          <a:xfrm>
            <a:off x="457200" y="1536192"/>
            <a:ext cx="3657600" cy="45903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SzPts val="2800"/>
              <a:buChar char="●"/>
              <a:defRPr sz="2800"/>
            </a:lvl1pPr>
            <a:lvl2pPr indent="-381000" lvl="1" marL="914400" rtl="0" algn="l">
              <a:spcBef>
                <a:spcPts val="1200"/>
              </a:spcBef>
              <a:spcAft>
                <a:spcPts val="0"/>
              </a:spcAft>
              <a:buSzPts val="2400"/>
              <a:buChar char="○"/>
              <a:defRPr sz="2400"/>
            </a:lvl2pPr>
            <a:lvl3pPr indent="-355600" lvl="2" marL="1371600" rtl="0" algn="l">
              <a:spcBef>
                <a:spcPts val="1200"/>
              </a:spcBef>
              <a:spcAft>
                <a:spcPts val="0"/>
              </a:spcAft>
              <a:buSzPts val="2000"/>
              <a:buChar char="■"/>
              <a:defRPr sz="2000"/>
            </a:lvl3pPr>
            <a:lvl4pPr indent="-342900" lvl="3" marL="1828800" rtl="0" algn="l">
              <a:spcBef>
                <a:spcPts val="1200"/>
              </a:spcBef>
              <a:spcAft>
                <a:spcPts val="0"/>
              </a:spcAft>
              <a:buSzPts val="1800"/>
              <a:buChar char="●"/>
              <a:defRPr sz="1800"/>
            </a:lvl4pPr>
            <a:lvl5pPr indent="-342900" lvl="4" marL="2286000" rtl="0" algn="l">
              <a:spcBef>
                <a:spcPts val="1200"/>
              </a:spcBef>
              <a:spcAft>
                <a:spcPts val="0"/>
              </a:spcAft>
              <a:buSzPts val="1800"/>
              <a:buChar char="○"/>
              <a:defRPr sz="1800"/>
            </a:lvl5pPr>
            <a:lvl6pPr indent="-342900" lvl="5" marL="2743200" rtl="0" algn="l">
              <a:spcBef>
                <a:spcPts val="1200"/>
              </a:spcBef>
              <a:spcAft>
                <a:spcPts val="0"/>
              </a:spcAft>
              <a:buSzPts val="1800"/>
              <a:buChar char="■"/>
              <a:defRPr sz="1800"/>
            </a:lvl6pPr>
            <a:lvl7pPr indent="-342900" lvl="6" marL="3200400" rtl="0" algn="l">
              <a:spcBef>
                <a:spcPts val="1200"/>
              </a:spcBef>
              <a:spcAft>
                <a:spcPts val="0"/>
              </a:spcAft>
              <a:buSzPts val="1800"/>
              <a:buChar char="●"/>
              <a:defRPr sz="1800"/>
            </a:lvl7pPr>
            <a:lvl8pPr indent="-342900" lvl="7" marL="3657600" rtl="0" algn="l">
              <a:spcBef>
                <a:spcPts val="1200"/>
              </a:spcBef>
              <a:spcAft>
                <a:spcPts val="0"/>
              </a:spcAft>
              <a:buSzPts val="1800"/>
              <a:buChar char="○"/>
              <a:defRPr sz="1800"/>
            </a:lvl8pPr>
            <a:lvl9pPr indent="-342900" lvl="8" marL="4114800" rtl="0" algn="l">
              <a:spcBef>
                <a:spcPts val="1200"/>
              </a:spcBef>
              <a:spcAft>
                <a:spcPts val="1200"/>
              </a:spcAft>
              <a:buSzPts val="1800"/>
              <a:buChar char="■"/>
              <a:defRPr sz="1800"/>
            </a:lvl9pPr>
          </a:lstStyle>
          <a:p/>
        </p:txBody>
      </p:sp>
      <p:sp>
        <p:nvSpPr>
          <p:cNvPr id="65" name="Google Shape;65;p13"/>
          <p:cNvSpPr txBox="1"/>
          <p:nvPr>
            <p:ph idx="2" type="body"/>
          </p:nvPr>
        </p:nvSpPr>
        <p:spPr>
          <a:xfrm>
            <a:off x="4419600" y="1536192"/>
            <a:ext cx="3657600" cy="45903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SzPts val="2800"/>
              <a:buChar char="●"/>
              <a:defRPr sz="2800"/>
            </a:lvl1pPr>
            <a:lvl2pPr indent="-381000" lvl="1" marL="914400" rtl="0" algn="l">
              <a:spcBef>
                <a:spcPts val="1200"/>
              </a:spcBef>
              <a:spcAft>
                <a:spcPts val="0"/>
              </a:spcAft>
              <a:buSzPts val="2400"/>
              <a:buChar char="○"/>
              <a:defRPr sz="2400"/>
            </a:lvl2pPr>
            <a:lvl3pPr indent="-355600" lvl="2" marL="1371600" rtl="0" algn="l">
              <a:spcBef>
                <a:spcPts val="1200"/>
              </a:spcBef>
              <a:spcAft>
                <a:spcPts val="0"/>
              </a:spcAft>
              <a:buSzPts val="2000"/>
              <a:buChar char="■"/>
              <a:defRPr sz="2000"/>
            </a:lvl3pPr>
            <a:lvl4pPr indent="-342900" lvl="3" marL="1828800" rtl="0" algn="l">
              <a:spcBef>
                <a:spcPts val="1200"/>
              </a:spcBef>
              <a:spcAft>
                <a:spcPts val="0"/>
              </a:spcAft>
              <a:buSzPts val="1800"/>
              <a:buChar char="●"/>
              <a:defRPr sz="1800"/>
            </a:lvl4pPr>
            <a:lvl5pPr indent="-342900" lvl="4" marL="2286000" rtl="0" algn="l">
              <a:spcBef>
                <a:spcPts val="1200"/>
              </a:spcBef>
              <a:spcAft>
                <a:spcPts val="0"/>
              </a:spcAft>
              <a:buSzPts val="1800"/>
              <a:buChar char="○"/>
              <a:defRPr sz="1800"/>
            </a:lvl5pPr>
            <a:lvl6pPr indent="-342900" lvl="5" marL="2743200" rtl="0" algn="l">
              <a:spcBef>
                <a:spcPts val="1200"/>
              </a:spcBef>
              <a:spcAft>
                <a:spcPts val="0"/>
              </a:spcAft>
              <a:buSzPts val="1800"/>
              <a:buChar char="■"/>
              <a:defRPr sz="1800"/>
            </a:lvl6pPr>
            <a:lvl7pPr indent="-342900" lvl="6" marL="3200400" rtl="0" algn="l">
              <a:spcBef>
                <a:spcPts val="1200"/>
              </a:spcBef>
              <a:spcAft>
                <a:spcPts val="0"/>
              </a:spcAft>
              <a:buSzPts val="1800"/>
              <a:buChar char="●"/>
              <a:defRPr sz="1800"/>
            </a:lvl7pPr>
            <a:lvl8pPr indent="-342900" lvl="7" marL="3657600" rtl="0" algn="l">
              <a:spcBef>
                <a:spcPts val="1200"/>
              </a:spcBef>
              <a:spcAft>
                <a:spcPts val="0"/>
              </a:spcAft>
              <a:buSzPts val="1800"/>
              <a:buChar char="○"/>
              <a:defRPr sz="1800"/>
            </a:lvl8pPr>
            <a:lvl9pPr indent="-342900" lvl="8" marL="4114800" rtl="0" algn="l">
              <a:spcBef>
                <a:spcPts val="1200"/>
              </a:spcBef>
              <a:spcAft>
                <a:spcPts val="1200"/>
              </a:spcAft>
              <a:buSzPts val="1800"/>
              <a:buChar char="■"/>
              <a:defRPr sz="1800"/>
            </a:lvl9pPr>
          </a:lstStyle>
          <a:p/>
        </p:txBody>
      </p:sp>
      <p:sp>
        <p:nvSpPr>
          <p:cNvPr id="66" name="Google Shape;66;p13"/>
          <p:cNvSpPr txBox="1"/>
          <p:nvPr>
            <p:ph idx="10" type="dt"/>
          </p:nvPr>
        </p:nvSpPr>
        <p:spPr>
          <a:xfrm rot="-5400000">
            <a:off x="7551320" y="1645949"/>
            <a:ext cx="2438400" cy="365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13"/>
          <p:cNvSpPr txBox="1"/>
          <p:nvPr>
            <p:ph idx="11" type="ftr"/>
          </p:nvPr>
        </p:nvSpPr>
        <p:spPr>
          <a:xfrm rot="-5400000">
            <a:off x="7586870" y="4048780"/>
            <a:ext cx="2367300" cy="365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13"/>
          <p:cNvSpPr/>
          <p:nvPr>
            <p:ph idx="12" type="sldNum"/>
          </p:nvPr>
        </p:nvSpPr>
        <p:spPr>
          <a:xfrm>
            <a:off x="8531788" y="5648960"/>
            <a:ext cx="548700" cy="396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rm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9" name="Shape 69"/>
        <p:cNvGrpSpPr/>
        <p:nvPr/>
      </p:nvGrpSpPr>
      <p:grpSpPr>
        <a:xfrm>
          <a:off x="0" y="0"/>
          <a:ext cx="0" cy="0"/>
          <a:chOff x="0" y="0"/>
          <a:chExt cx="0" cy="0"/>
        </a:xfrm>
      </p:grpSpPr>
      <p:sp>
        <p:nvSpPr>
          <p:cNvPr id="70" name="Google Shape;70;p14"/>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dk2"/>
              </a:buClr>
              <a:buSzPts val="18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1" name="Google Shape;71;p14"/>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SzPts val="1800"/>
              <a:buChar char="●"/>
              <a:defRPr/>
            </a:lvl1pPr>
            <a:lvl2pPr indent="-342900" lvl="1" marL="914400" rtl="0" algn="l">
              <a:spcBef>
                <a:spcPts val="1200"/>
              </a:spcBef>
              <a:spcAft>
                <a:spcPts val="0"/>
              </a:spcAft>
              <a:buSzPts val="1800"/>
              <a:buChar char="○"/>
              <a:defRPr/>
            </a:lvl2pPr>
            <a:lvl3pPr indent="-342900" lvl="2" marL="1371600" rtl="0" algn="l">
              <a:spcBef>
                <a:spcPts val="1200"/>
              </a:spcBef>
              <a:spcAft>
                <a:spcPts val="0"/>
              </a:spcAft>
              <a:buSzPts val="1800"/>
              <a:buChar char="■"/>
              <a:defRPr/>
            </a:lvl3pPr>
            <a:lvl4pPr indent="-342900" lvl="3" marL="1828800" rtl="0" algn="l">
              <a:spcBef>
                <a:spcPts val="1200"/>
              </a:spcBef>
              <a:spcAft>
                <a:spcPts val="0"/>
              </a:spcAft>
              <a:buSzPts val="1800"/>
              <a:buChar char="●"/>
              <a:defRPr/>
            </a:lvl4pPr>
            <a:lvl5pPr indent="-342900" lvl="4" marL="2286000" rtl="0" algn="l">
              <a:spcBef>
                <a:spcPts val="1200"/>
              </a:spcBef>
              <a:spcAft>
                <a:spcPts val="0"/>
              </a:spcAft>
              <a:buSzPts val="1800"/>
              <a:buChar char="○"/>
              <a:defRPr/>
            </a:lvl5pPr>
            <a:lvl6pPr indent="-342900" lvl="5" marL="2743200" rtl="0" algn="l">
              <a:spcBef>
                <a:spcPts val="1200"/>
              </a:spcBef>
              <a:spcAft>
                <a:spcPts val="0"/>
              </a:spcAft>
              <a:buSzPts val="1800"/>
              <a:buChar char="■"/>
              <a:defRPr/>
            </a:lvl6pPr>
            <a:lvl7pPr indent="-342900" lvl="6" marL="3200400" rtl="0" algn="l">
              <a:spcBef>
                <a:spcPts val="1200"/>
              </a:spcBef>
              <a:spcAft>
                <a:spcPts val="0"/>
              </a:spcAft>
              <a:buSzPts val="1800"/>
              <a:buChar char="●"/>
              <a:defRPr/>
            </a:lvl7pPr>
            <a:lvl8pPr indent="-342900" lvl="7" marL="3657600" rtl="0" algn="l">
              <a:spcBef>
                <a:spcPts val="1200"/>
              </a:spcBef>
              <a:spcAft>
                <a:spcPts val="0"/>
              </a:spcAft>
              <a:buSzPts val="1800"/>
              <a:buChar char="○"/>
              <a:defRPr/>
            </a:lvl8pPr>
            <a:lvl9pPr indent="-342900" lvl="8" marL="4114800" rtl="0" algn="l">
              <a:spcBef>
                <a:spcPts val="1200"/>
              </a:spcBef>
              <a:spcAft>
                <a:spcPts val="1200"/>
              </a:spcAft>
              <a:buSzPts val="1800"/>
              <a:buChar char="■"/>
              <a:defRPr/>
            </a:lvl9pPr>
          </a:lstStyle>
          <a:p/>
        </p:txBody>
      </p:sp>
      <p:sp>
        <p:nvSpPr>
          <p:cNvPr id="72" name="Google Shape;72;p14"/>
          <p:cNvSpPr txBox="1"/>
          <p:nvPr>
            <p:ph idx="10" type="dt"/>
          </p:nvPr>
        </p:nvSpPr>
        <p:spPr>
          <a:xfrm rot="-5400000">
            <a:off x="7551320" y="1645949"/>
            <a:ext cx="2438400" cy="365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14"/>
          <p:cNvSpPr txBox="1"/>
          <p:nvPr>
            <p:ph idx="11" type="ftr"/>
          </p:nvPr>
        </p:nvSpPr>
        <p:spPr>
          <a:xfrm rot="-5400000">
            <a:off x="7586870" y="4048780"/>
            <a:ext cx="2367300" cy="365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 name="Google Shape;74;p14"/>
          <p:cNvSpPr/>
          <p:nvPr>
            <p:ph idx="12" type="sldNum"/>
          </p:nvPr>
        </p:nvSpPr>
        <p:spPr>
          <a:xfrm>
            <a:off x="8531788" y="5648960"/>
            <a:ext cx="548700" cy="396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rm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3429200"/>
            <a:ext cx="9144000" cy="3428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1086400"/>
            <a:ext cx="8571300" cy="1256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6727600"/>
            <a:ext cx="9144000" cy="130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593367"/>
            <a:ext cx="8520600" cy="9432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688433"/>
            <a:ext cx="8520600" cy="4403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593367"/>
            <a:ext cx="8520600" cy="9432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688233"/>
            <a:ext cx="3999900" cy="4403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688233"/>
            <a:ext cx="3999900" cy="4403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593367"/>
            <a:ext cx="8520600" cy="9432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701800"/>
            <a:ext cx="5613600" cy="5454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6858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386233"/>
            <a:ext cx="4045200" cy="2234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36358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965600"/>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5640967"/>
            <a:ext cx="5998800" cy="7983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hyperlink" Target="https://seaborn.pydata.org/index.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mailto:leamic.cj@gmail.com" TargetMode="External"/><Relationship Id="rId4" Type="http://schemas.openxmlformats.org/officeDocument/2006/relationships/hyperlink" Target="mailto:loulludave@gmail.com" TargetMode="External"/><Relationship Id="rId5" Type="http://schemas.openxmlformats.org/officeDocument/2006/relationships/hyperlink" Target="mailto:yvesnamarcelin48@gmail.com" TargetMode="External"/><Relationship Id="rId6" Type="http://schemas.openxmlformats.org/officeDocument/2006/relationships/hyperlink" Target="mailto:massonmoise2@gmail.com" TargetMode="External"/><Relationship Id="rId7"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ctrTitle"/>
          </p:nvPr>
        </p:nvSpPr>
        <p:spPr>
          <a:xfrm>
            <a:off x="1047175" y="880450"/>
            <a:ext cx="7543800" cy="1447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800"/>
              <a:buFont typeface="Cambria"/>
              <a:buNone/>
            </a:pPr>
            <a:r>
              <a:rPr b="1" lang="fr-FR" sz="4600"/>
              <a:t>BUSINESS ANALYSIS PROJECT</a:t>
            </a:r>
            <a:r>
              <a:rPr b="1" lang="fr-FR" sz="3800"/>
              <a:t> </a:t>
            </a:r>
            <a:r>
              <a:rPr b="1" lang="fr-FR" sz="4600"/>
              <a:t>2</a:t>
            </a:r>
            <a:endParaRPr sz="3800"/>
          </a:p>
        </p:txBody>
      </p:sp>
      <p:sp>
        <p:nvSpPr>
          <p:cNvPr id="80" name="Google Shape;80;p15"/>
          <p:cNvSpPr txBox="1"/>
          <p:nvPr>
            <p:ph idx="1" type="subTitle"/>
          </p:nvPr>
        </p:nvSpPr>
        <p:spPr>
          <a:xfrm>
            <a:off x="1075600" y="2419650"/>
            <a:ext cx="6172200" cy="1371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600"/>
              <a:buNone/>
            </a:pPr>
            <a:r>
              <a:rPr b="1" lang="fr-FR" sz="2500"/>
              <a:t>FRAUDULENT CREDIT CARDS TRANSACTIONS</a:t>
            </a:r>
            <a:endParaRPr sz="2500"/>
          </a:p>
        </p:txBody>
      </p:sp>
      <p:pic>
        <p:nvPicPr>
          <p:cNvPr id="81" name="Google Shape;81;p15"/>
          <p:cNvPicPr preferRelativeResize="0"/>
          <p:nvPr/>
        </p:nvPicPr>
        <p:blipFill rotWithShape="1">
          <a:blip r:embed="rId3">
            <a:alphaModFix/>
          </a:blip>
          <a:srcRect b="0" l="0" r="0" t="0"/>
          <a:stretch/>
        </p:blipFill>
        <p:spPr>
          <a:xfrm>
            <a:off x="3186529" y="3327549"/>
            <a:ext cx="3129375" cy="1744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457200" y="357975"/>
            <a:ext cx="3763200" cy="791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00"/>
              <a:buFont typeface="Cambria"/>
              <a:buNone/>
            </a:pPr>
            <a:r>
              <a:rPr lang="fr-FR" sz="8600">
                <a:latin typeface="Times New Roman"/>
                <a:ea typeface="Times New Roman"/>
                <a:cs typeface="Times New Roman"/>
                <a:sym typeface="Times New Roman"/>
              </a:rPr>
              <a:t>Results</a:t>
            </a:r>
            <a:endParaRPr sz="9600">
              <a:latin typeface="Times New Roman"/>
              <a:ea typeface="Times New Roman"/>
              <a:cs typeface="Times New Roman"/>
              <a:sym typeface="Times New Roman"/>
            </a:endParaRPr>
          </a:p>
        </p:txBody>
      </p:sp>
      <p:pic>
        <p:nvPicPr>
          <p:cNvPr id="147" name="Google Shape;147;p24"/>
          <p:cNvPicPr preferRelativeResize="0"/>
          <p:nvPr/>
        </p:nvPicPr>
        <p:blipFill>
          <a:blip r:embed="rId3">
            <a:alphaModFix/>
          </a:blip>
          <a:stretch>
            <a:fillRect/>
          </a:stretch>
        </p:blipFill>
        <p:spPr>
          <a:xfrm>
            <a:off x="217525" y="2451233"/>
            <a:ext cx="5245225" cy="3108875"/>
          </a:xfrm>
          <a:prstGeom prst="rect">
            <a:avLst/>
          </a:prstGeom>
          <a:noFill/>
          <a:ln>
            <a:noFill/>
          </a:ln>
        </p:spPr>
      </p:pic>
      <p:sp>
        <p:nvSpPr>
          <p:cNvPr id="148" name="Google Shape;148;p24"/>
          <p:cNvSpPr txBox="1"/>
          <p:nvPr/>
        </p:nvSpPr>
        <p:spPr>
          <a:xfrm>
            <a:off x="5667725" y="2644900"/>
            <a:ext cx="26073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FR">
                <a:latin typeface="Calibri"/>
                <a:ea typeface="Calibri"/>
                <a:cs typeface="Calibri"/>
                <a:sym typeface="Calibri"/>
              </a:rPr>
              <a:t>Most of the transaction were made by female </a:t>
            </a:r>
            <a:r>
              <a:rPr lang="fr-FR">
                <a:solidFill>
                  <a:srgbClr val="0B5394"/>
                </a:solidFill>
                <a:latin typeface="Calibri"/>
                <a:ea typeface="Calibri"/>
                <a:cs typeface="Calibri"/>
                <a:sym typeface="Calibri"/>
              </a:rPr>
              <a:t>(54.58%) </a:t>
            </a:r>
            <a:r>
              <a:rPr lang="fr-FR">
                <a:solidFill>
                  <a:schemeClr val="dk1"/>
                </a:solidFill>
                <a:latin typeface="Calibri"/>
                <a:ea typeface="Calibri"/>
                <a:cs typeface="Calibri"/>
                <a:sym typeface="Calibri"/>
              </a:rPr>
              <a:t>and by male </a:t>
            </a:r>
            <a:r>
              <a:rPr lang="fr-FR">
                <a:solidFill>
                  <a:srgbClr val="FF9900"/>
                </a:solidFill>
                <a:latin typeface="Calibri"/>
                <a:ea typeface="Calibri"/>
                <a:cs typeface="Calibri"/>
                <a:sym typeface="Calibri"/>
              </a:rPr>
              <a:t>(45.13%)</a:t>
            </a:r>
            <a:endParaRPr>
              <a:solidFill>
                <a:srgbClr val="FF9900"/>
              </a:solidFill>
              <a:latin typeface="Calibri"/>
              <a:ea typeface="Calibri"/>
              <a:cs typeface="Calibri"/>
              <a:sym typeface="Calibri"/>
            </a:endParaRPr>
          </a:p>
        </p:txBody>
      </p:sp>
      <p:sp>
        <p:nvSpPr>
          <p:cNvPr id="149" name="Google Shape;149;p24"/>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
        <p:nvSpPr>
          <p:cNvPr id="150" name="Google Shape;150;p24"/>
          <p:cNvSpPr txBox="1"/>
          <p:nvPr/>
        </p:nvSpPr>
        <p:spPr>
          <a:xfrm>
            <a:off x="613513" y="1295088"/>
            <a:ext cx="443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800">
                <a:solidFill>
                  <a:srgbClr val="274E13"/>
                </a:solidFill>
                <a:latin typeface="Open Sans"/>
                <a:ea typeface="Open Sans"/>
                <a:cs typeface="Open Sans"/>
                <a:sym typeface="Open Sans"/>
              </a:rPr>
              <a:t>Bar</a:t>
            </a:r>
            <a:r>
              <a:rPr lang="fr-FR" sz="1800">
                <a:solidFill>
                  <a:srgbClr val="274E13"/>
                </a:solidFill>
                <a:latin typeface="Open Sans"/>
                <a:ea typeface="Open Sans"/>
                <a:cs typeface="Open Sans"/>
                <a:sym typeface="Open Sans"/>
              </a:rPr>
              <a:t>chart of the gender distribution</a:t>
            </a:r>
            <a:endParaRPr sz="1800">
              <a:solidFill>
                <a:srgbClr val="274E13"/>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457200" y="357975"/>
            <a:ext cx="3763200" cy="791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00"/>
              <a:buFont typeface="Cambria"/>
              <a:buNone/>
            </a:pPr>
            <a:r>
              <a:rPr lang="fr-FR" sz="8600">
                <a:latin typeface="Times New Roman"/>
                <a:ea typeface="Times New Roman"/>
                <a:cs typeface="Times New Roman"/>
                <a:sym typeface="Times New Roman"/>
              </a:rPr>
              <a:t>Results</a:t>
            </a:r>
            <a:endParaRPr sz="9600">
              <a:latin typeface="Times New Roman"/>
              <a:ea typeface="Times New Roman"/>
              <a:cs typeface="Times New Roman"/>
              <a:sym typeface="Times New Roman"/>
            </a:endParaRPr>
          </a:p>
        </p:txBody>
      </p:sp>
      <p:sp>
        <p:nvSpPr>
          <p:cNvPr id="156" name="Google Shape;156;p25"/>
          <p:cNvSpPr txBox="1"/>
          <p:nvPr/>
        </p:nvSpPr>
        <p:spPr>
          <a:xfrm>
            <a:off x="5667725" y="2174120"/>
            <a:ext cx="26073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FR">
                <a:latin typeface="Calibri"/>
                <a:ea typeface="Calibri"/>
                <a:cs typeface="Calibri"/>
                <a:sym typeface="Calibri"/>
              </a:rPr>
              <a:t>The client of age 26-35 year were the most represented </a:t>
            </a:r>
            <a:r>
              <a:rPr lang="fr-FR">
                <a:solidFill>
                  <a:srgbClr val="0B5394"/>
                </a:solidFill>
                <a:latin typeface="Calibri"/>
                <a:ea typeface="Calibri"/>
                <a:cs typeface="Calibri"/>
                <a:sym typeface="Calibri"/>
              </a:rPr>
              <a:t>(31.5%) </a:t>
            </a:r>
            <a:r>
              <a:rPr lang="fr-FR">
                <a:latin typeface="Calibri"/>
                <a:ea typeface="Calibri"/>
                <a:cs typeface="Calibri"/>
                <a:sym typeface="Calibri"/>
              </a:rPr>
              <a:t>through our database</a:t>
            </a:r>
            <a:endParaRPr>
              <a:solidFill>
                <a:srgbClr val="0B5394"/>
              </a:solidFill>
              <a:latin typeface="Calibri"/>
              <a:ea typeface="Calibri"/>
              <a:cs typeface="Calibri"/>
              <a:sym typeface="Calibri"/>
            </a:endParaRPr>
          </a:p>
        </p:txBody>
      </p:sp>
      <p:sp>
        <p:nvSpPr>
          <p:cNvPr id="157" name="Google Shape;157;p25"/>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pic>
        <p:nvPicPr>
          <p:cNvPr id="158" name="Google Shape;158;p25"/>
          <p:cNvPicPr preferRelativeResize="0"/>
          <p:nvPr/>
        </p:nvPicPr>
        <p:blipFill>
          <a:blip r:embed="rId3">
            <a:alphaModFix/>
          </a:blip>
          <a:stretch>
            <a:fillRect/>
          </a:stretch>
        </p:blipFill>
        <p:spPr>
          <a:xfrm>
            <a:off x="457200" y="2050952"/>
            <a:ext cx="5017150" cy="2965750"/>
          </a:xfrm>
          <a:prstGeom prst="rect">
            <a:avLst/>
          </a:prstGeom>
          <a:noFill/>
          <a:ln>
            <a:noFill/>
          </a:ln>
        </p:spPr>
      </p:pic>
      <p:sp>
        <p:nvSpPr>
          <p:cNvPr id="159" name="Google Shape;159;p25"/>
          <p:cNvSpPr txBox="1"/>
          <p:nvPr/>
        </p:nvSpPr>
        <p:spPr>
          <a:xfrm>
            <a:off x="613513" y="1295088"/>
            <a:ext cx="443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800">
                <a:solidFill>
                  <a:srgbClr val="274E13"/>
                </a:solidFill>
                <a:latin typeface="Open Sans"/>
                <a:ea typeface="Open Sans"/>
                <a:cs typeface="Open Sans"/>
                <a:sym typeface="Open Sans"/>
              </a:rPr>
              <a:t>Bar </a:t>
            </a:r>
            <a:r>
              <a:rPr lang="fr-FR" sz="1800">
                <a:solidFill>
                  <a:srgbClr val="274E13"/>
                </a:solidFill>
                <a:latin typeface="Open Sans"/>
                <a:ea typeface="Open Sans"/>
                <a:cs typeface="Open Sans"/>
                <a:sym typeface="Open Sans"/>
              </a:rPr>
              <a:t>chart of the age distribution</a:t>
            </a:r>
            <a:endParaRPr sz="1800">
              <a:solidFill>
                <a:srgbClr val="274E13"/>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457200" y="357975"/>
            <a:ext cx="3763200" cy="791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00"/>
              <a:buFont typeface="Cambria"/>
              <a:buNone/>
            </a:pPr>
            <a:r>
              <a:rPr lang="fr-FR" sz="8600">
                <a:latin typeface="Times New Roman"/>
                <a:ea typeface="Times New Roman"/>
                <a:cs typeface="Times New Roman"/>
                <a:sym typeface="Times New Roman"/>
              </a:rPr>
              <a:t>Results</a:t>
            </a:r>
            <a:endParaRPr sz="9600">
              <a:latin typeface="Times New Roman"/>
              <a:ea typeface="Times New Roman"/>
              <a:cs typeface="Times New Roman"/>
              <a:sym typeface="Times New Roman"/>
            </a:endParaRPr>
          </a:p>
        </p:txBody>
      </p:sp>
      <p:pic>
        <p:nvPicPr>
          <p:cNvPr id="165" name="Google Shape;165;p26"/>
          <p:cNvPicPr preferRelativeResize="0"/>
          <p:nvPr/>
        </p:nvPicPr>
        <p:blipFill>
          <a:blip r:embed="rId3">
            <a:alphaModFix/>
          </a:blip>
          <a:stretch>
            <a:fillRect/>
          </a:stretch>
        </p:blipFill>
        <p:spPr>
          <a:xfrm>
            <a:off x="457200" y="2409515"/>
            <a:ext cx="5115426" cy="3023850"/>
          </a:xfrm>
          <a:prstGeom prst="rect">
            <a:avLst/>
          </a:prstGeom>
          <a:noFill/>
          <a:ln>
            <a:noFill/>
          </a:ln>
        </p:spPr>
      </p:pic>
      <p:sp>
        <p:nvSpPr>
          <p:cNvPr id="166" name="Google Shape;166;p26"/>
          <p:cNvSpPr txBox="1"/>
          <p:nvPr/>
        </p:nvSpPr>
        <p:spPr>
          <a:xfrm>
            <a:off x="5667725" y="2337082"/>
            <a:ext cx="26073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FR">
                <a:latin typeface="Calibri"/>
                <a:ea typeface="Calibri"/>
                <a:cs typeface="Calibri"/>
                <a:sym typeface="Calibri"/>
              </a:rPr>
              <a:t>The most frequent type of transaction made with the credit card was the transportation type</a:t>
            </a:r>
            <a:r>
              <a:rPr lang="fr-FR">
                <a:solidFill>
                  <a:srgbClr val="0B5394"/>
                </a:solidFill>
                <a:latin typeface="Calibri"/>
                <a:ea typeface="Calibri"/>
                <a:cs typeface="Calibri"/>
                <a:sym typeface="Calibri"/>
              </a:rPr>
              <a:t>(84.94%).</a:t>
            </a:r>
            <a:endParaRPr>
              <a:solidFill>
                <a:srgbClr val="0B5394"/>
              </a:solidFill>
              <a:latin typeface="Calibri"/>
              <a:ea typeface="Calibri"/>
              <a:cs typeface="Calibri"/>
              <a:sym typeface="Calibri"/>
            </a:endParaRPr>
          </a:p>
        </p:txBody>
      </p:sp>
      <p:sp>
        <p:nvSpPr>
          <p:cNvPr id="167" name="Google Shape;167;p26"/>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
        <p:nvSpPr>
          <p:cNvPr id="168" name="Google Shape;168;p26"/>
          <p:cNvSpPr txBox="1"/>
          <p:nvPr/>
        </p:nvSpPr>
        <p:spPr>
          <a:xfrm>
            <a:off x="613513" y="1295088"/>
            <a:ext cx="443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800">
                <a:solidFill>
                  <a:srgbClr val="274E13"/>
                </a:solidFill>
                <a:latin typeface="Open Sans"/>
                <a:ea typeface="Open Sans"/>
                <a:cs typeface="Open Sans"/>
                <a:sym typeface="Open Sans"/>
              </a:rPr>
              <a:t>Bar </a:t>
            </a:r>
            <a:r>
              <a:rPr lang="fr-FR" sz="1800">
                <a:solidFill>
                  <a:srgbClr val="274E13"/>
                </a:solidFill>
                <a:latin typeface="Open Sans"/>
                <a:ea typeface="Open Sans"/>
                <a:cs typeface="Open Sans"/>
                <a:sym typeface="Open Sans"/>
              </a:rPr>
              <a:t>chart of the Category distribution</a:t>
            </a:r>
            <a:endParaRPr sz="1800">
              <a:solidFill>
                <a:srgbClr val="274E1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457200" y="357975"/>
            <a:ext cx="3763200" cy="791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00"/>
              <a:buFont typeface="Cambria"/>
              <a:buNone/>
            </a:pPr>
            <a:r>
              <a:rPr lang="fr-FR" sz="8600">
                <a:latin typeface="Times New Roman"/>
                <a:ea typeface="Times New Roman"/>
                <a:cs typeface="Times New Roman"/>
                <a:sym typeface="Times New Roman"/>
              </a:rPr>
              <a:t>Results</a:t>
            </a:r>
            <a:endParaRPr sz="9600">
              <a:latin typeface="Times New Roman"/>
              <a:ea typeface="Times New Roman"/>
              <a:cs typeface="Times New Roman"/>
              <a:sym typeface="Times New Roman"/>
            </a:endParaRPr>
          </a:p>
        </p:txBody>
      </p:sp>
      <p:pic>
        <p:nvPicPr>
          <p:cNvPr id="174" name="Google Shape;174;p27"/>
          <p:cNvPicPr preferRelativeResize="0"/>
          <p:nvPr/>
        </p:nvPicPr>
        <p:blipFill>
          <a:blip r:embed="rId3">
            <a:alphaModFix/>
          </a:blip>
          <a:stretch>
            <a:fillRect/>
          </a:stretch>
        </p:blipFill>
        <p:spPr>
          <a:xfrm>
            <a:off x="457200" y="1815562"/>
            <a:ext cx="3763201" cy="2235139"/>
          </a:xfrm>
          <a:prstGeom prst="rect">
            <a:avLst/>
          </a:prstGeom>
          <a:noFill/>
          <a:ln>
            <a:noFill/>
          </a:ln>
        </p:spPr>
      </p:pic>
      <p:sp>
        <p:nvSpPr>
          <p:cNvPr id="175" name="Google Shape;175;p27"/>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pic>
        <p:nvPicPr>
          <p:cNvPr id="176" name="Google Shape;176;p27"/>
          <p:cNvPicPr preferRelativeResize="0"/>
          <p:nvPr/>
        </p:nvPicPr>
        <p:blipFill>
          <a:blip r:embed="rId4">
            <a:alphaModFix/>
          </a:blip>
          <a:stretch>
            <a:fillRect/>
          </a:stretch>
        </p:blipFill>
        <p:spPr>
          <a:xfrm>
            <a:off x="4658000" y="1815568"/>
            <a:ext cx="3763201" cy="2235149"/>
          </a:xfrm>
          <a:prstGeom prst="rect">
            <a:avLst/>
          </a:prstGeom>
          <a:noFill/>
          <a:ln>
            <a:noFill/>
          </a:ln>
        </p:spPr>
      </p:pic>
      <p:sp>
        <p:nvSpPr>
          <p:cNvPr id="177" name="Google Shape;177;p27"/>
          <p:cNvSpPr txBox="1"/>
          <p:nvPr/>
        </p:nvSpPr>
        <p:spPr>
          <a:xfrm>
            <a:off x="5196950" y="4419387"/>
            <a:ext cx="30780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FR">
                <a:latin typeface="Calibri"/>
                <a:ea typeface="Calibri"/>
                <a:cs typeface="Calibri"/>
                <a:sym typeface="Calibri"/>
              </a:rPr>
              <a:t>The most of transaction Had a amount of less than </a:t>
            </a:r>
            <a:r>
              <a:rPr lang="fr-FR">
                <a:solidFill>
                  <a:srgbClr val="9FC5E8"/>
                </a:solidFill>
                <a:latin typeface="Calibri"/>
                <a:ea typeface="Calibri"/>
                <a:cs typeface="Calibri"/>
                <a:sym typeface="Calibri"/>
              </a:rPr>
              <a:t>100$</a:t>
            </a:r>
            <a:r>
              <a:rPr lang="fr-FR">
                <a:solidFill>
                  <a:srgbClr val="0B5394"/>
                </a:solidFill>
                <a:latin typeface="Calibri"/>
                <a:ea typeface="Calibri"/>
                <a:cs typeface="Calibri"/>
                <a:sym typeface="Calibri"/>
              </a:rPr>
              <a:t>. </a:t>
            </a:r>
            <a:r>
              <a:rPr lang="fr-FR">
                <a:solidFill>
                  <a:srgbClr val="383838"/>
                </a:solidFill>
                <a:latin typeface="Calibri"/>
                <a:ea typeface="Calibri"/>
                <a:cs typeface="Calibri"/>
                <a:sym typeface="Calibri"/>
              </a:rPr>
              <a:t>T</a:t>
            </a:r>
            <a:r>
              <a:rPr lang="fr-FR">
                <a:solidFill>
                  <a:srgbClr val="383838"/>
                </a:solidFill>
                <a:latin typeface="Calibri"/>
                <a:ea typeface="Calibri"/>
                <a:cs typeface="Calibri"/>
                <a:sym typeface="Calibri"/>
              </a:rPr>
              <a:t>he average money for a transaction made was </a:t>
            </a:r>
            <a:r>
              <a:rPr lang="fr-FR">
                <a:solidFill>
                  <a:srgbClr val="0B5394"/>
                </a:solidFill>
                <a:latin typeface="Calibri"/>
                <a:ea typeface="Calibri"/>
                <a:cs typeface="Calibri"/>
                <a:sym typeface="Calibri"/>
              </a:rPr>
              <a:t>37.89 $, </a:t>
            </a:r>
            <a:r>
              <a:rPr lang="fr-FR">
                <a:solidFill>
                  <a:srgbClr val="212121"/>
                </a:solidFill>
                <a:latin typeface="Calibri"/>
                <a:ea typeface="Calibri"/>
                <a:cs typeface="Calibri"/>
                <a:sym typeface="Calibri"/>
              </a:rPr>
              <a:t>with max of</a:t>
            </a:r>
            <a:r>
              <a:rPr lang="fr-FR">
                <a:solidFill>
                  <a:srgbClr val="0B5394"/>
                </a:solidFill>
                <a:latin typeface="Calibri"/>
                <a:ea typeface="Calibri"/>
                <a:cs typeface="Calibri"/>
                <a:sym typeface="Calibri"/>
              </a:rPr>
              <a:t> 8329.96 $</a:t>
            </a:r>
            <a:r>
              <a:rPr lang="fr-FR">
                <a:solidFill>
                  <a:srgbClr val="212121"/>
                </a:solidFill>
                <a:latin typeface="Calibri"/>
                <a:ea typeface="Calibri"/>
                <a:cs typeface="Calibri"/>
                <a:sym typeface="Calibri"/>
              </a:rPr>
              <a:t> and min of </a:t>
            </a:r>
            <a:r>
              <a:rPr lang="fr-FR">
                <a:solidFill>
                  <a:srgbClr val="0B5394"/>
                </a:solidFill>
                <a:latin typeface="Calibri"/>
                <a:ea typeface="Calibri"/>
                <a:cs typeface="Calibri"/>
                <a:sym typeface="Calibri"/>
              </a:rPr>
              <a:t>0 $.</a:t>
            </a:r>
            <a:endParaRPr>
              <a:solidFill>
                <a:srgbClr val="0B5394"/>
              </a:solidFill>
              <a:latin typeface="Calibri"/>
              <a:ea typeface="Calibri"/>
              <a:cs typeface="Calibri"/>
              <a:sym typeface="Calibri"/>
            </a:endParaRPr>
          </a:p>
        </p:txBody>
      </p:sp>
      <p:pic>
        <p:nvPicPr>
          <p:cNvPr id="178" name="Google Shape;178;p27"/>
          <p:cNvPicPr preferRelativeResize="0"/>
          <p:nvPr/>
        </p:nvPicPr>
        <p:blipFill>
          <a:blip r:embed="rId5">
            <a:alphaModFix/>
          </a:blip>
          <a:stretch>
            <a:fillRect/>
          </a:stretch>
        </p:blipFill>
        <p:spPr>
          <a:xfrm>
            <a:off x="930325" y="4268312"/>
            <a:ext cx="3035325" cy="2446525"/>
          </a:xfrm>
          <a:prstGeom prst="rect">
            <a:avLst/>
          </a:prstGeom>
          <a:noFill/>
          <a:ln>
            <a:noFill/>
          </a:ln>
        </p:spPr>
      </p:pic>
      <p:sp>
        <p:nvSpPr>
          <p:cNvPr id="179" name="Google Shape;179;p27"/>
          <p:cNvSpPr txBox="1"/>
          <p:nvPr/>
        </p:nvSpPr>
        <p:spPr>
          <a:xfrm>
            <a:off x="613531" y="1295100"/>
            <a:ext cx="662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800">
                <a:solidFill>
                  <a:srgbClr val="274E13"/>
                </a:solidFill>
                <a:latin typeface="Open Sans"/>
                <a:ea typeface="Open Sans"/>
                <a:cs typeface="Open Sans"/>
                <a:sym typeface="Open Sans"/>
              </a:rPr>
              <a:t>Histogram and bar chart</a:t>
            </a:r>
            <a:r>
              <a:rPr lang="fr-FR" sz="1800">
                <a:solidFill>
                  <a:srgbClr val="274E13"/>
                </a:solidFill>
                <a:latin typeface="Open Sans"/>
                <a:ea typeface="Open Sans"/>
                <a:cs typeface="Open Sans"/>
                <a:sym typeface="Open Sans"/>
              </a:rPr>
              <a:t> of the amount of money</a:t>
            </a:r>
            <a:endParaRPr sz="1800">
              <a:solidFill>
                <a:srgbClr val="274E13"/>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457200" y="357975"/>
            <a:ext cx="3763200" cy="791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00"/>
              <a:buFont typeface="Cambria"/>
              <a:buNone/>
            </a:pPr>
            <a:r>
              <a:rPr lang="fr-FR" sz="8600">
                <a:latin typeface="Times New Roman"/>
                <a:ea typeface="Times New Roman"/>
                <a:cs typeface="Times New Roman"/>
                <a:sym typeface="Times New Roman"/>
              </a:rPr>
              <a:t>Results</a:t>
            </a:r>
            <a:endParaRPr sz="9600">
              <a:latin typeface="Times New Roman"/>
              <a:ea typeface="Times New Roman"/>
              <a:cs typeface="Times New Roman"/>
              <a:sym typeface="Times New Roman"/>
            </a:endParaRPr>
          </a:p>
        </p:txBody>
      </p:sp>
      <p:sp>
        <p:nvSpPr>
          <p:cNvPr id="185" name="Google Shape;185;p28"/>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pic>
        <p:nvPicPr>
          <p:cNvPr id="186" name="Google Shape;186;p28"/>
          <p:cNvPicPr preferRelativeResize="0"/>
          <p:nvPr/>
        </p:nvPicPr>
        <p:blipFill>
          <a:blip r:embed="rId3">
            <a:alphaModFix/>
          </a:blip>
          <a:stretch>
            <a:fillRect/>
          </a:stretch>
        </p:blipFill>
        <p:spPr>
          <a:xfrm>
            <a:off x="533400" y="2155815"/>
            <a:ext cx="4920849" cy="2607401"/>
          </a:xfrm>
          <a:prstGeom prst="rect">
            <a:avLst/>
          </a:prstGeom>
          <a:noFill/>
          <a:ln>
            <a:noFill/>
          </a:ln>
        </p:spPr>
      </p:pic>
      <p:sp>
        <p:nvSpPr>
          <p:cNvPr id="187" name="Google Shape;187;p28"/>
          <p:cNvSpPr txBox="1"/>
          <p:nvPr/>
        </p:nvSpPr>
        <p:spPr>
          <a:xfrm>
            <a:off x="5667725" y="2337090"/>
            <a:ext cx="3036600" cy="1800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FR" sz="2100">
                <a:latin typeface="Calibri"/>
                <a:ea typeface="Calibri"/>
                <a:cs typeface="Calibri"/>
                <a:sym typeface="Calibri"/>
              </a:rPr>
              <a:t>The total amount of fraudulent money was </a:t>
            </a:r>
            <a:r>
              <a:rPr lang="fr-FR" sz="2100">
                <a:latin typeface="Calibri"/>
                <a:ea typeface="Calibri"/>
                <a:cs typeface="Calibri"/>
                <a:sym typeface="Calibri"/>
              </a:rPr>
              <a:t>higher</a:t>
            </a:r>
            <a:r>
              <a:rPr lang="fr-FR" sz="2100">
                <a:latin typeface="Calibri"/>
                <a:ea typeface="Calibri"/>
                <a:cs typeface="Calibri"/>
                <a:sym typeface="Calibri"/>
              </a:rPr>
              <a:t> for female </a:t>
            </a:r>
            <a:r>
              <a:rPr lang="fr-FR" sz="2100">
                <a:solidFill>
                  <a:srgbClr val="FF9900"/>
                </a:solidFill>
                <a:latin typeface="Calibri"/>
                <a:ea typeface="Calibri"/>
                <a:cs typeface="Calibri"/>
                <a:sym typeface="Calibri"/>
              </a:rPr>
              <a:t>(2503555.82$)</a:t>
            </a:r>
            <a:r>
              <a:rPr lang="fr-FR" sz="2100">
                <a:latin typeface="Calibri"/>
                <a:ea typeface="Calibri"/>
                <a:cs typeface="Calibri"/>
                <a:sym typeface="Calibri"/>
              </a:rPr>
              <a:t> than for male </a:t>
            </a:r>
            <a:r>
              <a:rPr lang="fr-FR" sz="2100">
                <a:solidFill>
                  <a:srgbClr val="FF9900"/>
                </a:solidFill>
                <a:latin typeface="Calibri"/>
                <a:ea typeface="Calibri"/>
                <a:cs typeface="Calibri"/>
                <a:sym typeface="Calibri"/>
              </a:rPr>
              <a:t>(1315801.14$)</a:t>
            </a:r>
            <a:endParaRPr sz="2100">
              <a:solidFill>
                <a:srgbClr val="FF9900"/>
              </a:solidFill>
              <a:latin typeface="Calibri"/>
              <a:ea typeface="Calibri"/>
              <a:cs typeface="Calibri"/>
              <a:sym typeface="Calibri"/>
            </a:endParaRPr>
          </a:p>
        </p:txBody>
      </p:sp>
      <p:sp>
        <p:nvSpPr>
          <p:cNvPr id="188" name="Google Shape;188;p28"/>
          <p:cNvSpPr txBox="1"/>
          <p:nvPr/>
        </p:nvSpPr>
        <p:spPr>
          <a:xfrm>
            <a:off x="613525" y="1295100"/>
            <a:ext cx="8466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800">
                <a:solidFill>
                  <a:srgbClr val="274E13"/>
                </a:solidFill>
                <a:latin typeface="Open Sans"/>
                <a:ea typeface="Open Sans"/>
                <a:cs typeface="Open Sans"/>
                <a:sym typeface="Open Sans"/>
              </a:rPr>
              <a:t>Bar chart of the amount of money </a:t>
            </a:r>
            <a:r>
              <a:rPr lang="fr-FR" sz="1800">
                <a:solidFill>
                  <a:srgbClr val="274E13"/>
                </a:solidFill>
                <a:latin typeface="Open Sans"/>
                <a:ea typeface="Open Sans"/>
                <a:cs typeface="Open Sans"/>
                <a:sym typeface="Open Sans"/>
              </a:rPr>
              <a:t>by sex </a:t>
            </a:r>
            <a:r>
              <a:rPr lang="fr-FR" sz="1800">
                <a:solidFill>
                  <a:srgbClr val="274E13"/>
                </a:solidFill>
                <a:latin typeface="Open Sans"/>
                <a:ea typeface="Open Sans"/>
                <a:cs typeface="Open Sans"/>
                <a:sym typeface="Open Sans"/>
              </a:rPr>
              <a:t>stratified the present of fraud</a:t>
            </a:r>
            <a:endParaRPr sz="1800">
              <a:solidFill>
                <a:srgbClr val="274E13"/>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457200" y="357975"/>
            <a:ext cx="3763200" cy="791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00"/>
              <a:buFont typeface="Cambria"/>
              <a:buNone/>
            </a:pPr>
            <a:r>
              <a:rPr lang="fr-FR" sz="8600">
                <a:latin typeface="Times New Roman"/>
                <a:ea typeface="Times New Roman"/>
                <a:cs typeface="Times New Roman"/>
                <a:sym typeface="Times New Roman"/>
              </a:rPr>
              <a:t>Results</a:t>
            </a:r>
            <a:endParaRPr sz="9600">
              <a:latin typeface="Times New Roman"/>
              <a:ea typeface="Times New Roman"/>
              <a:cs typeface="Times New Roman"/>
              <a:sym typeface="Times New Roman"/>
            </a:endParaRPr>
          </a:p>
        </p:txBody>
      </p:sp>
      <p:sp>
        <p:nvSpPr>
          <p:cNvPr id="194" name="Google Shape;194;p29"/>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pic>
        <p:nvPicPr>
          <p:cNvPr id="195" name="Google Shape;195;p29"/>
          <p:cNvPicPr preferRelativeResize="0"/>
          <p:nvPr/>
        </p:nvPicPr>
        <p:blipFill>
          <a:blip r:embed="rId3">
            <a:alphaModFix/>
          </a:blip>
          <a:stretch>
            <a:fillRect/>
          </a:stretch>
        </p:blipFill>
        <p:spPr>
          <a:xfrm>
            <a:off x="457200" y="2173898"/>
            <a:ext cx="5103450" cy="2806600"/>
          </a:xfrm>
          <a:prstGeom prst="rect">
            <a:avLst/>
          </a:prstGeom>
          <a:noFill/>
          <a:ln>
            <a:noFill/>
          </a:ln>
        </p:spPr>
      </p:pic>
      <p:sp>
        <p:nvSpPr>
          <p:cNvPr id="196" name="Google Shape;196;p29"/>
          <p:cNvSpPr txBox="1"/>
          <p:nvPr/>
        </p:nvSpPr>
        <p:spPr>
          <a:xfrm>
            <a:off x="5667725" y="2228441"/>
            <a:ext cx="26073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FR">
                <a:latin typeface="Calibri"/>
                <a:ea typeface="Calibri"/>
                <a:cs typeface="Calibri"/>
                <a:sym typeface="Calibri"/>
              </a:rPr>
              <a:t>The 26-35 year was the age classe with the most amount of fraudulent money.</a:t>
            </a:r>
            <a:endParaRPr>
              <a:solidFill>
                <a:srgbClr val="FF9900"/>
              </a:solidFill>
              <a:latin typeface="Calibri"/>
              <a:ea typeface="Calibri"/>
              <a:cs typeface="Calibri"/>
              <a:sym typeface="Calibri"/>
            </a:endParaRPr>
          </a:p>
        </p:txBody>
      </p:sp>
      <p:sp>
        <p:nvSpPr>
          <p:cNvPr id="197" name="Google Shape;197;p29"/>
          <p:cNvSpPr txBox="1"/>
          <p:nvPr/>
        </p:nvSpPr>
        <p:spPr>
          <a:xfrm>
            <a:off x="613525" y="1295100"/>
            <a:ext cx="8466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800">
                <a:solidFill>
                  <a:srgbClr val="274E13"/>
                </a:solidFill>
                <a:latin typeface="Open Sans"/>
                <a:ea typeface="Open Sans"/>
                <a:cs typeface="Open Sans"/>
                <a:sym typeface="Open Sans"/>
              </a:rPr>
              <a:t>Bar chart of the amount of money by age stratified the present of fraud</a:t>
            </a:r>
            <a:endParaRPr sz="1800">
              <a:solidFill>
                <a:srgbClr val="274E13"/>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457200" y="357975"/>
            <a:ext cx="3763200" cy="791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00"/>
              <a:buFont typeface="Cambria"/>
              <a:buNone/>
            </a:pPr>
            <a:r>
              <a:rPr lang="fr-FR" sz="8600">
                <a:latin typeface="Times New Roman"/>
                <a:ea typeface="Times New Roman"/>
                <a:cs typeface="Times New Roman"/>
                <a:sym typeface="Times New Roman"/>
              </a:rPr>
              <a:t>Results</a:t>
            </a:r>
            <a:endParaRPr sz="9600">
              <a:latin typeface="Times New Roman"/>
              <a:ea typeface="Times New Roman"/>
              <a:cs typeface="Times New Roman"/>
              <a:sym typeface="Times New Roman"/>
            </a:endParaRPr>
          </a:p>
        </p:txBody>
      </p:sp>
      <p:sp>
        <p:nvSpPr>
          <p:cNvPr id="203" name="Google Shape;203;p30"/>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
        <p:nvSpPr>
          <p:cNvPr id="204" name="Google Shape;204;p30"/>
          <p:cNvSpPr txBox="1"/>
          <p:nvPr/>
        </p:nvSpPr>
        <p:spPr>
          <a:xfrm>
            <a:off x="5667725" y="2318975"/>
            <a:ext cx="2607300" cy="2555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FR">
                <a:latin typeface="Calibri"/>
                <a:ea typeface="Calibri"/>
                <a:cs typeface="Calibri"/>
                <a:sym typeface="Calibri"/>
              </a:rPr>
              <a:t>In the wellness and beauty category is the one with the most most fraudulent money. Moreover the amount of fraudulent money was </a:t>
            </a:r>
            <a:r>
              <a:rPr lang="fr-FR">
                <a:latin typeface="Calibri"/>
                <a:ea typeface="Calibri"/>
                <a:cs typeface="Calibri"/>
                <a:sym typeface="Calibri"/>
              </a:rPr>
              <a:t>higher</a:t>
            </a:r>
            <a:r>
              <a:rPr lang="fr-FR">
                <a:latin typeface="Calibri"/>
                <a:ea typeface="Calibri"/>
                <a:cs typeface="Calibri"/>
                <a:sym typeface="Calibri"/>
              </a:rPr>
              <a:t> than </a:t>
            </a:r>
            <a:r>
              <a:rPr lang="fr-FR">
                <a:latin typeface="Calibri"/>
                <a:ea typeface="Calibri"/>
                <a:cs typeface="Calibri"/>
                <a:sym typeface="Calibri"/>
              </a:rPr>
              <a:t>the</a:t>
            </a:r>
            <a:r>
              <a:rPr lang="fr-FR">
                <a:latin typeface="Calibri"/>
                <a:ea typeface="Calibri"/>
                <a:cs typeface="Calibri"/>
                <a:sym typeface="Calibri"/>
              </a:rPr>
              <a:t> amount of non fraudulent money in this category.</a:t>
            </a:r>
            <a:endParaRPr>
              <a:latin typeface="Calibri"/>
              <a:ea typeface="Calibri"/>
              <a:cs typeface="Calibri"/>
              <a:sym typeface="Calibri"/>
            </a:endParaRPr>
          </a:p>
          <a:p>
            <a:pPr indent="0" lvl="0" marL="0" rtl="0" algn="just">
              <a:spcBef>
                <a:spcPts val="0"/>
              </a:spcBef>
              <a:spcAft>
                <a:spcPts val="0"/>
              </a:spcAft>
              <a:buNone/>
            </a:pPr>
            <a:r>
              <a:rPr lang="fr-FR">
                <a:latin typeface="Calibri"/>
                <a:ea typeface="Calibri"/>
                <a:cs typeface="Calibri"/>
                <a:sym typeface="Calibri"/>
              </a:rPr>
              <a:t>There were no fraud in the transportation transactions.</a:t>
            </a:r>
            <a:endParaRPr>
              <a:latin typeface="Calibri"/>
              <a:ea typeface="Calibri"/>
              <a:cs typeface="Calibri"/>
              <a:sym typeface="Calibri"/>
            </a:endParaRPr>
          </a:p>
          <a:p>
            <a:pPr indent="0" lvl="0" marL="0" rtl="0" algn="just">
              <a:spcBef>
                <a:spcPts val="0"/>
              </a:spcBef>
              <a:spcAft>
                <a:spcPts val="0"/>
              </a:spcAft>
              <a:buNone/>
            </a:pPr>
            <a:r>
              <a:t/>
            </a:r>
            <a:endParaRPr>
              <a:latin typeface="Calibri"/>
              <a:ea typeface="Calibri"/>
              <a:cs typeface="Calibri"/>
              <a:sym typeface="Calibri"/>
            </a:endParaRPr>
          </a:p>
        </p:txBody>
      </p:sp>
      <p:pic>
        <p:nvPicPr>
          <p:cNvPr id="205" name="Google Shape;205;p30"/>
          <p:cNvPicPr preferRelativeResize="0"/>
          <p:nvPr/>
        </p:nvPicPr>
        <p:blipFill>
          <a:blip r:embed="rId3">
            <a:alphaModFix/>
          </a:blip>
          <a:stretch>
            <a:fillRect/>
          </a:stretch>
        </p:blipFill>
        <p:spPr>
          <a:xfrm>
            <a:off x="457200" y="2246333"/>
            <a:ext cx="4900849" cy="2571200"/>
          </a:xfrm>
          <a:prstGeom prst="rect">
            <a:avLst/>
          </a:prstGeom>
          <a:noFill/>
          <a:ln>
            <a:noFill/>
          </a:ln>
        </p:spPr>
      </p:pic>
      <p:sp>
        <p:nvSpPr>
          <p:cNvPr id="206" name="Google Shape;206;p30"/>
          <p:cNvSpPr txBox="1"/>
          <p:nvPr/>
        </p:nvSpPr>
        <p:spPr>
          <a:xfrm>
            <a:off x="613525" y="1295100"/>
            <a:ext cx="8466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800">
                <a:solidFill>
                  <a:srgbClr val="274E13"/>
                </a:solidFill>
                <a:latin typeface="Open Sans"/>
                <a:ea typeface="Open Sans"/>
                <a:cs typeface="Open Sans"/>
                <a:sym typeface="Open Sans"/>
              </a:rPr>
              <a:t>Bar chart of the amount of money by category stratified the present of fraud</a:t>
            </a:r>
            <a:endParaRPr sz="1800">
              <a:solidFill>
                <a:srgbClr val="274E1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457200" y="357975"/>
            <a:ext cx="3763200" cy="791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00"/>
              <a:buFont typeface="Cambria"/>
              <a:buNone/>
            </a:pPr>
            <a:r>
              <a:rPr lang="fr-FR" sz="8600">
                <a:latin typeface="Times New Roman"/>
                <a:ea typeface="Times New Roman"/>
                <a:cs typeface="Times New Roman"/>
                <a:sym typeface="Times New Roman"/>
              </a:rPr>
              <a:t>Results</a:t>
            </a:r>
            <a:endParaRPr sz="9600">
              <a:latin typeface="Times New Roman"/>
              <a:ea typeface="Times New Roman"/>
              <a:cs typeface="Times New Roman"/>
              <a:sym typeface="Times New Roman"/>
            </a:endParaRPr>
          </a:p>
        </p:txBody>
      </p:sp>
      <p:pic>
        <p:nvPicPr>
          <p:cNvPr id="212" name="Google Shape;212;p31"/>
          <p:cNvPicPr preferRelativeResize="0"/>
          <p:nvPr/>
        </p:nvPicPr>
        <p:blipFill>
          <a:blip r:embed="rId3">
            <a:alphaModFix/>
          </a:blip>
          <a:stretch>
            <a:fillRect/>
          </a:stretch>
        </p:blipFill>
        <p:spPr>
          <a:xfrm>
            <a:off x="457200" y="1848211"/>
            <a:ext cx="5156200" cy="3066300"/>
          </a:xfrm>
          <a:prstGeom prst="rect">
            <a:avLst/>
          </a:prstGeom>
          <a:noFill/>
          <a:ln>
            <a:noFill/>
          </a:ln>
        </p:spPr>
      </p:pic>
      <p:sp>
        <p:nvSpPr>
          <p:cNvPr id="213" name="Google Shape;213;p31"/>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
        <p:nvSpPr>
          <p:cNvPr id="214" name="Google Shape;214;p31"/>
          <p:cNvSpPr txBox="1"/>
          <p:nvPr/>
        </p:nvSpPr>
        <p:spPr>
          <a:xfrm>
            <a:off x="5667725" y="2065478"/>
            <a:ext cx="26073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FR">
                <a:latin typeface="Calibri"/>
                <a:ea typeface="Calibri"/>
                <a:cs typeface="Calibri"/>
                <a:sym typeface="Calibri"/>
              </a:rPr>
              <a:t>This graph shows that the amount of money for each day fluctuate a lot.</a:t>
            </a:r>
            <a:endParaRPr>
              <a:solidFill>
                <a:srgbClr val="FF9900"/>
              </a:solidFill>
              <a:latin typeface="Calibri"/>
              <a:ea typeface="Calibri"/>
              <a:cs typeface="Calibri"/>
              <a:sym typeface="Calibri"/>
            </a:endParaRPr>
          </a:p>
        </p:txBody>
      </p:sp>
      <p:sp>
        <p:nvSpPr>
          <p:cNvPr id="215" name="Google Shape;215;p31"/>
          <p:cNvSpPr txBox="1"/>
          <p:nvPr/>
        </p:nvSpPr>
        <p:spPr>
          <a:xfrm>
            <a:off x="613525" y="1295100"/>
            <a:ext cx="8466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800">
                <a:solidFill>
                  <a:srgbClr val="274E13"/>
                </a:solidFill>
                <a:latin typeface="Open Sans"/>
                <a:ea typeface="Open Sans"/>
                <a:cs typeface="Open Sans"/>
                <a:sym typeface="Open Sans"/>
              </a:rPr>
              <a:t>Line chart of the fluctuation of the amount of money per day</a:t>
            </a:r>
            <a:endParaRPr sz="1800">
              <a:solidFill>
                <a:srgbClr val="274E13"/>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457200" y="274638"/>
            <a:ext cx="76200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32"/>
          <p:cNvSpPr txBox="1"/>
          <p:nvPr>
            <p:ph idx="1" type="body"/>
          </p:nvPr>
        </p:nvSpPr>
        <p:spPr>
          <a:xfrm>
            <a:off x="457200" y="1600200"/>
            <a:ext cx="7620000" cy="4800600"/>
          </a:xfrm>
          <a:prstGeom prst="rect">
            <a:avLst/>
          </a:prstGeom>
        </p:spPr>
        <p:txBody>
          <a:bodyPr anchorCtr="0" anchor="t" bIns="45700" lIns="91425" spcFirstLastPara="1" rIns="91425" wrap="square" tIns="45700">
            <a:normAutofit/>
          </a:bodyPr>
          <a:lstStyle/>
          <a:p>
            <a:pPr indent="0" lvl="0" marL="0" rtl="0" algn="l">
              <a:spcBef>
                <a:spcPts val="360"/>
              </a:spcBef>
              <a:spcAft>
                <a:spcPts val="1200"/>
              </a:spcAft>
              <a:buNone/>
            </a:pPr>
            <a:r>
              <a:t/>
            </a:r>
            <a:endParaRPr/>
          </a:p>
        </p:txBody>
      </p:sp>
      <p:sp>
        <p:nvSpPr>
          <p:cNvPr id="222" name="Google Shape;222;p32"/>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pic>
        <p:nvPicPr>
          <p:cNvPr id="223" name="Google Shape;223;p32"/>
          <p:cNvPicPr preferRelativeResize="0"/>
          <p:nvPr/>
        </p:nvPicPr>
        <p:blipFill>
          <a:blip r:embed="rId3">
            <a:alphaModFix/>
          </a:blip>
          <a:stretch>
            <a:fillRect/>
          </a:stretch>
        </p:blipFill>
        <p:spPr>
          <a:xfrm>
            <a:off x="457200" y="274650"/>
            <a:ext cx="8074600" cy="6164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457200" y="274650"/>
            <a:ext cx="3932700" cy="818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00"/>
              <a:buFont typeface="Cambria"/>
              <a:buNone/>
            </a:pPr>
            <a:r>
              <a:rPr lang="fr-FR" sz="3600"/>
              <a:t>Solutions 1</a:t>
            </a:r>
            <a:endParaRPr sz="3600"/>
          </a:p>
        </p:txBody>
      </p:sp>
      <p:sp>
        <p:nvSpPr>
          <p:cNvPr id="229" name="Google Shape;229;p33"/>
          <p:cNvSpPr txBox="1"/>
          <p:nvPr/>
        </p:nvSpPr>
        <p:spPr>
          <a:xfrm>
            <a:off x="4572000" y="2681100"/>
            <a:ext cx="324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30" name="Google Shape;230;p33"/>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pic>
        <p:nvPicPr>
          <p:cNvPr id="231" name="Google Shape;231;p33"/>
          <p:cNvPicPr preferRelativeResize="0"/>
          <p:nvPr/>
        </p:nvPicPr>
        <p:blipFill>
          <a:blip r:embed="rId3">
            <a:alphaModFix/>
          </a:blip>
          <a:stretch>
            <a:fillRect/>
          </a:stretch>
        </p:blipFill>
        <p:spPr>
          <a:xfrm>
            <a:off x="0" y="3713200"/>
            <a:ext cx="2480475" cy="3219826"/>
          </a:xfrm>
          <a:prstGeom prst="rect">
            <a:avLst/>
          </a:prstGeom>
          <a:noFill/>
          <a:ln>
            <a:noFill/>
          </a:ln>
        </p:spPr>
      </p:pic>
      <p:sp>
        <p:nvSpPr>
          <p:cNvPr id="232" name="Google Shape;232;p33"/>
          <p:cNvSpPr txBox="1"/>
          <p:nvPr/>
        </p:nvSpPr>
        <p:spPr>
          <a:xfrm>
            <a:off x="457200" y="1469600"/>
            <a:ext cx="7166100" cy="25398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0"/>
              </a:spcBef>
              <a:spcAft>
                <a:spcPts val="0"/>
              </a:spcAft>
              <a:buNone/>
            </a:pPr>
            <a:r>
              <a:rPr b="1" lang="fr-FR" sz="1500">
                <a:solidFill>
                  <a:srgbClr val="274E13"/>
                </a:solidFill>
                <a:latin typeface="Times New Roman"/>
                <a:ea typeface="Times New Roman"/>
                <a:cs typeface="Times New Roman"/>
                <a:sym typeface="Times New Roman"/>
              </a:rPr>
              <a:t>Detection system</a:t>
            </a:r>
            <a:endParaRPr b="1" sz="1500">
              <a:solidFill>
                <a:srgbClr val="274E1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fr-FR" sz="1500">
                <a:latin typeface="Times New Roman"/>
                <a:ea typeface="Times New Roman"/>
                <a:cs typeface="Times New Roman"/>
                <a:sym typeface="Times New Roman"/>
              </a:rPr>
              <a:t>The first solution that should be presented here is using mobile phones as secure transaction systems able to protect customers from fraud.</a:t>
            </a:r>
            <a:endParaRPr sz="1500">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rPr b="1" lang="fr-FR" sz="1500">
                <a:solidFill>
                  <a:srgbClr val="274E13"/>
                </a:solidFill>
                <a:latin typeface="Times New Roman"/>
                <a:ea typeface="Times New Roman"/>
                <a:cs typeface="Times New Roman"/>
                <a:sym typeface="Times New Roman"/>
              </a:rPr>
              <a:t>How </a:t>
            </a:r>
            <a:endParaRPr b="1" sz="1500">
              <a:solidFill>
                <a:srgbClr val="274E1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fr-FR" sz="1500">
                <a:latin typeface="Times New Roman"/>
                <a:ea typeface="Times New Roman"/>
                <a:cs typeface="Times New Roman"/>
                <a:sym typeface="Times New Roman"/>
              </a:rPr>
              <a:t>Using a three-level identification system : Customer ID - PIN - Code</a:t>
            </a:r>
            <a:endParaRPr sz="15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fr-FR" sz="1500">
                <a:latin typeface="Times New Roman"/>
                <a:ea typeface="Times New Roman"/>
                <a:cs typeface="Times New Roman"/>
                <a:sym typeface="Times New Roman"/>
              </a:rPr>
              <a:t>The first one could be the customer ID, once entered, sends back a PIN request. The PIN request, Once entered, asks the user for a confirmation code that only himself knows</a:t>
            </a:r>
            <a:endParaRPr sz="15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5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500">
              <a:latin typeface="Times New Roman"/>
              <a:ea typeface="Times New Roman"/>
              <a:cs typeface="Times New Roman"/>
              <a:sym typeface="Times New Roman"/>
            </a:endParaRPr>
          </a:p>
        </p:txBody>
      </p:sp>
      <p:sp>
        <p:nvSpPr>
          <p:cNvPr id="233" name="Google Shape;233;p33"/>
          <p:cNvSpPr txBox="1"/>
          <p:nvPr/>
        </p:nvSpPr>
        <p:spPr>
          <a:xfrm>
            <a:off x="3675975" y="4009400"/>
            <a:ext cx="3549000" cy="681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fr-FR" sz="1500">
                <a:latin typeface="Times New Roman"/>
                <a:ea typeface="Times New Roman"/>
                <a:cs typeface="Times New Roman"/>
                <a:sym typeface="Times New Roman"/>
              </a:rPr>
              <a:t>Benefits  			</a:t>
            </a:r>
            <a:endParaRPr b="1" sz="15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fr-FR" sz="1500">
                <a:latin typeface="Times New Roman"/>
                <a:ea typeface="Times New Roman"/>
                <a:cs typeface="Times New Roman"/>
                <a:sym typeface="Times New Roman"/>
              </a:rPr>
              <a:t>This solution is enough secure	</a:t>
            </a:r>
            <a:endParaRPr>
              <a:latin typeface="Open Sans"/>
              <a:ea typeface="Open Sans"/>
              <a:cs typeface="Open Sans"/>
              <a:sym typeface="Open Sans"/>
            </a:endParaRPr>
          </a:p>
        </p:txBody>
      </p:sp>
      <p:sp>
        <p:nvSpPr>
          <p:cNvPr id="234" name="Google Shape;234;p33"/>
          <p:cNvSpPr txBox="1"/>
          <p:nvPr/>
        </p:nvSpPr>
        <p:spPr>
          <a:xfrm>
            <a:off x="3523575" y="5067147"/>
            <a:ext cx="3549000" cy="681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fr-FR" sz="1500">
                <a:latin typeface="Times New Roman"/>
                <a:ea typeface="Times New Roman"/>
                <a:cs typeface="Times New Roman"/>
                <a:sym typeface="Times New Roman"/>
              </a:rPr>
              <a:t>Disadvantages </a:t>
            </a:r>
            <a:r>
              <a:rPr b="1" lang="fr-FR" sz="1500">
                <a:latin typeface="Times New Roman"/>
                <a:ea typeface="Times New Roman"/>
                <a:cs typeface="Times New Roman"/>
                <a:sym typeface="Times New Roman"/>
              </a:rPr>
              <a:t> 			</a:t>
            </a:r>
            <a:endParaRPr b="1" sz="15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fr-FR" sz="1500">
                <a:latin typeface="Times New Roman"/>
                <a:ea typeface="Times New Roman"/>
                <a:cs typeface="Times New Roman"/>
                <a:sym typeface="Times New Roman"/>
              </a:rPr>
              <a:t>This solution cost money</a:t>
            </a:r>
            <a:r>
              <a:rPr lang="fr-FR" sz="1500">
                <a:latin typeface="Times New Roman"/>
                <a:ea typeface="Times New Roman"/>
                <a:cs typeface="Times New Roman"/>
                <a:sym typeface="Times New Roman"/>
              </a:rPr>
              <a:t>	</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57200" y="274650"/>
            <a:ext cx="2204700" cy="742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00"/>
              <a:buFont typeface="Cambria"/>
              <a:buNone/>
            </a:pPr>
            <a:r>
              <a:rPr lang="fr-FR" sz="3600">
                <a:latin typeface="Times New Roman"/>
                <a:ea typeface="Times New Roman"/>
                <a:cs typeface="Times New Roman"/>
                <a:sym typeface="Times New Roman"/>
              </a:rPr>
              <a:t>PLAN</a:t>
            </a:r>
            <a:endParaRPr sz="3600">
              <a:latin typeface="Times New Roman"/>
              <a:ea typeface="Times New Roman"/>
              <a:cs typeface="Times New Roman"/>
              <a:sym typeface="Times New Roman"/>
            </a:endParaRPr>
          </a:p>
        </p:txBody>
      </p:sp>
      <p:sp>
        <p:nvSpPr>
          <p:cNvPr id="87" name="Google Shape;87;p16"/>
          <p:cNvSpPr txBox="1"/>
          <p:nvPr>
            <p:ph idx="1" type="body"/>
          </p:nvPr>
        </p:nvSpPr>
        <p:spPr>
          <a:xfrm>
            <a:off x="619250" y="1017450"/>
            <a:ext cx="7302600" cy="5595600"/>
          </a:xfrm>
          <a:prstGeom prst="rect">
            <a:avLst/>
          </a:prstGeom>
          <a:noFill/>
          <a:ln>
            <a:noFill/>
          </a:ln>
        </p:spPr>
        <p:txBody>
          <a:bodyPr anchorCtr="0" anchor="t" bIns="45700" lIns="91425" spcFirstLastPara="1" rIns="91425" wrap="square" tIns="45700">
            <a:noAutofit/>
          </a:bodyPr>
          <a:lstStyle/>
          <a:p>
            <a:pPr indent="-406400" lvl="0" marL="457200" rtl="0" algn="l">
              <a:lnSpc>
                <a:spcPct val="150000"/>
              </a:lnSpc>
              <a:spcBef>
                <a:spcPts val="663"/>
              </a:spcBef>
              <a:spcAft>
                <a:spcPts val="0"/>
              </a:spcAft>
              <a:buSzPts val="2800"/>
              <a:buFont typeface="Times New Roman"/>
              <a:buChar char="●"/>
            </a:pPr>
            <a:r>
              <a:rPr lang="fr-FR">
                <a:latin typeface="Times New Roman"/>
                <a:ea typeface="Times New Roman"/>
                <a:cs typeface="Times New Roman"/>
                <a:sym typeface="Times New Roman"/>
              </a:rPr>
              <a:t>Team member</a:t>
            </a:r>
            <a:endParaRPr>
              <a:latin typeface="Times New Roman"/>
              <a:ea typeface="Times New Roman"/>
              <a:cs typeface="Times New Roman"/>
              <a:sym typeface="Times New Roman"/>
            </a:endParaRPr>
          </a:p>
          <a:p>
            <a:pPr indent="-406400" lvl="0" marL="457200" rtl="0" algn="l">
              <a:lnSpc>
                <a:spcPct val="150000"/>
              </a:lnSpc>
              <a:spcBef>
                <a:spcPts val="0"/>
              </a:spcBef>
              <a:spcAft>
                <a:spcPts val="0"/>
              </a:spcAft>
              <a:buSzPts val="2800"/>
              <a:buFont typeface="Times New Roman"/>
              <a:buChar char="●"/>
            </a:pPr>
            <a:r>
              <a:rPr lang="fr-FR">
                <a:latin typeface="Times New Roman"/>
                <a:ea typeface="Times New Roman"/>
                <a:cs typeface="Times New Roman"/>
                <a:sym typeface="Times New Roman"/>
              </a:rPr>
              <a:t>Systems Analysis</a:t>
            </a:r>
            <a:endParaRPr>
              <a:latin typeface="Times New Roman"/>
              <a:ea typeface="Times New Roman"/>
              <a:cs typeface="Times New Roman"/>
              <a:sym typeface="Times New Roman"/>
            </a:endParaRPr>
          </a:p>
          <a:p>
            <a:pPr indent="-406400" lvl="0" marL="457200" rtl="0" algn="l">
              <a:lnSpc>
                <a:spcPct val="150000"/>
              </a:lnSpc>
              <a:spcBef>
                <a:spcPts val="0"/>
              </a:spcBef>
              <a:spcAft>
                <a:spcPts val="0"/>
              </a:spcAft>
              <a:buSzPts val="2800"/>
              <a:buFont typeface="Times New Roman"/>
              <a:buChar char="●"/>
            </a:pPr>
            <a:r>
              <a:rPr lang="fr-FR">
                <a:latin typeface="Times New Roman"/>
                <a:ea typeface="Times New Roman"/>
                <a:cs typeface="Times New Roman"/>
                <a:sym typeface="Times New Roman"/>
              </a:rPr>
              <a:t>Result</a:t>
            </a:r>
            <a:endParaRPr>
              <a:latin typeface="Times New Roman"/>
              <a:ea typeface="Times New Roman"/>
              <a:cs typeface="Times New Roman"/>
              <a:sym typeface="Times New Roman"/>
            </a:endParaRPr>
          </a:p>
          <a:p>
            <a:pPr indent="-406400" lvl="0" marL="457200" rtl="0" algn="l">
              <a:lnSpc>
                <a:spcPct val="150000"/>
              </a:lnSpc>
              <a:spcBef>
                <a:spcPts val="0"/>
              </a:spcBef>
              <a:spcAft>
                <a:spcPts val="0"/>
              </a:spcAft>
              <a:buSzPts val="2800"/>
              <a:buFont typeface="Times New Roman"/>
              <a:buChar char="●"/>
            </a:pPr>
            <a:r>
              <a:rPr lang="fr-FR">
                <a:latin typeface="Times New Roman"/>
                <a:ea typeface="Times New Roman"/>
                <a:cs typeface="Times New Roman"/>
                <a:sym typeface="Times New Roman"/>
              </a:rPr>
              <a:t>Alternative Solutions</a:t>
            </a:r>
            <a:endParaRPr>
              <a:latin typeface="Times New Roman"/>
              <a:ea typeface="Times New Roman"/>
              <a:cs typeface="Times New Roman"/>
              <a:sym typeface="Times New Roman"/>
            </a:endParaRPr>
          </a:p>
          <a:p>
            <a:pPr indent="-406400" lvl="0" marL="457200" rtl="0" algn="l">
              <a:lnSpc>
                <a:spcPct val="150000"/>
              </a:lnSpc>
              <a:spcBef>
                <a:spcPts val="0"/>
              </a:spcBef>
              <a:spcAft>
                <a:spcPts val="0"/>
              </a:spcAft>
              <a:buSzPts val="2800"/>
              <a:buFont typeface="Times New Roman"/>
              <a:buChar char="●"/>
            </a:pPr>
            <a:r>
              <a:rPr lang="fr-FR">
                <a:latin typeface="Times New Roman"/>
                <a:ea typeface="Times New Roman"/>
                <a:cs typeface="Times New Roman"/>
                <a:sym typeface="Times New Roman"/>
              </a:rPr>
              <a:t>A</a:t>
            </a:r>
            <a:r>
              <a:rPr lang="fr-FR">
                <a:latin typeface="Times New Roman"/>
                <a:ea typeface="Times New Roman"/>
                <a:cs typeface="Times New Roman"/>
                <a:sym typeface="Times New Roman"/>
              </a:rPr>
              <a:t>ssessment of the situation</a:t>
            </a:r>
            <a:endParaRPr>
              <a:latin typeface="Times New Roman"/>
              <a:ea typeface="Times New Roman"/>
              <a:cs typeface="Times New Roman"/>
              <a:sym typeface="Times New Roman"/>
            </a:endParaRPr>
          </a:p>
          <a:p>
            <a:pPr indent="-406400" lvl="0" marL="457200" rtl="0" algn="l">
              <a:lnSpc>
                <a:spcPct val="150000"/>
              </a:lnSpc>
              <a:spcBef>
                <a:spcPts val="0"/>
              </a:spcBef>
              <a:spcAft>
                <a:spcPts val="0"/>
              </a:spcAft>
              <a:buSzPts val="2800"/>
              <a:buFont typeface="Times New Roman"/>
              <a:buChar char="●"/>
            </a:pPr>
            <a:r>
              <a:rPr lang="fr-FR">
                <a:latin typeface="Times New Roman"/>
                <a:ea typeface="Times New Roman"/>
                <a:cs typeface="Times New Roman"/>
                <a:sym typeface="Times New Roman"/>
              </a:rPr>
              <a:t>Recommendations</a:t>
            </a:r>
            <a:endParaRPr>
              <a:latin typeface="Times New Roman"/>
              <a:ea typeface="Times New Roman"/>
              <a:cs typeface="Times New Roman"/>
              <a:sym typeface="Times New Roman"/>
            </a:endParaRPr>
          </a:p>
          <a:p>
            <a:pPr indent="-406400" lvl="0" marL="457200" rtl="0" algn="l">
              <a:lnSpc>
                <a:spcPct val="150000"/>
              </a:lnSpc>
              <a:spcBef>
                <a:spcPts val="0"/>
              </a:spcBef>
              <a:spcAft>
                <a:spcPts val="0"/>
              </a:spcAft>
              <a:buSzPts val="2800"/>
              <a:buFont typeface="Times New Roman"/>
              <a:buChar char="●"/>
            </a:pPr>
            <a:r>
              <a:rPr lang="fr-FR">
                <a:latin typeface="Times New Roman"/>
                <a:ea typeface="Times New Roman"/>
                <a:cs typeface="Times New Roman"/>
                <a:sym typeface="Times New Roman"/>
              </a:rPr>
              <a:t>Appendix</a:t>
            </a:r>
            <a:endParaRPr>
              <a:latin typeface="Times New Roman"/>
              <a:ea typeface="Times New Roman"/>
              <a:cs typeface="Times New Roman"/>
              <a:sym typeface="Times New Roman"/>
            </a:endParaRPr>
          </a:p>
          <a:p>
            <a:pPr indent="0" lvl="0" marL="457200" rtl="0" algn="l">
              <a:lnSpc>
                <a:spcPct val="150000"/>
              </a:lnSpc>
              <a:spcBef>
                <a:spcPts val="476"/>
              </a:spcBef>
              <a:spcAft>
                <a:spcPts val="0"/>
              </a:spcAft>
              <a:buNone/>
            </a:pPr>
            <a:r>
              <a:t/>
            </a:r>
            <a:endParaRPr sz="3470">
              <a:latin typeface="Times New Roman"/>
              <a:ea typeface="Times New Roman"/>
              <a:cs typeface="Times New Roman"/>
              <a:sym typeface="Times New Roman"/>
            </a:endParaRPr>
          </a:p>
          <a:p>
            <a:pPr indent="0" lvl="0" marL="457200" rtl="0" algn="l">
              <a:lnSpc>
                <a:spcPct val="150000"/>
              </a:lnSpc>
              <a:spcBef>
                <a:spcPts val="476"/>
              </a:spcBef>
              <a:spcAft>
                <a:spcPts val="0"/>
              </a:spcAft>
              <a:buNone/>
            </a:pPr>
            <a:r>
              <a:t/>
            </a:r>
            <a:endParaRPr sz="430"/>
          </a:p>
          <a:p>
            <a:pPr indent="-255905" lvl="0" marL="457200" rtl="0" algn="l">
              <a:lnSpc>
                <a:spcPct val="150000"/>
              </a:lnSpc>
              <a:spcBef>
                <a:spcPts val="476"/>
              </a:spcBef>
              <a:spcAft>
                <a:spcPts val="0"/>
              </a:spcAft>
              <a:buSzPts val="430"/>
              <a:buChar char="●"/>
            </a:pPr>
            <a:r>
              <a:t/>
            </a:r>
            <a:endParaRPr sz="430"/>
          </a:p>
          <a:p>
            <a:pPr indent="-255905" lvl="0" marL="457200" rtl="0" algn="l">
              <a:lnSpc>
                <a:spcPct val="150000"/>
              </a:lnSpc>
              <a:spcBef>
                <a:spcPts val="0"/>
              </a:spcBef>
              <a:spcAft>
                <a:spcPts val="0"/>
              </a:spcAft>
              <a:buSzPts val="430"/>
              <a:buChar char="●"/>
            </a:pPr>
            <a:r>
              <a:t/>
            </a:r>
            <a:endParaRPr sz="430"/>
          </a:p>
        </p:txBody>
      </p:sp>
      <p:sp>
        <p:nvSpPr>
          <p:cNvPr id="88" name="Google Shape;88;p16"/>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4"/>
          <p:cNvSpPr txBox="1"/>
          <p:nvPr>
            <p:ph type="title"/>
          </p:nvPr>
        </p:nvSpPr>
        <p:spPr>
          <a:xfrm>
            <a:off x="457200" y="274650"/>
            <a:ext cx="3932700" cy="818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00"/>
              <a:buFont typeface="Cambria"/>
              <a:buNone/>
            </a:pPr>
            <a:r>
              <a:rPr lang="fr-FR" sz="3600"/>
              <a:t>Solutions </a:t>
            </a:r>
            <a:r>
              <a:rPr lang="fr-FR"/>
              <a:t>2</a:t>
            </a:r>
            <a:endParaRPr sz="3600"/>
          </a:p>
        </p:txBody>
      </p:sp>
      <p:sp>
        <p:nvSpPr>
          <p:cNvPr id="240" name="Google Shape;240;p34"/>
          <p:cNvSpPr txBox="1"/>
          <p:nvPr/>
        </p:nvSpPr>
        <p:spPr>
          <a:xfrm>
            <a:off x="4572000" y="2681100"/>
            <a:ext cx="324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41" name="Google Shape;241;p34"/>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pic>
        <p:nvPicPr>
          <p:cNvPr id="242" name="Google Shape;242;p34"/>
          <p:cNvPicPr preferRelativeResize="0"/>
          <p:nvPr/>
        </p:nvPicPr>
        <p:blipFill>
          <a:blip r:embed="rId3">
            <a:alphaModFix/>
          </a:blip>
          <a:stretch>
            <a:fillRect/>
          </a:stretch>
        </p:blipFill>
        <p:spPr>
          <a:xfrm>
            <a:off x="0" y="3713200"/>
            <a:ext cx="2480475" cy="3219826"/>
          </a:xfrm>
          <a:prstGeom prst="rect">
            <a:avLst/>
          </a:prstGeom>
          <a:noFill/>
          <a:ln>
            <a:noFill/>
          </a:ln>
        </p:spPr>
      </p:pic>
      <p:sp>
        <p:nvSpPr>
          <p:cNvPr id="243" name="Google Shape;243;p34"/>
          <p:cNvSpPr txBox="1"/>
          <p:nvPr/>
        </p:nvSpPr>
        <p:spPr>
          <a:xfrm>
            <a:off x="457200" y="1469600"/>
            <a:ext cx="7166100" cy="2008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rgbClr val="274E13"/>
              </a:buClr>
              <a:buSzPts val="1500"/>
              <a:buFont typeface="Times New Roman"/>
              <a:buChar char="●"/>
            </a:pPr>
            <a:r>
              <a:rPr b="1" lang="fr-FR" sz="1500">
                <a:solidFill>
                  <a:srgbClr val="274E13"/>
                </a:solidFill>
                <a:latin typeface="Times New Roman"/>
                <a:ea typeface="Times New Roman"/>
                <a:cs typeface="Times New Roman"/>
                <a:sym typeface="Times New Roman"/>
              </a:rPr>
              <a:t>Using bank book</a:t>
            </a:r>
            <a:endParaRPr b="1" sz="1500">
              <a:solidFill>
                <a:srgbClr val="274E13"/>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fr-FR" sz="1500">
                <a:latin typeface="Times New Roman"/>
                <a:ea typeface="Times New Roman"/>
                <a:cs typeface="Times New Roman"/>
                <a:sym typeface="Times New Roman"/>
              </a:rPr>
              <a:t>This project identifies the circuit fraudulent transaction, we propose to the bank this following actions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fr-FR" sz="1500">
                <a:latin typeface="Times New Roman"/>
                <a:ea typeface="Times New Roman"/>
                <a:cs typeface="Times New Roman"/>
                <a:sym typeface="Times New Roman"/>
              </a:rPr>
              <a:t>Exchange credit cards from the age group of 25-36 years with a bankbook : Transactions are validated only when users give two code numbers.</a:t>
            </a:r>
            <a:endParaRPr sz="15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1500">
              <a:solidFill>
                <a:srgbClr val="274E1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500">
              <a:latin typeface="Times New Roman"/>
              <a:ea typeface="Times New Roman"/>
              <a:cs typeface="Times New Roman"/>
              <a:sym typeface="Times New Roman"/>
            </a:endParaRPr>
          </a:p>
        </p:txBody>
      </p:sp>
      <p:sp>
        <p:nvSpPr>
          <p:cNvPr id="244" name="Google Shape;244;p34"/>
          <p:cNvSpPr txBox="1"/>
          <p:nvPr/>
        </p:nvSpPr>
        <p:spPr>
          <a:xfrm>
            <a:off x="3675975" y="4009400"/>
            <a:ext cx="3549000" cy="946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fr-FR" sz="1500">
                <a:latin typeface="Times New Roman"/>
                <a:ea typeface="Times New Roman"/>
                <a:cs typeface="Times New Roman"/>
                <a:sym typeface="Times New Roman"/>
              </a:rPr>
              <a:t>Benefits  			</a:t>
            </a:r>
            <a:endParaRPr b="1" sz="15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fr-FR" sz="1500">
                <a:latin typeface="Times New Roman"/>
                <a:ea typeface="Times New Roman"/>
                <a:cs typeface="Times New Roman"/>
                <a:sym typeface="Times New Roman"/>
              </a:rPr>
              <a:t>This solution cost money</a:t>
            </a:r>
            <a:r>
              <a:rPr lang="fr-FR"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457200" lvl="0" marL="0" rtl="0" algn="just">
              <a:lnSpc>
                <a:spcPct val="115000"/>
              </a:lnSpc>
              <a:spcBef>
                <a:spcPts val="0"/>
              </a:spcBef>
              <a:spcAft>
                <a:spcPts val="0"/>
              </a:spcAft>
              <a:buNone/>
            </a:pPr>
            <a:r>
              <a:rPr lang="fr-FR" sz="1500">
                <a:latin typeface="Times New Roman"/>
                <a:ea typeface="Times New Roman"/>
                <a:cs typeface="Times New Roman"/>
                <a:sym typeface="Times New Roman"/>
              </a:rPr>
              <a:t>The user loses the bankbook easily	</a:t>
            </a:r>
            <a:endParaRPr sz="1500">
              <a:latin typeface="Times New Roman"/>
              <a:ea typeface="Times New Roman"/>
              <a:cs typeface="Times New Roman"/>
              <a:sym typeface="Times New Roman"/>
            </a:endParaRPr>
          </a:p>
        </p:txBody>
      </p:sp>
      <p:sp>
        <p:nvSpPr>
          <p:cNvPr id="245" name="Google Shape;245;p34"/>
          <p:cNvSpPr txBox="1"/>
          <p:nvPr/>
        </p:nvSpPr>
        <p:spPr>
          <a:xfrm>
            <a:off x="4133175" y="5067150"/>
            <a:ext cx="4295400" cy="147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fr-FR" sz="1500">
                <a:latin typeface="Times New Roman"/>
                <a:ea typeface="Times New Roman"/>
                <a:cs typeface="Times New Roman"/>
                <a:sym typeface="Times New Roman"/>
              </a:rPr>
              <a:t>Disadvantages  			</a:t>
            </a:r>
            <a:endParaRPr b="1"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fr-FR" sz="1500">
                <a:latin typeface="Times New Roman"/>
                <a:ea typeface="Times New Roman"/>
                <a:cs typeface="Times New Roman"/>
                <a:sym typeface="Times New Roman"/>
              </a:rPr>
              <a:t>This solution is not update for young people</a:t>
            </a:r>
            <a:endParaRPr sz="15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fr-FR" sz="1500">
                <a:latin typeface="Times New Roman"/>
                <a:ea typeface="Times New Roman"/>
                <a:cs typeface="Times New Roman"/>
                <a:sym typeface="Times New Roman"/>
              </a:rPr>
              <a:t>This solution cost money</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fr-FR" sz="1500">
                <a:latin typeface="Times New Roman"/>
                <a:ea typeface="Times New Roman"/>
                <a:cs typeface="Times New Roman"/>
                <a:sym typeface="Times New Roman"/>
              </a:rPr>
              <a:t>	</a:t>
            </a:r>
            <a:endParaRPr>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5"/>
          <p:cNvSpPr txBox="1"/>
          <p:nvPr>
            <p:ph type="title"/>
          </p:nvPr>
        </p:nvSpPr>
        <p:spPr>
          <a:xfrm>
            <a:off x="457200" y="274650"/>
            <a:ext cx="3932700" cy="818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00"/>
              <a:buFont typeface="Cambria"/>
              <a:buNone/>
            </a:pPr>
            <a:r>
              <a:rPr lang="fr-FR" sz="3600"/>
              <a:t>Solutions </a:t>
            </a:r>
            <a:r>
              <a:rPr lang="fr-FR"/>
              <a:t>3</a:t>
            </a:r>
            <a:endParaRPr sz="3600"/>
          </a:p>
        </p:txBody>
      </p:sp>
      <p:sp>
        <p:nvSpPr>
          <p:cNvPr id="251" name="Google Shape;251;p35"/>
          <p:cNvSpPr txBox="1"/>
          <p:nvPr/>
        </p:nvSpPr>
        <p:spPr>
          <a:xfrm>
            <a:off x="4572000" y="2681100"/>
            <a:ext cx="324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52" name="Google Shape;252;p35"/>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pic>
        <p:nvPicPr>
          <p:cNvPr id="253" name="Google Shape;253;p35"/>
          <p:cNvPicPr preferRelativeResize="0"/>
          <p:nvPr/>
        </p:nvPicPr>
        <p:blipFill>
          <a:blip r:embed="rId3">
            <a:alphaModFix/>
          </a:blip>
          <a:stretch>
            <a:fillRect/>
          </a:stretch>
        </p:blipFill>
        <p:spPr>
          <a:xfrm>
            <a:off x="0" y="3713200"/>
            <a:ext cx="2480475" cy="3219826"/>
          </a:xfrm>
          <a:prstGeom prst="rect">
            <a:avLst/>
          </a:prstGeom>
          <a:noFill/>
          <a:ln>
            <a:noFill/>
          </a:ln>
        </p:spPr>
      </p:pic>
      <p:sp>
        <p:nvSpPr>
          <p:cNvPr id="254" name="Google Shape;254;p35"/>
          <p:cNvSpPr txBox="1"/>
          <p:nvPr/>
        </p:nvSpPr>
        <p:spPr>
          <a:xfrm>
            <a:off x="457200" y="1469600"/>
            <a:ext cx="7166100" cy="200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FR" sz="1500">
                <a:latin typeface="Times New Roman"/>
                <a:ea typeface="Times New Roman"/>
                <a:cs typeface="Times New Roman"/>
                <a:sym typeface="Times New Roman"/>
              </a:rPr>
              <a:t>Regarding to the circuit fraudulent transaction, we propose to the bank this following actions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fr-FR" sz="1500">
                <a:latin typeface="Times New Roman"/>
                <a:ea typeface="Times New Roman"/>
                <a:cs typeface="Times New Roman"/>
                <a:sym typeface="Times New Roman"/>
              </a:rPr>
              <a:t>The bank should conduct an awareness campaign on the use and security of bank cards among age groups likely to be victims of fraud (25-46), especially among women.</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500">
              <a:solidFill>
                <a:srgbClr val="274E1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1500">
              <a:solidFill>
                <a:srgbClr val="274E1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500">
              <a:latin typeface="Times New Roman"/>
              <a:ea typeface="Times New Roman"/>
              <a:cs typeface="Times New Roman"/>
              <a:sym typeface="Times New Roman"/>
            </a:endParaRPr>
          </a:p>
        </p:txBody>
      </p:sp>
      <p:sp>
        <p:nvSpPr>
          <p:cNvPr id="255" name="Google Shape;255;p35"/>
          <p:cNvSpPr txBox="1"/>
          <p:nvPr/>
        </p:nvSpPr>
        <p:spPr>
          <a:xfrm>
            <a:off x="3675975" y="4009400"/>
            <a:ext cx="4752600" cy="681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fr-FR" sz="1500">
                <a:latin typeface="Times New Roman"/>
                <a:ea typeface="Times New Roman"/>
                <a:cs typeface="Times New Roman"/>
                <a:sym typeface="Times New Roman"/>
              </a:rPr>
              <a:t>Benefits  			</a:t>
            </a:r>
            <a:endParaRPr b="1" sz="1500">
              <a:latin typeface="Times New Roman"/>
              <a:ea typeface="Times New Roman"/>
              <a:cs typeface="Times New Roman"/>
              <a:sym typeface="Times New Roman"/>
            </a:endParaRPr>
          </a:p>
          <a:p>
            <a:pPr indent="457200" lvl="0" marL="0" rtl="0" algn="just">
              <a:lnSpc>
                <a:spcPct val="115000"/>
              </a:lnSpc>
              <a:spcBef>
                <a:spcPts val="0"/>
              </a:spcBef>
              <a:spcAft>
                <a:spcPts val="0"/>
              </a:spcAft>
              <a:buNone/>
            </a:pPr>
            <a:r>
              <a:rPr lang="fr-FR" sz="1500">
                <a:latin typeface="Times New Roman"/>
                <a:ea typeface="Times New Roman"/>
                <a:cs typeface="Times New Roman"/>
                <a:sym typeface="Times New Roman"/>
              </a:rPr>
              <a:t>This solution will help this group to be aware</a:t>
            </a:r>
            <a:endParaRPr sz="1500">
              <a:latin typeface="Times New Roman"/>
              <a:ea typeface="Times New Roman"/>
              <a:cs typeface="Times New Roman"/>
              <a:sym typeface="Times New Roman"/>
            </a:endParaRPr>
          </a:p>
        </p:txBody>
      </p:sp>
      <p:sp>
        <p:nvSpPr>
          <p:cNvPr id="256" name="Google Shape;256;p35"/>
          <p:cNvSpPr txBox="1"/>
          <p:nvPr/>
        </p:nvSpPr>
        <p:spPr>
          <a:xfrm>
            <a:off x="4133175" y="5067150"/>
            <a:ext cx="4295400" cy="121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fr-FR" sz="1500">
                <a:latin typeface="Times New Roman"/>
                <a:ea typeface="Times New Roman"/>
                <a:cs typeface="Times New Roman"/>
                <a:sym typeface="Times New Roman"/>
              </a:rPr>
              <a:t>Disadvantages  			</a:t>
            </a:r>
            <a:endParaRPr b="1" sz="15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fr-FR" sz="1500">
                <a:latin typeface="Times New Roman"/>
                <a:ea typeface="Times New Roman"/>
                <a:cs typeface="Times New Roman"/>
                <a:sym typeface="Times New Roman"/>
              </a:rPr>
              <a:t>This solution cost money</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fr-FR" sz="1500">
                <a:latin typeface="Times New Roman"/>
                <a:ea typeface="Times New Roman"/>
                <a:cs typeface="Times New Roman"/>
                <a:sym typeface="Times New Roman"/>
              </a:rPr>
              <a:t>	</a:t>
            </a:r>
            <a:endParaRPr>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fr-FR"/>
              <a:t>Recommendations</a:t>
            </a:r>
            <a:endParaRPr/>
          </a:p>
        </p:txBody>
      </p:sp>
      <p:sp>
        <p:nvSpPr>
          <p:cNvPr id="262" name="Google Shape;262;p36"/>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None/>
            </a:pPr>
            <a:r>
              <a:rPr lang="fr-FR" sz="1500">
                <a:solidFill>
                  <a:srgbClr val="000000"/>
                </a:solidFill>
                <a:latin typeface="Times New Roman"/>
                <a:ea typeface="Times New Roman"/>
                <a:cs typeface="Times New Roman"/>
                <a:sym typeface="Times New Roman"/>
              </a:rPr>
              <a:t>In general, however, debit and credit card fraud occurs when your card or card information is stolen and used to make unauthorized charges, then the bank can suggest some protectives measures to clients: </a:t>
            </a:r>
            <a:endParaRPr sz="1500">
              <a:solidFill>
                <a:srgbClr val="000000"/>
              </a:solidFill>
              <a:latin typeface="Times New Roman"/>
              <a:ea typeface="Times New Roman"/>
              <a:cs typeface="Times New Roman"/>
              <a:sym typeface="Times New Roman"/>
            </a:endParaRPr>
          </a:p>
          <a:p>
            <a:pPr indent="-323850" lvl="0" marL="457200" rtl="0" algn="just">
              <a:spcBef>
                <a:spcPts val="0"/>
              </a:spcBef>
              <a:spcAft>
                <a:spcPts val="0"/>
              </a:spcAft>
              <a:buClr>
                <a:srgbClr val="000000"/>
              </a:buClr>
              <a:buSzPts val="1500"/>
              <a:buFont typeface="Times New Roman"/>
              <a:buChar char="●"/>
            </a:pPr>
            <a:r>
              <a:rPr lang="fr-FR" sz="1500">
                <a:solidFill>
                  <a:srgbClr val="000000"/>
                </a:solidFill>
                <a:latin typeface="Times New Roman"/>
                <a:ea typeface="Times New Roman"/>
                <a:cs typeface="Times New Roman"/>
                <a:sym typeface="Times New Roman"/>
              </a:rPr>
              <a:t>Do not share your card details with others ;</a:t>
            </a:r>
            <a:endParaRPr sz="1500">
              <a:solidFill>
                <a:srgbClr val="000000"/>
              </a:solidFill>
              <a:latin typeface="Times New Roman"/>
              <a:ea typeface="Times New Roman"/>
              <a:cs typeface="Times New Roman"/>
              <a:sym typeface="Times New Roman"/>
            </a:endParaRPr>
          </a:p>
          <a:p>
            <a:pPr indent="-323850" lvl="0" marL="457200" rtl="0" algn="just">
              <a:spcBef>
                <a:spcPts val="0"/>
              </a:spcBef>
              <a:spcAft>
                <a:spcPts val="0"/>
              </a:spcAft>
              <a:buClr>
                <a:srgbClr val="000000"/>
              </a:buClr>
              <a:buSzPts val="1500"/>
              <a:buFont typeface="Times New Roman"/>
              <a:buChar char="●"/>
            </a:pPr>
            <a:r>
              <a:rPr lang="fr-FR" sz="1500">
                <a:solidFill>
                  <a:srgbClr val="000000"/>
                </a:solidFill>
                <a:latin typeface="Times New Roman"/>
                <a:ea typeface="Times New Roman"/>
                <a:cs typeface="Times New Roman"/>
                <a:sym typeface="Times New Roman"/>
              </a:rPr>
              <a:t>By being careful not to share our personal information, it won't fall into the hands of the wrong people. Even sharing with trusted people can be wrong, we have no idea where that information might go ;</a:t>
            </a:r>
            <a:endParaRPr sz="1500">
              <a:solidFill>
                <a:srgbClr val="000000"/>
              </a:solidFill>
              <a:latin typeface="Times New Roman"/>
              <a:ea typeface="Times New Roman"/>
              <a:cs typeface="Times New Roman"/>
              <a:sym typeface="Times New Roman"/>
            </a:endParaRPr>
          </a:p>
          <a:p>
            <a:pPr indent="-323850" lvl="0" marL="457200" rtl="0" algn="just">
              <a:spcBef>
                <a:spcPts val="0"/>
              </a:spcBef>
              <a:spcAft>
                <a:spcPts val="0"/>
              </a:spcAft>
              <a:buClr>
                <a:srgbClr val="000000"/>
              </a:buClr>
              <a:buSzPts val="1500"/>
              <a:buFont typeface="Times New Roman"/>
              <a:buChar char="●"/>
            </a:pPr>
            <a:r>
              <a:rPr lang="fr-FR" sz="1500">
                <a:solidFill>
                  <a:srgbClr val="000000"/>
                </a:solidFill>
                <a:latin typeface="Times New Roman"/>
                <a:ea typeface="Times New Roman"/>
                <a:cs typeface="Times New Roman"/>
                <a:sym typeface="Times New Roman"/>
              </a:rPr>
              <a:t>Hire a public relations manager</a:t>
            </a:r>
            <a:endParaRPr sz="1500">
              <a:solidFill>
                <a:srgbClr val="000000"/>
              </a:solidFill>
              <a:latin typeface="Times New Roman"/>
              <a:ea typeface="Times New Roman"/>
              <a:cs typeface="Times New Roman"/>
              <a:sym typeface="Times New Roman"/>
            </a:endParaRPr>
          </a:p>
          <a:p>
            <a:pPr indent="-323850" lvl="0" marL="457200" rtl="0" algn="just">
              <a:spcBef>
                <a:spcPts val="0"/>
              </a:spcBef>
              <a:spcAft>
                <a:spcPts val="0"/>
              </a:spcAft>
              <a:buClr>
                <a:srgbClr val="000000"/>
              </a:buClr>
              <a:buSzPts val="1500"/>
              <a:buFont typeface="Times New Roman"/>
              <a:buChar char="●"/>
            </a:pPr>
            <a:r>
              <a:rPr lang="fr-FR" sz="1500">
                <a:solidFill>
                  <a:srgbClr val="000000"/>
                </a:solidFill>
                <a:latin typeface="Times New Roman"/>
                <a:ea typeface="Times New Roman"/>
                <a:cs typeface="Times New Roman"/>
                <a:sym typeface="Times New Roman"/>
              </a:rPr>
              <a:t>Use only secure websites.</a:t>
            </a:r>
            <a:endParaRPr sz="1500">
              <a:solidFill>
                <a:srgbClr val="000000"/>
              </a:solidFill>
              <a:latin typeface="Times New Roman"/>
              <a:ea typeface="Times New Roman"/>
              <a:cs typeface="Times New Roman"/>
              <a:sym typeface="Times New Roman"/>
            </a:endParaRPr>
          </a:p>
          <a:p>
            <a:pPr indent="-323850" lvl="0" marL="457200" rtl="0" algn="just">
              <a:spcBef>
                <a:spcPts val="0"/>
              </a:spcBef>
              <a:spcAft>
                <a:spcPts val="0"/>
              </a:spcAft>
              <a:buClr>
                <a:srgbClr val="000000"/>
              </a:buClr>
              <a:buSzPts val="1500"/>
              <a:buFont typeface="Times New Roman"/>
              <a:buChar char="●"/>
            </a:pPr>
            <a:r>
              <a:rPr lang="fr-FR" sz="1500">
                <a:solidFill>
                  <a:srgbClr val="000000"/>
                </a:solidFill>
                <a:latin typeface="Times New Roman"/>
                <a:ea typeface="Times New Roman"/>
                <a:cs typeface="Times New Roman"/>
                <a:sym typeface="Times New Roman"/>
              </a:rPr>
              <a:t>Only make online purchases through trusted websites. That way you won't have to deal with trackers.</a:t>
            </a:r>
            <a:endParaRPr sz="1500">
              <a:solidFill>
                <a:srgbClr val="000000"/>
              </a:solidFill>
              <a:latin typeface="Times New Roman"/>
              <a:ea typeface="Times New Roman"/>
              <a:cs typeface="Times New Roman"/>
              <a:sym typeface="Times New Roman"/>
            </a:endParaRPr>
          </a:p>
          <a:p>
            <a:pPr indent="-323850" lvl="0" marL="457200" rtl="0" algn="just">
              <a:spcBef>
                <a:spcPts val="0"/>
              </a:spcBef>
              <a:spcAft>
                <a:spcPts val="0"/>
              </a:spcAft>
              <a:buClr>
                <a:srgbClr val="000000"/>
              </a:buClr>
              <a:buSzPts val="1500"/>
              <a:buFont typeface="Times New Roman"/>
              <a:buChar char="●"/>
            </a:pPr>
            <a:r>
              <a:rPr lang="fr-FR" sz="1500">
                <a:solidFill>
                  <a:srgbClr val="000000"/>
                </a:solidFill>
                <a:latin typeface="Times New Roman"/>
                <a:ea typeface="Times New Roman"/>
                <a:cs typeface="Times New Roman"/>
                <a:sym typeface="Times New Roman"/>
              </a:rPr>
              <a:t>Minimize sharing personal information online.</a:t>
            </a:r>
            <a:endParaRPr sz="1500">
              <a:solidFill>
                <a:srgbClr val="000000"/>
              </a:solidFill>
              <a:latin typeface="Times New Roman"/>
              <a:ea typeface="Times New Roman"/>
              <a:cs typeface="Times New Roman"/>
              <a:sym typeface="Times New Roman"/>
            </a:endParaRPr>
          </a:p>
          <a:p>
            <a:pPr indent="-323850" lvl="0" marL="457200" rtl="0" algn="just">
              <a:spcBef>
                <a:spcPts val="0"/>
              </a:spcBef>
              <a:spcAft>
                <a:spcPts val="0"/>
              </a:spcAft>
              <a:buClr>
                <a:srgbClr val="000000"/>
              </a:buClr>
              <a:buSzPts val="1500"/>
              <a:buFont typeface="Times New Roman"/>
              <a:buChar char="●"/>
            </a:pPr>
            <a:r>
              <a:rPr lang="fr-FR" sz="1500">
                <a:solidFill>
                  <a:srgbClr val="000000"/>
                </a:solidFill>
                <a:latin typeface="Times New Roman"/>
                <a:ea typeface="Times New Roman"/>
                <a:cs typeface="Times New Roman"/>
                <a:sym typeface="Times New Roman"/>
              </a:rPr>
              <a:t>Be more careful in use credit card</a:t>
            </a:r>
            <a:endParaRPr/>
          </a:p>
        </p:txBody>
      </p:sp>
      <p:sp>
        <p:nvSpPr>
          <p:cNvPr id="263" name="Google Shape;263;p36"/>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fr-FR"/>
              <a:t>References and Appendix</a:t>
            </a:r>
            <a:endParaRPr/>
          </a:p>
        </p:txBody>
      </p:sp>
      <p:sp>
        <p:nvSpPr>
          <p:cNvPr id="269" name="Google Shape;269;p37"/>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88900" lvl="0" marL="342900" rtl="0" algn="l">
              <a:spcBef>
                <a:spcPts val="0"/>
              </a:spcBef>
              <a:spcAft>
                <a:spcPts val="0"/>
              </a:spcAft>
              <a:buSzPts val="2200"/>
              <a:buNone/>
            </a:pPr>
            <a:r>
              <a:rPr lang="fr-FR" u="sng">
                <a:solidFill>
                  <a:schemeClr val="hlink"/>
                </a:solidFill>
                <a:hlinkClick r:id="rId3"/>
              </a:rPr>
              <a:t>Seaborn</a:t>
            </a:r>
            <a:endParaRPr/>
          </a:p>
          <a:p>
            <a:pPr indent="-88900" lvl="0" marL="342900" rtl="0" algn="l">
              <a:spcBef>
                <a:spcPts val="1200"/>
              </a:spcBef>
              <a:spcAft>
                <a:spcPts val="1200"/>
              </a:spcAft>
              <a:buSzPts val="2200"/>
              <a:buNone/>
            </a:pPr>
            <a:r>
              <a:t/>
            </a:r>
            <a:endParaRPr/>
          </a:p>
        </p:txBody>
      </p:sp>
      <p:sp>
        <p:nvSpPr>
          <p:cNvPr id="270" name="Google Shape;270;p37"/>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8"/>
          <p:cNvSpPr txBox="1"/>
          <p:nvPr>
            <p:ph type="title"/>
          </p:nvPr>
        </p:nvSpPr>
        <p:spPr>
          <a:xfrm>
            <a:off x="762000" y="3008763"/>
            <a:ext cx="76200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fr-FR" sz="6000"/>
              <a:t>Thanks</a:t>
            </a:r>
            <a:endParaRPr sz="6000"/>
          </a:p>
        </p:txBody>
      </p:sp>
      <p:sp>
        <p:nvSpPr>
          <p:cNvPr id="276" name="Google Shape;276;p38"/>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00"/>
              <a:buFont typeface="Cambria"/>
              <a:buNone/>
            </a:pPr>
            <a:r>
              <a:rPr lang="fr-FR" sz="3600">
                <a:latin typeface="Times New Roman"/>
                <a:ea typeface="Times New Roman"/>
                <a:cs typeface="Times New Roman"/>
                <a:sym typeface="Times New Roman"/>
              </a:rPr>
              <a:t>Team Members</a:t>
            </a:r>
            <a:endParaRPr sz="3600">
              <a:latin typeface="Times New Roman"/>
              <a:ea typeface="Times New Roman"/>
              <a:cs typeface="Times New Roman"/>
              <a:sym typeface="Times New Roman"/>
            </a:endParaRPr>
          </a:p>
        </p:txBody>
      </p:sp>
      <p:sp>
        <p:nvSpPr>
          <p:cNvPr id="94" name="Google Shape;94;p17"/>
          <p:cNvSpPr txBox="1"/>
          <p:nvPr>
            <p:ph idx="1" type="body"/>
          </p:nvPr>
        </p:nvSpPr>
        <p:spPr>
          <a:xfrm>
            <a:off x="552325" y="1417650"/>
            <a:ext cx="4223100" cy="3820500"/>
          </a:xfrm>
          <a:prstGeom prst="rect">
            <a:avLst/>
          </a:prstGeom>
          <a:noFill/>
          <a:ln>
            <a:noFill/>
          </a:ln>
        </p:spPr>
        <p:txBody>
          <a:bodyPr anchorCtr="0" anchor="t" bIns="45700" lIns="91425" spcFirstLastPara="1" rIns="91425" wrap="square" tIns="45700">
            <a:normAutofit lnSpcReduction="20000"/>
          </a:bodyPr>
          <a:lstStyle/>
          <a:p>
            <a:pPr indent="-240030" lvl="0" marL="342900" rtl="0" algn="just">
              <a:spcBef>
                <a:spcPts val="0"/>
              </a:spcBef>
              <a:spcAft>
                <a:spcPts val="0"/>
              </a:spcAft>
              <a:buSzPts val="2400"/>
              <a:buFont typeface="Times New Roman"/>
              <a:buChar char="●"/>
            </a:pPr>
            <a:r>
              <a:rPr lang="fr-FR" sz="2400">
                <a:latin typeface="Times New Roman"/>
                <a:ea typeface="Times New Roman"/>
                <a:cs typeface="Times New Roman"/>
                <a:sym typeface="Times New Roman"/>
              </a:rPr>
              <a:t>Camille JACKYVENS</a:t>
            </a:r>
            <a:endParaRPr>
              <a:latin typeface="Times New Roman"/>
              <a:ea typeface="Times New Roman"/>
              <a:cs typeface="Times New Roman"/>
              <a:sym typeface="Times New Roman"/>
            </a:endParaRPr>
          </a:p>
          <a:p>
            <a:pPr indent="0" lvl="0" marL="114300" rtl="0" algn="l">
              <a:spcBef>
                <a:spcPts val="444"/>
              </a:spcBef>
              <a:spcAft>
                <a:spcPts val="0"/>
              </a:spcAft>
              <a:buSzPts val="2400"/>
              <a:buNone/>
            </a:pPr>
            <a:r>
              <a:rPr lang="fr-FR" sz="2400" u="sng">
                <a:solidFill>
                  <a:schemeClr val="hlink"/>
                </a:solidFill>
                <a:latin typeface="Times New Roman"/>
                <a:ea typeface="Times New Roman"/>
                <a:cs typeface="Times New Roman"/>
                <a:sym typeface="Times New Roman"/>
                <a:hlinkClick r:id="rId3"/>
              </a:rPr>
              <a:t>leamic.cj@gmail.com</a:t>
            </a:r>
            <a:endParaRPr sz="2400">
              <a:latin typeface="Times New Roman"/>
              <a:ea typeface="Times New Roman"/>
              <a:cs typeface="Times New Roman"/>
              <a:sym typeface="Times New Roman"/>
            </a:endParaRPr>
          </a:p>
          <a:p>
            <a:pPr indent="-240030" lvl="0" marL="342900" rtl="0" algn="just">
              <a:spcBef>
                <a:spcPts val="444"/>
              </a:spcBef>
              <a:spcAft>
                <a:spcPts val="0"/>
              </a:spcAft>
              <a:buSzPts val="2400"/>
              <a:buFont typeface="Times New Roman"/>
              <a:buChar char="●"/>
            </a:pPr>
            <a:r>
              <a:rPr lang="fr-FR" sz="2400">
                <a:latin typeface="Times New Roman"/>
                <a:ea typeface="Times New Roman"/>
                <a:cs typeface="Times New Roman"/>
                <a:sym typeface="Times New Roman"/>
              </a:rPr>
              <a:t>David LOUIS</a:t>
            </a:r>
            <a:endParaRPr>
              <a:latin typeface="Times New Roman"/>
              <a:ea typeface="Times New Roman"/>
              <a:cs typeface="Times New Roman"/>
              <a:sym typeface="Times New Roman"/>
            </a:endParaRPr>
          </a:p>
          <a:p>
            <a:pPr indent="0" lvl="0" marL="114300" rtl="0" algn="l">
              <a:spcBef>
                <a:spcPts val="444"/>
              </a:spcBef>
              <a:spcAft>
                <a:spcPts val="0"/>
              </a:spcAft>
              <a:buSzPts val="2400"/>
              <a:buNone/>
            </a:pPr>
            <a:r>
              <a:rPr lang="fr-FR" sz="2400" u="sng">
                <a:solidFill>
                  <a:schemeClr val="hlink"/>
                </a:solidFill>
                <a:latin typeface="Times New Roman"/>
                <a:ea typeface="Times New Roman"/>
                <a:cs typeface="Times New Roman"/>
                <a:sym typeface="Times New Roman"/>
                <a:hlinkClick r:id="rId4"/>
              </a:rPr>
              <a:t>loulludave@gmail.com</a:t>
            </a:r>
            <a:endParaRPr sz="2400">
              <a:latin typeface="Times New Roman"/>
              <a:ea typeface="Times New Roman"/>
              <a:cs typeface="Times New Roman"/>
              <a:sym typeface="Times New Roman"/>
            </a:endParaRPr>
          </a:p>
          <a:p>
            <a:pPr indent="-240030" lvl="0" marL="342900" rtl="0" algn="just">
              <a:spcBef>
                <a:spcPts val="444"/>
              </a:spcBef>
              <a:spcAft>
                <a:spcPts val="0"/>
              </a:spcAft>
              <a:buSzPts val="2400"/>
              <a:buFont typeface="Times New Roman"/>
              <a:buChar char="●"/>
            </a:pPr>
            <a:r>
              <a:rPr lang="fr-FR" sz="2400">
                <a:latin typeface="Times New Roman"/>
                <a:ea typeface="Times New Roman"/>
                <a:cs typeface="Times New Roman"/>
                <a:sym typeface="Times New Roman"/>
              </a:rPr>
              <a:t>Yvesna MARCELIN</a:t>
            </a:r>
            <a:endParaRPr>
              <a:latin typeface="Times New Roman"/>
              <a:ea typeface="Times New Roman"/>
              <a:cs typeface="Times New Roman"/>
              <a:sym typeface="Times New Roman"/>
            </a:endParaRPr>
          </a:p>
          <a:p>
            <a:pPr indent="0" lvl="0" marL="114300" rtl="0" algn="l">
              <a:spcBef>
                <a:spcPts val="444"/>
              </a:spcBef>
              <a:spcAft>
                <a:spcPts val="0"/>
              </a:spcAft>
              <a:buSzPts val="2400"/>
              <a:buNone/>
            </a:pPr>
            <a:r>
              <a:rPr lang="fr-FR" sz="2400" u="sng">
                <a:solidFill>
                  <a:schemeClr val="hlink"/>
                </a:solidFill>
                <a:latin typeface="Times New Roman"/>
                <a:ea typeface="Times New Roman"/>
                <a:cs typeface="Times New Roman"/>
                <a:sym typeface="Times New Roman"/>
                <a:hlinkClick r:id="rId5"/>
              </a:rPr>
              <a:t>yvesnamarcelin48@gmail.com</a:t>
            </a:r>
            <a:endParaRPr sz="2400">
              <a:latin typeface="Times New Roman"/>
              <a:ea typeface="Times New Roman"/>
              <a:cs typeface="Times New Roman"/>
              <a:sym typeface="Times New Roman"/>
            </a:endParaRPr>
          </a:p>
          <a:p>
            <a:pPr indent="-240030" lvl="0" marL="342900" rtl="0" algn="just">
              <a:spcBef>
                <a:spcPts val="444"/>
              </a:spcBef>
              <a:spcAft>
                <a:spcPts val="0"/>
              </a:spcAft>
              <a:buSzPts val="2400"/>
              <a:buFont typeface="Times New Roman"/>
              <a:buChar char="●"/>
            </a:pPr>
            <a:r>
              <a:rPr lang="fr-FR" sz="2400">
                <a:latin typeface="Times New Roman"/>
                <a:ea typeface="Times New Roman"/>
                <a:cs typeface="Times New Roman"/>
                <a:sym typeface="Times New Roman"/>
              </a:rPr>
              <a:t>Moïse</a:t>
            </a:r>
            <a:r>
              <a:rPr lang="fr-FR" sz="2400">
                <a:latin typeface="Times New Roman"/>
                <a:ea typeface="Times New Roman"/>
                <a:cs typeface="Times New Roman"/>
                <a:sym typeface="Times New Roman"/>
              </a:rPr>
              <a:t> MASSON</a:t>
            </a:r>
            <a:endParaRPr>
              <a:latin typeface="Times New Roman"/>
              <a:ea typeface="Times New Roman"/>
              <a:cs typeface="Times New Roman"/>
              <a:sym typeface="Times New Roman"/>
            </a:endParaRPr>
          </a:p>
          <a:p>
            <a:pPr indent="0" lvl="0" marL="114300" rtl="0" algn="l">
              <a:spcBef>
                <a:spcPts val="444"/>
              </a:spcBef>
              <a:spcAft>
                <a:spcPts val="1200"/>
              </a:spcAft>
              <a:buSzPts val="2400"/>
              <a:buNone/>
            </a:pPr>
            <a:r>
              <a:rPr lang="fr-FR" sz="2400" u="sng">
                <a:solidFill>
                  <a:schemeClr val="hlink"/>
                </a:solidFill>
                <a:latin typeface="Times New Roman"/>
                <a:ea typeface="Times New Roman"/>
                <a:cs typeface="Times New Roman"/>
                <a:sym typeface="Times New Roman"/>
                <a:hlinkClick r:id="rId6"/>
              </a:rPr>
              <a:t>massonmoise2@gmail.com</a:t>
            </a:r>
            <a:br>
              <a:rPr lang="fr-FR" sz="2000">
                <a:latin typeface="Times New Roman"/>
                <a:ea typeface="Times New Roman"/>
                <a:cs typeface="Times New Roman"/>
                <a:sym typeface="Times New Roman"/>
              </a:rPr>
            </a:br>
            <a:endParaRPr sz="2800">
              <a:latin typeface="Times New Roman"/>
              <a:ea typeface="Times New Roman"/>
              <a:cs typeface="Times New Roman"/>
              <a:sym typeface="Times New Roman"/>
            </a:endParaRPr>
          </a:p>
        </p:txBody>
      </p:sp>
      <p:pic>
        <p:nvPicPr>
          <p:cNvPr id="95" name="Google Shape;95;p17"/>
          <p:cNvPicPr preferRelativeResize="0"/>
          <p:nvPr/>
        </p:nvPicPr>
        <p:blipFill>
          <a:blip r:embed="rId7">
            <a:alphaModFix/>
          </a:blip>
          <a:stretch>
            <a:fillRect/>
          </a:stretch>
        </p:blipFill>
        <p:spPr>
          <a:xfrm>
            <a:off x="5215850" y="2027725"/>
            <a:ext cx="3218975" cy="2305850"/>
          </a:xfrm>
          <a:prstGeom prst="rect">
            <a:avLst/>
          </a:prstGeom>
          <a:noFill/>
          <a:ln>
            <a:noFill/>
          </a:ln>
        </p:spPr>
      </p:pic>
      <p:sp>
        <p:nvSpPr>
          <p:cNvPr id="96" name="Google Shape;96;p17"/>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457200" y="274645"/>
            <a:ext cx="7620000" cy="629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fr-FR"/>
              <a:t>Context</a:t>
            </a:r>
            <a:endParaRPr/>
          </a:p>
        </p:txBody>
      </p:sp>
      <p:sp>
        <p:nvSpPr>
          <p:cNvPr id="102" name="Google Shape;102;p18"/>
          <p:cNvSpPr txBox="1"/>
          <p:nvPr>
            <p:ph idx="1" type="body"/>
          </p:nvPr>
        </p:nvSpPr>
        <p:spPr>
          <a:xfrm>
            <a:off x="457200" y="1600200"/>
            <a:ext cx="7620000" cy="3222900"/>
          </a:xfrm>
          <a:prstGeom prst="rect">
            <a:avLst/>
          </a:prstGeom>
        </p:spPr>
        <p:txBody>
          <a:bodyPr anchorCtr="0" anchor="t" bIns="45700" lIns="91425" spcFirstLastPara="1" rIns="91425" wrap="square" tIns="45700">
            <a:noAutofit/>
          </a:bodyPr>
          <a:lstStyle/>
          <a:p>
            <a:pPr indent="0" lvl="0" marL="0" rtl="0" algn="just">
              <a:spcBef>
                <a:spcPts val="440"/>
              </a:spcBef>
              <a:spcAft>
                <a:spcPts val="0"/>
              </a:spcAft>
              <a:buNone/>
            </a:pPr>
            <a:r>
              <a:rPr lang="fr-FR" sz="2800">
                <a:latin typeface="Times New Roman"/>
                <a:ea typeface="Times New Roman"/>
                <a:cs typeface="Times New Roman"/>
                <a:sym typeface="Times New Roman"/>
              </a:rPr>
              <a:t>The problem that arises is that he customers who have used the credit card to be more secure with their money are having their money stolen. The media on their side helps these people to denounce by accusing the bank of doing nothing to prevent it, they claim that the bank is entirely responsible.</a:t>
            </a:r>
            <a:endParaRPr sz="28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
        <p:nvSpPr>
          <p:cNvPr id="103" name="Google Shape;103;p18"/>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457200" y="274650"/>
            <a:ext cx="3857400" cy="834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00"/>
              <a:buFont typeface="Cambria"/>
              <a:buNone/>
            </a:pPr>
            <a:r>
              <a:rPr lang="fr-FR" sz="3600"/>
              <a:t>Systems Analysis</a:t>
            </a:r>
            <a:endParaRPr/>
          </a:p>
        </p:txBody>
      </p:sp>
      <p:sp>
        <p:nvSpPr>
          <p:cNvPr id="109" name="Google Shape;109;p19"/>
          <p:cNvSpPr txBox="1"/>
          <p:nvPr>
            <p:ph idx="1" type="body"/>
          </p:nvPr>
        </p:nvSpPr>
        <p:spPr>
          <a:xfrm>
            <a:off x="457200" y="1108675"/>
            <a:ext cx="7983300" cy="5655000"/>
          </a:xfrm>
          <a:prstGeom prst="rect">
            <a:avLst/>
          </a:prstGeom>
          <a:noFill/>
          <a:ln>
            <a:noFill/>
          </a:ln>
        </p:spPr>
        <p:txBody>
          <a:bodyPr anchorCtr="0" anchor="t" bIns="45700" lIns="91425" spcFirstLastPara="1" rIns="91425" wrap="square" tIns="45700">
            <a:noAutofit/>
          </a:bodyPr>
          <a:lstStyle/>
          <a:p>
            <a:pPr indent="-222250" lvl="0" marL="342900" rtl="0" algn="just">
              <a:lnSpc>
                <a:spcPct val="90000"/>
              </a:lnSpc>
              <a:spcBef>
                <a:spcPts val="0"/>
              </a:spcBef>
              <a:spcAft>
                <a:spcPts val="0"/>
              </a:spcAft>
              <a:buSzPts val="2300"/>
              <a:buFont typeface="Times New Roman"/>
              <a:buChar char="●"/>
            </a:pPr>
            <a:r>
              <a:rPr lang="fr-FR" sz="2300">
                <a:latin typeface="Times New Roman"/>
                <a:ea typeface="Times New Roman"/>
                <a:cs typeface="Times New Roman"/>
                <a:sym typeface="Times New Roman"/>
              </a:rPr>
              <a:t>The client here is a bank who wishes to provide a better customer service to its customers in order to protect their financial assets.</a:t>
            </a:r>
            <a:endParaRPr sz="2300">
              <a:latin typeface="Times New Roman"/>
              <a:ea typeface="Times New Roman"/>
              <a:cs typeface="Times New Roman"/>
              <a:sym typeface="Times New Roman"/>
            </a:endParaRPr>
          </a:p>
          <a:p>
            <a:pPr indent="0" lvl="0" marL="342900" rtl="0" algn="just">
              <a:lnSpc>
                <a:spcPct val="90000"/>
              </a:lnSpc>
              <a:spcBef>
                <a:spcPts val="0"/>
              </a:spcBef>
              <a:spcAft>
                <a:spcPts val="0"/>
              </a:spcAft>
              <a:buNone/>
            </a:pPr>
            <a:r>
              <a:t/>
            </a:r>
            <a:endParaRPr sz="2300">
              <a:latin typeface="Times New Roman"/>
              <a:ea typeface="Times New Roman"/>
              <a:cs typeface="Times New Roman"/>
              <a:sym typeface="Times New Roman"/>
            </a:endParaRPr>
          </a:p>
          <a:p>
            <a:pPr indent="-222250" lvl="0" marL="342900" rtl="0" algn="just">
              <a:lnSpc>
                <a:spcPct val="90000"/>
              </a:lnSpc>
              <a:spcBef>
                <a:spcPts val="480"/>
              </a:spcBef>
              <a:spcAft>
                <a:spcPts val="0"/>
              </a:spcAft>
              <a:buSzPts val="2300"/>
              <a:buFont typeface="Times New Roman"/>
              <a:buChar char="●"/>
            </a:pPr>
            <a:r>
              <a:rPr lang="fr-FR" sz="2300">
                <a:latin typeface="Times New Roman"/>
                <a:ea typeface="Times New Roman"/>
                <a:cs typeface="Times New Roman"/>
                <a:sym typeface="Times New Roman"/>
              </a:rPr>
              <a:t>The problem we are facing here is that the bank's customers are victims of fraudulent credit card transactions.</a:t>
            </a:r>
            <a:endParaRPr sz="2300">
              <a:latin typeface="Times New Roman"/>
              <a:ea typeface="Times New Roman"/>
              <a:cs typeface="Times New Roman"/>
              <a:sym typeface="Times New Roman"/>
            </a:endParaRPr>
          </a:p>
          <a:p>
            <a:pPr indent="0" lvl="0" marL="342900" rtl="0" algn="just">
              <a:lnSpc>
                <a:spcPct val="90000"/>
              </a:lnSpc>
              <a:spcBef>
                <a:spcPts val="480"/>
              </a:spcBef>
              <a:spcAft>
                <a:spcPts val="0"/>
              </a:spcAft>
              <a:buNone/>
            </a:pPr>
            <a:r>
              <a:t/>
            </a:r>
            <a:endParaRPr sz="2300">
              <a:latin typeface="Times New Roman"/>
              <a:ea typeface="Times New Roman"/>
              <a:cs typeface="Times New Roman"/>
              <a:sym typeface="Times New Roman"/>
            </a:endParaRPr>
          </a:p>
          <a:p>
            <a:pPr indent="-222250" lvl="0" marL="342900" rtl="0" algn="just">
              <a:lnSpc>
                <a:spcPct val="90000"/>
              </a:lnSpc>
              <a:spcBef>
                <a:spcPts val="480"/>
              </a:spcBef>
              <a:spcAft>
                <a:spcPts val="0"/>
              </a:spcAft>
              <a:buSzPts val="2300"/>
              <a:buFont typeface="Times New Roman"/>
              <a:buChar char="●"/>
            </a:pPr>
            <a:r>
              <a:rPr lang="fr-FR" sz="2300">
                <a:latin typeface="Times New Roman"/>
                <a:ea typeface="Times New Roman"/>
                <a:cs typeface="Times New Roman"/>
                <a:sym typeface="Times New Roman"/>
              </a:rPr>
              <a:t>The customers are losing large amount of money</a:t>
            </a:r>
            <a:endParaRPr sz="2300">
              <a:latin typeface="Times New Roman"/>
              <a:ea typeface="Times New Roman"/>
              <a:cs typeface="Times New Roman"/>
              <a:sym typeface="Times New Roman"/>
            </a:endParaRPr>
          </a:p>
          <a:p>
            <a:pPr indent="0" lvl="0" marL="342900" rtl="0" algn="just">
              <a:lnSpc>
                <a:spcPct val="90000"/>
              </a:lnSpc>
              <a:spcBef>
                <a:spcPts val="480"/>
              </a:spcBef>
              <a:spcAft>
                <a:spcPts val="0"/>
              </a:spcAft>
              <a:buNone/>
            </a:pPr>
            <a:r>
              <a:t/>
            </a:r>
            <a:endParaRPr sz="2300">
              <a:latin typeface="Times New Roman"/>
              <a:ea typeface="Times New Roman"/>
              <a:cs typeface="Times New Roman"/>
              <a:sym typeface="Times New Roman"/>
            </a:endParaRPr>
          </a:p>
          <a:p>
            <a:pPr indent="-196850" lvl="0" marL="342900" rtl="0" algn="just">
              <a:lnSpc>
                <a:spcPct val="90000"/>
              </a:lnSpc>
              <a:spcBef>
                <a:spcPts val="0"/>
              </a:spcBef>
              <a:spcAft>
                <a:spcPts val="0"/>
              </a:spcAft>
              <a:buSzPts val="2300"/>
              <a:buFont typeface="Times New Roman"/>
              <a:buChar char="●"/>
            </a:pPr>
            <a:r>
              <a:rPr lang="fr-FR" sz="2300">
                <a:latin typeface="Times New Roman"/>
                <a:ea typeface="Times New Roman"/>
                <a:cs typeface="Times New Roman"/>
                <a:sym typeface="Times New Roman"/>
              </a:rPr>
              <a:t>The environment in which we will do this analysis is the banking sector. In which we have confidential data, which mean using internal data and limited resources.</a:t>
            </a:r>
            <a:endParaRPr sz="2300">
              <a:latin typeface="Times New Roman"/>
              <a:ea typeface="Times New Roman"/>
              <a:cs typeface="Times New Roman"/>
              <a:sym typeface="Times New Roman"/>
            </a:endParaRPr>
          </a:p>
          <a:p>
            <a:pPr indent="-88900" lvl="0" marL="342900" rtl="0" algn="l">
              <a:lnSpc>
                <a:spcPct val="90000"/>
              </a:lnSpc>
              <a:spcBef>
                <a:spcPts val="1200"/>
              </a:spcBef>
              <a:spcAft>
                <a:spcPts val="1200"/>
              </a:spcAft>
              <a:buSzPts val="1870"/>
              <a:buNone/>
            </a:pPr>
            <a:r>
              <a:t/>
            </a:r>
            <a:endParaRPr sz="2400">
              <a:latin typeface="Times New Roman"/>
              <a:ea typeface="Times New Roman"/>
              <a:cs typeface="Times New Roman"/>
              <a:sym typeface="Times New Roman"/>
            </a:endParaRPr>
          </a:p>
        </p:txBody>
      </p:sp>
      <p:sp>
        <p:nvSpPr>
          <p:cNvPr id="110" name="Google Shape;110;p19"/>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457200" y="228600"/>
            <a:ext cx="2819400" cy="7921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00"/>
              <a:buFont typeface="Cambria"/>
              <a:buNone/>
            </a:pPr>
            <a:r>
              <a:rPr lang="fr-FR" sz="3600"/>
              <a:t>Stakeholders</a:t>
            </a:r>
            <a:endParaRPr sz="3600"/>
          </a:p>
        </p:txBody>
      </p:sp>
      <p:sp>
        <p:nvSpPr>
          <p:cNvPr id="116" name="Google Shape;116;p20"/>
          <p:cNvSpPr txBox="1"/>
          <p:nvPr>
            <p:ph idx="1" type="body"/>
          </p:nvPr>
        </p:nvSpPr>
        <p:spPr>
          <a:xfrm>
            <a:off x="457200" y="1143000"/>
            <a:ext cx="7908000" cy="5715000"/>
          </a:xfrm>
          <a:prstGeom prst="rect">
            <a:avLst/>
          </a:prstGeom>
          <a:noFill/>
          <a:ln>
            <a:noFill/>
          </a:ln>
        </p:spPr>
        <p:txBody>
          <a:bodyPr anchorCtr="0" anchor="t" bIns="45700" lIns="91425" spcFirstLastPara="1" rIns="91425" wrap="square" tIns="45700">
            <a:noAutofit/>
          </a:bodyPr>
          <a:lstStyle/>
          <a:p>
            <a:pPr indent="-400050" lvl="0" marL="457200" rtl="0" algn="just">
              <a:lnSpc>
                <a:spcPct val="80000"/>
              </a:lnSpc>
              <a:spcBef>
                <a:spcPts val="0"/>
              </a:spcBef>
              <a:spcAft>
                <a:spcPts val="0"/>
              </a:spcAft>
              <a:buSzPts val="2700"/>
              <a:buFont typeface="Times New Roman"/>
              <a:buChar char="●"/>
            </a:pPr>
            <a:r>
              <a:rPr b="1" lang="fr-FR" sz="2700">
                <a:latin typeface="Times New Roman"/>
                <a:ea typeface="Times New Roman"/>
                <a:cs typeface="Times New Roman"/>
                <a:sym typeface="Times New Roman"/>
              </a:rPr>
              <a:t>The Customers</a:t>
            </a:r>
            <a:endParaRPr b="1" sz="2700">
              <a:latin typeface="Times New Roman"/>
              <a:ea typeface="Times New Roman"/>
              <a:cs typeface="Times New Roman"/>
              <a:sym typeface="Times New Roman"/>
            </a:endParaRPr>
          </a:p>
          <a:p>
            <a:pPr indent="0" lvl="0" marL="457200" rtl="0" algn="just">
              <a:lnSpc>
                <a:spcPct val="80000"/>
              </a:lnSpc>
              <a:spcBef>
                <a:spcPts val="480"/>
              </a:spcBef>
              <a:spcAft>
                <a:spcPts val="0"/>
              </a:spcAft>
              <a:buNone/>
            </a:pPr>
            <a:r>
              <a:rPr lang="fr-FR" sz="2300">
                <a:latin typeface="Times New Roman"/>
                <a:ea typeface="Times New Roman"/>
                <a:cs typeface="Times New Roman"/>
                <a:sym typeface="Times New Roman"/>
              </a:rPr>
              <a:t>The customers are really affected by this problem, they lose money that they work hard to get.</a:t>
            </a:r>
            <a:endParaRPr sz="2300">
              <a:latin typeface="Times New Roman"/>
              <a:ea typeface="Times New Roman"/>
              <a:cs typeface="Times New Roman"/>
              <a:sym typeface="Times New Roman"/>
            </a:endParaRPr>
          </a:p>
          <a:p>
            <a:pPr indent="-400050" lvl="0" marL="457200" rtl="0" algn="just">
              <a:lnSpc>
                <a:spcPct val="80000"/>
              </a:lnSpc>
              <a:spcBef>
                <a:spcPts val="480"/>
              </a:spcBef>
              <a:spcAft>
                <a:spcPts val="0"/>
              </a:spcAft>
              <a:buSzPts val="2700"/>
              <a:buFont typeface="Times New Roman"/>
              <a:buChar char="●"/>
            </a:pPr>
            <a:r>
              <a:rPr b="1" lang="fr-FR" sz="2700">
                <a:latin typeface="Times New Roman"/>
                <a:ea typeface="Times New Roman"/>
                <a:cs typeface="Times New Roman"/>
                <a:sym typeface="Times New Roman"/>
              </a:rPr>
              <a:t>Senior Management</a:t>
            </a:r>
            <a:endParaRPr b="1" sz="2700">
              <a:latin typeface="Times New Roman"/>
              <a:ea typeface="Times New Roman"/>
              <a:cs typeface="Times New Roman"/>
              <a:sym typeface="Times New Roman"/>
            </a:endParaRPr>
          </a:p>
          <a:p>
            <a:pPr indent="0" lvl="0" marL="457200" rtl="0" algn="just">
              <a:lnSpc>
                <a:spcPct val="80000"/>
              </a:lnSpc>
              <a:spcBef>
                <a:spcPts val="480"/>
              </a:spcBef>
              <a:spcAft>
                <a:spcPts val="0"/>
              </a:spcAft>
              <a:buNone/>
            </a:pPr>
            <a:r>
              <a:rPr lang="fr-FR" sz="2300">
                <a:latin typeface="Times New Roman"/>
                <a:ea typeface="Times New Roman"/>
                <a:cs typeface="Times New Roman"/>
                <a:sym typeface="Times New Roman"/>
              </a:rPr>
              <a:t>This problem affects the bank even more since it can be taken to court, lose its credibility and especially go bankrupt.</a:t>
            </a:r>
            <a:endParaRPr sz="2300">
              <a:latin typeface="Times New Roman"/>
              <a:ea typeface="Times New Roman"/>
              <a:cs typeface="Times New Roman"/>
              <a:sym typeface="Times New Roman"/>
            </a:endParaRPr>
          </a:p>
          <a:p>
            <a:pPr indent="-400050" lvl="0" marL="457200" rtl="0" algn="just">
              <a:lnSpc>
                <a:spcPct val="80000"/>
              </a:lnSpc>
              <a:spcBef>
                <a:spcPts val="480"/>
              </a:spcBef>
              <a:spcAft>
                <a:spcPts val="0"/>
              </a:spcAft>
              <a:buSzPts val="2700"/>
              <a:buFont typeface="Times New Roman"/>
              <a:buChar char="●"/>
            </a:pPr>
            <a:r>
              <a:rPr b="1" lang="fr-FR" sz="2700">
                <a:latin typeface="Times New Roman"/>
                <a:ea typeface="Times New Roman"/>
                <a:cs typeface="Times New Roman"/>
                <a:sym typeface="Times New Roman"/>
              </a:rPr>
              <a:t>Entreprise</a:t>
            </a:r>
            <a:endParaRPr b="1" sz="2700">
              <a:latin typeface="Times New Roman"/>
              <a:ea typeface="Times New Roman"/>
              <a:cs typeface="Times New Roman"/>
              <a:sym typeface="Times New Roman"/>
            </a:endParaRPr>
          </a:p>
          <a:p>
            <a:pPr indent="0" lvl="0" marL="457200" rtl="0" algn="just">
              <a:lnSpc>
                <a:spcPct val="80000"/>
              </a:lnSpc>
              <a:spcBef>
                <a:spcPts val="1200"/>
              </a:spcBef>
              <a:spcAft>
                <a:spcPts val="0"/>
              </a:spcAft>
              <a:buNone/>
            </a:pPr>
            <a:r>
              <a:rPr lang="fr-FR" sz="2300">
                <a:latin typeface="Times New Roman"/>
                <a:ea typeface="Times New Roman"/>
                <a:cs typeface="Times New Roman"/>
                <a:sym typeface="Times New Roman"/>
              </a:rPr>
              <a:t>They want to have their money stolen back</a:t>
            </a:r>
            <a:endParaRPr sz="2300">
              <a:latin typeface="Times New Roman"/>
              <a:ea typeface="Times New Roman"/>
              <a:cs typeface="Times New Roman"/>
              <a:sym typeface="Times New Roman"/>
            </a:endParaRPr>
          </a:p>
          <a:p>
            <a:pPr indent="-400050" lvl="0" marL="457200" rtl="0" algn="just">
              <a:lnSpc>
                <a:spcPct val="80000"/>
              </a:lnSpc>
              <a:spcBef>
                <a:spcPts val="1200"/>
              </a:spcBef>
              <a:spcAft>
                <a:spcPts val="0"/>
              </a:spcAft>
              <a:buSzPts val="2700"/>
              <a:buFont typeface="Times New Roman"/>
              <a:buChar char="●"/>
            </a:pPr>
            <a:r>
              <a:rPr b="1" lang="fr-FR" sz="2700">
                <a:latin typeface="Times New Roman"/>
                <a:ea typeface="Times New Roman"/>
                <a:cs typeface="Times New Roman"/>
                <a:sym typeface="Times New Roman"/>
              </a:rPr>
              <a:t>Electronic product provider</a:t>
            </a:r>
            <a:endParaRPr b="1" sz="2700">
              <a:latin typeface="Times New Roman"/>
              <a:ea typeface="Times New Roman"/>
              <a:cs typeface="Times New Roman"/>
              <a:sym typeface="Times New Roman"/>
            </a:endParaRPr>
          </a:p>
          <a:p>
            <a:pPr indent="0" lvl="0" marL="457200" rtl="0" algn="just">
              <a:lnSpc>
                <a:spcPct val="80000"/>
              </a:lnSpc>
              <a:spcBef>
                <a:spcPts val="1200"/>
              </a:spcBef>
              <a:spcAft>
                <a:spcPts val="0"/>
              </a:spcAft>
              <a:buNone/>
            </a:pPr>
            <a:r>
              <a:rPr lang="fr-FR" sz="2300">
                <a:latin typeface="Times New Roman"/>
                <a:ea typeface="Times New Roman"/>
                <a:cs typeface="Times New Roman"/>
                <a:sym typeface="Times New Roman"/>
              </a:rPr>
              <a:t>They provide computers, software, security  systems and electronic cards.</a:t>
            </a:r>
            <a:endParaRPr sz="2300">
              <a:latin typeface="Times New Roman"/>
              <a:ea typeface="Times New Roman"/>
              <a:cs typeface="Times New Roman"/>
              <a:sym typeface="Times New Roman"/>
            </a:endParaRPr>
          </a:p>
          <a:p>
            <a:pPr indent="-400050" lvl="0" marL="457200" rtl="0" algn="just">
              <a:lnSpc>
                <a:spcPct val="80000"/>
              </a:lnSpc>
              <a:spcBef>
                <a:spcPts val="1200"/>
              </a:spcBef>
              <a:spcAft>
                <a:spcPts val="0"/>
              </a:spcAft>
              <a:buSzPts val="2700"/>
              <a:buFont typeface="Times New Roman"/>
              <a:buChar char="●"/>
            </a:pPr>
            <a:r>
              <a:rPr b="1" lang="fr-FR" sz="2700">
                <a:latin typeface="Times New Roman"/>
                <a:ea typeface="Times New Roman"/>
                <a:cs typeface="Times New Roman"/>
                <a:sym typeface="Times New Roman"/>
              </a:rPr>
              <a:t>Media</a:t>
            </a:r>
            <a:endParaRPr b="1" sz="2700">
              <a:latin typeface="Times New Roman"/>
              <a:ea typeface="Times New Roman"/>
              <a:cs typeface="Times New Roman"/>
              <a:sym typeface="Times New Roman"/>
            </a:endParaRPr>
          </a:p>
          <a:p>
            <a:pPr indent="0" lvl="0" marL="457200" rtl="0" algn="just">
              <a:lnSpc>
                <a:spcPct val="80000"/>
              </a:lnSpc>
              <a:spcBef>
                <a:spcPts val="1200"/>
              </a:spcBef>
              <a:spcAft>
                <a:spcPts val="1200"/>
              </a:spcAft>
              <a:buNone/>
            </a:pPr>
            <a:r>
              <a:rPr lang="fr-FR" sz="2300">
                <a:latin typeface="Times New Roman"/>
                <a:ea typeface="Times New Roman"/>
                <a:cs typeface="Times New Roman"/>
                <a:sym typeface="Times New Roman"/>
              </a:rPr>
              <a:t>They are afraid of being stolen and notify people about the risk of being stolen</a:t>
            </a:r>
            <a:r>
              <a:rPr lang="fr-FR" sz="2700">
                <a:latin typeface="Times New Roman"/>
                <a:ea typeface="Times New Roman"/>
                <a:cs typeface="Times New Roman"/>
                <a:sym typeface="Times New Roman"/>
              </a:rPr>
              <a:t>.</a:t>
            </a:r>
            <a:endParaRPr sz="2700">
              <a:latin typeface="Times New Roman"/>
              <a:ea typeface="Times New Roman"/>
              <a:cs typeface="Times New Roman"/>
              <a:sym typeface="Times New Roman"/>
            </a:endParaRPr>
          </a:p>
        </p:txBody>
      </p:sp>
      <p:sp>
        <p:nvSpPr>
          <p:cNvPr id="117" name="Google Shape;117;p20"/>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200"/>
              <a:buFont typeface="Cambria"/>
              <a:buNone/>
            </a:pPr>
            <a:r>
              <a:rPr lang="fr-FR" sz="3200"/>
              <a:t>What is a way we can measure success or performance in this environment? </a:t>
            </a:r>
            <a:endParaRPr sz="3200"/>
          </a:p>
        </p:txBody>
      </p:sp>
      <p:sp>
        <p:nvSpPr>
          <p:cNvPr id="123" name="Google Shape;123;p21"/>
          <p:cNvSpPr txBox="1"/>
          <p:nvPr>
            <p:ph idx="1" type="body"/>
          </p:nvPr>
        </p:nvSpPr>
        <p:spPr>
          <a:xfrm>
            <a:off x="169575" y="1600200"/>
            <a:ext cx="8158200" cy="5144700"/>
          </a:xfrm>
          <a:prstGeom prst="rect">
            <a:avLst/>
          </a:prstGeom>
          <a:noFill/>
          <a:ln>
            <a:noFill/>
          </a:ln>
        </p:spPr>
        <p:txBody>
          <a:bodyPr anchorCtr="0" anchor="t" bIns="45700" lIns="91425" spcFirstLastPara="1" rIns="91425" wrap="square" tIns="45700">
            <a:noAutofit/>
          </a:bodyPr>
          <a:lstStyle/>
          <a:p>
            <a:pPr indent="-406400" lvl="0" marL="457200" rtl="0" algn="l">
              <a:spcBef>
                <a:spcPts val="0"/>
              </a:spcBef>
              <a:spcAft>
                <a:spcPts val="0"/>
              </a:spcAft>
              <a:buSzPts val="2800"/>
              <a:buFont typeface="Times New Roman"/>
              <a:buChar char="●"/>
            </a:pPr>
            <a:r>
              <a:rPr b="1" lang="fr-FR" sz="2800">
                <a:latin typeface="Times New Roman"/>
                <a:ea typeface="Times New Roman"/>
                <a:cs typeface="Times New Roman"/>
                <a:sym typeface="Times New Roman"/>
              </a:rPr>
              <a:t>Profit margin</a:t>
            </a:r>
            <a:endParaRPr b="1" sz="2800">
              <a:latin typeface="Times New Roman"/>
              <a:ea typeface="Times New Roman"/>
              <a:cs typeface="Times New Roman"/>
              <a:sym typeface="Times New Roman"/>
            </a:endParaRPr>
          </a:p>
          <a:p>
            <a:pPr indent="0" lvl="0" marL="457200" rtl="0" algn="l">
              <a:spcBef>
                <a:spcPts val="1200"/>
              </a:spcBef>
              <a:spcAft>
                <a:spcPts val="0"/>
              </a:spcAft>
              <a:buSzPts val="2200"/>
              <a:buNone/>
            </a:pPr>
            <a:r>
              <a:rPr lang="fr-FR" sz="2300">
                <a:latin typeface="Times New Roman"/>
                <a:ea typeface="Times New Roman"/>
                <a:cs typeface="Times New Roman"/>
                <a:sym typeface="Times New Roman"/>
              </a:rPr>
              <a:t>Shareholders</a:t>
            </a:r>
            <a:r>
              <a:rPr lang="fr-FR" sz="2300">
                <a:latin typeface="Times New Roman"/>
                <a:ea typeface="Times New Roman"/>
                <a:cs typeface="Times New Roman"/>
                <a:sym typeface="Times New Roman"/>
              </a:rPr>
              <a:t> and Senior managers of the bank mesure their company’s performance by the profit margin.</a:t>
            </a:r>
            <a:endParaRPr sz="2300">
              <a:latin typeface="Times New Roman"/>
              <a:ea typeface="Times New Roman"/>
              <a:cs typeface="Times New Roman"/>
              <a:sym typeface="Times New Roman"/>
            </a:endParaRPr>
          </a:p>
          <a:p>
            <a:pPr indent="-406400" lvl="0" marL="457200" rtl="0" algn="l">
              <a:spcBef>
                <a:spcPts val="1200"/>
              </a:spcBef>
              <a:spcAft>
                <a:spcPts val="0"/>
              </a:spcAft>
              <a:buSzPts val="2800"/>
              <a:buFont typeface="Times New Roman"/>
              <a:buChar char="●"/>
            </a:pPr>
            <a:r>
              <a:rPr b="1" lang="fr-FR" sz="2800">
                <a:latin typeface="Times New Roman"/>
                <a:ea typeface="Times New Roman"/>
                <a:cs typeface="Times New Roman"/>
                <a:sym typeface="Times New Roman"/>
              </a:rPr>
              <a:t>Total Volume Of Accounts</a:t>
            </a:r>
            <a:endParaRPr b="1" sz="2800">
              <a:latin typeface="Times New Roman"/>
              <a:ea typeface="Times New Roman"/>
              <a:cs typeface="Times New Roman"/>
              <a:sym typeface="Times New Roman"/>
            </a:endParaRPr>
          </a:p>
          <a:p>
            <a:pPr indent="0" lvl="0" marL="457200" rtl="0" algn="l">
              <a:spcBef>
                <a:spcPts val="1200"/>
              </a:spcBef>
              <a:spcAft>
                <a:spcPts val="0"/>
              </a:spcAft>
              <a:buSzPts val="2200"/>
              <a:buNone/>
            </a:pPr>
            <a:r>
              <a:rPr lang="fr-FR" sz="2300">
                <a:latin typeface="Times New Roman"/>
                <a:ea typeface="Times New Roman"/>
                <a:cs typeface="Times New Roman"/>
                <a:sym typeface="Times New Roman"/>
              </a:rPr>
              <a:t>The total number of accounts managed by your bank mesures their </a:t>
            </a:r>
            <a:endParaRPr sz="2300">
              <a:latin typeface="Times New Roman"/>
              <a:ea typeface="Times New Roman"/>
              <a:cs typeface="Times New Roman"/>
              <a:sym typeface="Times New Roman"/>
            </a:endParaRPr>
          </a:p>
          <a:p>
            <a:pPr indent="-406400" lvl="0" marL="457200" rtl="0" algn="l">
              <a:spcBef>
                <a:spcPts val="1200"/>
              </a:spcBef>
              <a:spcAft>
                <a:spcPts val="0"/>
              </a:spcAft>
              <a:buSzPts val="2800"/>
              <a:buFont typeface="Times New Roman"/>
              <a:buChar char="●"/>
            </a:pPr>
            <a:r>
              <a:rPr b="1" lang="fr-FR" sz="2800">
                <a:latin typeface="Times New Roman"/>
                <a:ea typeface="Times New Roman"/>
                <a:cs typeface="Times New Roman"/>
                <a:sym typeface="Times New Roman"/>
              </a:rPr>
              <a:t>Client Satisfaction</a:t>
            </a:r>
            <a:endParaRPr b="1" sz="2800">
              <a:latin typeface="Times New Roman"/>
              <a:ea typeface="Times New Roman"/>
              <a:cs typeface="Times New Roman"/>
              <a:sym typeface="Times New Roman"/>
            </a:endParaRPr>
          </a:p>
          <a:p>
            <a:pPr indent="0" lvl="0" marL="457200" rtl="0" algn="l">
              <a:spcBef>
                <a:spcPts val="1200"/>
              </a:spcBef>
              <a:spcAft>
                <a:spcPts val="0"/>
              </a:spcAft>
              <a:buSzPts val="2200"/>
              <a:buNone/>
            </a:pPr>
            <a:r>
              <a:rPr lang="fr-FR" sz="2300">
                <a:latin typeface="Times New Roman"/>
                <a:ea typeface="Times New Roman"/>
                <a:cs typeface="Times New Roman"/>
                <a:sym typeface="Times New Roman"/>
              </a:rPr>
              <a:t>The bank performance is also measured by customer feedback</a:t>
            </a:r>
            <a:endParaRPr sz="2300">
              <a:latin typeface="Times New Roman"/>
              <a:ea typeface="Times New Roman"/>
              <a:cs typeface="Times New Roman"/>
              <a:sym typeface="Times New Roman"/>
            </a:endParaRPr>
          </a:p>
          <a:p>
            <a:pPr indent="-88900" lvl="0" marL="342900" rtl="0" algn="l">
              <a:spcBef>
                <a:spcPts val="1200"/>
              </a:spcBef>
              <a:spcAft>
                <a:spcPts val="0"/>
              </a:spcAft>
              <a:buSzPts val="2200"/>
              <a:buNone/>
            </a:pPr>
            <a:r>
              <a:t/>
            </a:r>
            <a:endParaRPr sz="2800">
              <a:latin typeface="Times New Roman"/>
              <a:ea typeface="Times New Roman"/>
              <a:cs typeface="Times New Roman"/>
              <a:sym typeface="Times New Roman"/>
            </a:endParaRPr>
          </a:p>
          <a:p>
            <a:pPr indent="-88900" lvl="0" marL="342900" rtl="0" algn="l">
              <a:spcBef>
                <a:spcPts val="1200"/>
              </a:spcBef>
              <a:spcAft>
                <a:spcPts val="1200"/>
              </a:spcAft>
              <a:buSzPts val="2200"/>
              <a:buNone/>
            </a:pPr>
            <a:r>
              <a:t/>
            </a:r>
            <a:endParaRPr sz="2800">
              <a:latin typeface="Times New Roman"/>
              <a:ea typeface="Times New Roman"/>
              <a:cs typeface="Times New Roman"/>
              <a:sym typeface="Times New Roman"/>
            </a:endParaRPr>
          </a:p>
        </p:txBody>
      </p:sp>
      <p:sp>
        <p:nvSpPr>
          <p:cNvPr id="124" name="Google Shape;124;p21"/>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457200" y="357975"/>
            <a:ext cx="3763200" cy="791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00"/>
              <a:buFont typeface="Cambria"/>
              <a:buNone/>
            </a:pPr>
            <a:r>
              <a:rPr lang="fr-FR" sz="8200">
                <a:latin typeface="Times New Roman"/>
                <a:ea typeface="Times New Roman"/>
                <a:cs typeface="Times New Roman"/>
                <a:sym typeface="Times New Roman"/>
              </a:rPr>
              <a:t>Results</a:t>
            </a:r>
            <a:endParaRPr sz="9200">
              <a:latin typeface="Times New Roman"/>
              <a:ea typeface="Times New Roman"/>
              <a:cs typeface="Times New Roman"/>
              <a:sym typeface="Times New Roman"/>
            </a:endParaRPr>
          </a:p>
        </p:txBody>
      </p:sp>
      <p:pic>
        <p:nvPicPr>
          <p:cNvPr id="130" name="Google Shape;130;p22"/>
          <p:cNvPicPr preferRelativeResize="0"/>
          <p:nvPr/>
        </p:nvPicPr>
        <p:blipFill>
          <a:blip r:embed="rId3">
            <a:alphaModFix/>
          </a:blip>
          <a:stretch>
            <a:fillRect/>
          </a:stretch>
        </p:blipFill>
        <p:spPr>
          <a:xfrm>
            <a:off x="548025" y="1526100"/>
            <a:ext cx="3160274" cy="4615950"/>
          </a:xfrm>
          <a:prstGeom prst="rect">
            <a:avLst/>
          </a:prstGeom>
          <a:noFill/>
          <a:ln>
            <a:noFill/>
          </a:ln>
        </p:spPr>
      </p:pic>
      <p:sp>
        <p:nvSpPr>
          <p:cNvPr id="131" name="Google Shape;131;p22"/>
          <p:cNvSpPr txBox="1"/>
          <p:nvPr/>
        </p:nvSpPr>
        <p:spPr>
          <a:xfrm>
            <a:off x="4352200" y="1117275"/>
            <a:ext cx="3763200" cy="2878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Times New Roman"/>
              <a:buChar char="●"/>
            </a:pPr>
            <a:r>
              <a:rPr lang="fr-FR" sz="2500">
                <a:latin typeface="Times New Roman"/>
                <a:ea typeface="Times New Roman"/>
                <a:cs typeface="Times New Roman"/>
                <a:sym typeface="Times New Roman"/>
              </a:rPr>
              <a:t>Summary of the fraud</a:t>
            </a:r>
            <a:endParaRPr sz="2500">
              <a:latin typeface="Times New Roman"/>
              <a:ea typeface="Times New Roman"/>
              <a:cs typeface="Times New Roman"/>
              <a:sym typeface="Times New Roman"/>
            </a:endParaRPr>
          </a:p>
          <a:p>
            <a:pPr indent="0" lvl="0" marL="457200" rtl="0" algn="l">
              <a:spcBef>
                <a:spcPts val="0"/>
              </a:spcBef>
              <a:spcAft>
                <a:spcPts val="0"/>
              </a:spcAft>
              <a:buNone/>
            </a:pPr>
            <a:r>
              <a:t/>
            </a:r>
            <a:endParaRPr sz="2500">
              <a:latin typeface="Times New Roman"/>
              <a:ea typeface="Times New Roman"/>
              <a:cs typeface="Times New Roman"/>
              <a:sym typeface="Times New Roman"/>
            </a:endParaRPr>
          </a:p>
          <a:p>
            <a:pPr indent="-387350" lvl="0" marL="457200" rtl="0" algn="l">
              <a:spcBef>
                <a:spcPts val="0"/>
              </a:spcBef>
              <a:spcAft>
                <a:spcPts val="0"/>
              </a:spcAft>
              <a:buSzPts val="2500"/>
              <a:buFont typeface="Times New Roman"/>
              <a:buChar char="●"/>
            </a:pPr>
            <a:r>
              <a:rPr lang="fr-FR" sz="2500">
                <a:latin typeface="Times New Roman"/>
                <a:ea typeface="Times New Roman"/>
                <a:cs typeface="Times New Roman"/>
                <a:sym typeface="Times New Roman"/>
              </a:rPr>
              <a:t>Summary Descriptives</a:t>
            </a:r>
            <a:endParaRPr sz="2500">
              <a:latin typeface="Times New Roman"/>
              <a:ea typeface="Times New Roman"/>
              <a:cs typeface="Times New Roman"/>
              <a:sym typeface="Times New Roman"/>
            </a:endParaRPr>
          </a:p>
          <a:p>
            <a:pPr indent="0" lvl="0" marL="457200" rtl="0" algn="l">
              <a:spcBef>
                <a:spcPts val="0"/>
              </a:spcBef>
              <a:spcAft>
                <a:spcPts val="0"/>
              </a:spcAft>
              <a:buNone/>
            </a:pPr>
            <a:r>
              <a:t/>
            </a:r>
            <a:endParaRPr sz="2500">
              <a:latin typeface="Times New Roman"/>
              <a:ea typeface="Times New Roman"/>
              <a:cs typeface="Times New Roman"/>
              <a:sym typeface="Times New Roman"/>
            </a:endParaRPr>
          </a:p>
          <a:p>
            <a:pPr indent="-387350" lvl="0" marL="457200" rtl="0" algn="l">
              <a:spcBef>
                <a:spcPts val="0"/>
              </a:spcBef>
              <a:spcAft>
                <a:spcPts val="0"/>
              </a:spcAft>
              <a:buSzPts val="2500"/>
              <a:buFont typeface="Times New Roman"/>
              <a:buChar char="●"/>
            </a:pPr>
            <a:r>
              <a:rPr lang="fr-FR" sz="2500">
                <a:latin typeface="Times New Roman"/>
                <a:ea typeface="Times New Roman"/>
                <a:cs typeface="Times New Roman"/>
                <a:sym typeface="Times New Roman"/>
              </a:rPr>
              <a:t>Daily trends</a:t>
            </a:r>
            <a:endParaRPr sz="2500">
              <a:latin typeface="Times New Roman"/>
              <a:ea typeface="Times New Roman"/>
              <a:cs typeface="Times New Roman"/>
              <a:sym typeface="Times New Roman"/>
            </a:endParaRPr>
          </a:p>
          <a:p>
            <a:pPr indent="0" lvl="0" marL="457200" rtl="0" algn="l">
              <a:spcBef>
                <a:spcPts val="0"/>
              </a:spcBef>
              <a:spcAft>
                <a:spcPts val="0"/>
              </a:spcAft>
              <a:buNone/>
            </a:pPr>
            <a:r>
              <a:t/>
            </a:r>
            <a:endParaRPr sz="2500">
              <a:latin typeface="Times New Roman"/>
              <a:ea typeface="Times New Roman"/>
              <a:cs typeface="Times New Roman"/>
              <a:sym typeface="Times New Roman"/>
            </a:endParaRPr>
          </a:p>
          <a:p>
            <a:pPr indent="0" lvl="0" marL="457200" rtl="0" algn="l">
              <a:spcBef>
                <a:spcPts val="0"/>
              </a:spcBef>
              <a:spcAft>
                <a:spcPts val="0"/>
              </a:spcAft>
              <a:buNone/>
            </a:pPr>
            <a:r>
              <a:t/>
            </a:r>
            <a:endParaRPr sz="2500">
              <a:latin typeface="Times New Roman"/>
              <a:ea typeface="Times New Roman"/>
              <a:cs typeface="Times New Roman"/>
              <a:sym typeface="Times New Roman"/>
            </a:endParaRPr>
          </a:p>
        </p:txBody>
      </p:sp>
      <p:sp>
        <p:nvSpPr>
          <p:cNvPr id="132" name="Google Shape;132;p22"/>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3"/>
          <p:cNvPicPr preferRelativeResize="0"/>
          <p:nvPr/>
        </p:nvPicPr>
        <p:blipFill>
          <a:blip r:embed="rId3">
            <a:alphaModFix/>
          </a:blip>
          <a:stretch>
            <a:fillRect/>
          </a:stretch>
        </p:blipFill>
        <p:spPr>
          <a:xfrm>
            <a:off x="602900" y="1902507"/>
            <a:ext cx="4762125" cy="4626700"/>
          </a:xfrm>
          <a:prstGeom prst="rect">
            <a:avLst/>
          </a:prstGeom>
          <a:noFill/>
          <a:ln>
            <a:noFill/>
          </a:ln>
        </p:spPr>
      </p:pic>
      <p:sp>
        <p:nvSpPr>
          <p:cNvPr id="138" name="Google Shape;138;p23"/>
          <p:cNvSpPr txBox="1"/>
          <p:nvPr/>
        </p:nvSpPr>
        <p:spPr>
          <a:xfrm>
            <a:off x="5667725" y="2119799"/>
            <a:ext cx="2607300" cy="126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FR">
                <a:latin typeface="Calibri"/>
                <a:ea typeface="Calibri"/>
                <a:cs typeface="Calibri"/>
                <a:sym typeface="Calibri"/>
              </a:rPr>
              <a:t>We can see that the fraudulent transaction represent a really small part</a:t>
            </a:r>
            <a:r>
              <a:rPr lang="fr-FR">
                <a:solidFill>
                  <a:srgbClr val="FF9900"/>
                </a:solidFill>
                <a:latin typeface="Calibri"/>
                <a:ea typeface="Calibri"/>
                <a:cs typeface="Calibri"/>
                <a:sym typeface="Calibri"/>
              </a:rPr>
              <a:t>(1.21%)</a:t>
            </a:r>
            <a:r>
              <a:rPr lang="fr-FR">
                <a:latin typeface="Calibri"/>
                <a:ea typeface="Calibri"/>
                <a:cs typeface="Calibri"/>
                <a:sym typeface="Calibri"/>
              </a:rPr>
              <a:t> of the overall transaction that did go </a:t>
            </a:r>
            <a:r>
              <a:rPr lang="fr-FR">
                <a:latin typeface="Calibri"/>
                <a:ea typeface="Calibri"/>
                <a:cs typeface="Calibri"/>
                <a:sym typeface="Calibri"/>
              </a:rPr>
              <a:t>through</a:t>
            </a:r>
            <a:r>
              <a:rPr lang="fr-FR">
                <a:latin typeface="Calibri"/>
                <a:ea typeface="Calibri"/>
                <a:cs typeface="Calibri"/>
                <a:sym typeface="Calibri"/>
              </a:rPr>
              <a:t> the bank.</a:t>
            </a:r>
            <a:endParaRPr>
              <a:latin typeface="Calibri"/>
              <a:ea typeface="Calibri"/>
              <a:cs typeface="Calibri"/>
              <a:sym typeface="Calibri"/>
            </a:endParaRPr>
          </a:p>
        </p:txBody>
      </p:sp>
      <p:sp>
        <p:nvSpPr>
          <p:cNvPr id="139" name="Google Shape;139;p23"/>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
        <p:nvSpPr>
          <p:cNvPr id="140" name="Google Shape;140;p23"/>
          <p:cNvSpPr txBox="1"/>
          <p:nvPr>
            <p:ph type="title"/>
          </p:nvPr>
        </p:nvSpPr>
        <p:spPr>
          <a:xfrm>
            <a:off x="457200" y="357975"/>
            <a:ext cx="3763200" cy="791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00"/>
              <a:buFont typeface="Cambria"/>
              <a:buNone/>
            </a:pPr>
            <a:r>
              <a:rPr lang="fr-FR" sz="8600">
                <a:latin typeface="Times New Roman"/>
                <a:ea typeface="Times New Roman"/>
                <a:cs typeface="Times New Roman"/>
                <a:sym typeface="Times New Roman"/>
              </a:rPr>
              <a:t>Results</a:t>
            </a:r>
            <a:endParaRPr sz="9600">
              <a:latin typeface="Times New Roman"/>
              <a:ea typeface="Times New Roman"/>
              <a:cs typeface="Times New Roman"/>
              <a:sym typeface="Times New Roman"/>
            </a:endParaRPr>
          </a:p>
        </p:txBody>
      </p:sp>
      <p:sp>
        <p:nvSpPr>
          <p:cNvPr id="141" name="Google Shape;141;p23"/>
          <p:cNvSpPr txBox="1"/>
          <p:nvPr/>
        </p:nvSpPr>
        <p:spPr>
          <a:xfrm>
            <a:off x="613513" y="1295088"/>
            <a:ext cx="443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800">
                <a:solidFill>
                  <a:srgbClr val="274E13"/>
                </a:solidFill>
                <a:latin typeface="Open Sans"/>
                <a:ea typeface="Open Sans"/>
                <a:cs typeface="Open Sans"/>
                <a:sym typeface="Open Sans"/>
              </a:rPr>
              <a:t>Pie chart of the fraud distribution</a:t>
            </a:r>
            <a:endParaRPr sz="1800">
              <a:solidFill>
                <a:srgbClr val="274E13"/>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