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8" r:id="rId6"/>
    <p:sldId id="269" r:id="rId7"/>
    <p:sldId id="270" r:id="rId8"/>
    <p:sldId id="271" r:id="rId9"/>
    <p:sldId id="272" r:id="rId10"/>
    <p:sldId id="273" r:id="rId11"/>
    <p:sldId id="274" r:id="rId12"/>
    <p:sldId id="275" r:id="rId13"/>
    <p:sldId id="276" r:id="rId14"/>
    <p:sldId id="277" r:id="rId15"/>
    <p:sldId id="278" r:id="rId16"/>
    <p:sldId id="280" r:id="rId17"/>
    <p:sldId id="281" r:id="rId18"/>
    <p:sldId id="282" r:id="rId19"/>
    <p:sldId id="283" r:id="rId20"/>
    <p:sldId id="284" r:id="rId21"/>
    <p:sldId id="285" r:id="rId22"/>
    <p:sldId id="286" r:id="rId23"/>
    <p:sldId id="287"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C90E-2251-6BC0-235E-94AD54DAF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A25CBB-3D32-6CE0-799F-ED922279D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8F2D36-4DBC-8DBD-691B-C8ED711A1388}"/>
              </a:ext>
            </a:extLst>
          </p:cNvPr>
          <p:cNvSpPr>
            <a:spLocks noGrp="1"/>
          </p:cNvSpPr>
          <p:nvPr>
            <p:ph type="dt" sz="half" idx="10"/>
          </p:nvPr>
        </p:nvSpPr>
        <p:spPr/>
        <p:txBody>
          <a:bodyPr/>
          <a:lstStyle/>
          <a:p>
            <a:fld id="{06129993-5132-4845-941B-5C53A9120820}" type="datetimeFigureOut">
              <a:rPr lang="en-US" smtClean="0"/>
              <a:t>12/12/2023</a:t>
            </a:fld>
            <a:endParaRPr lang="en-US"/>
          </a:p>
        </p:txBody>
      </p:sp>
      <p:sp>
        <p:nvSpPr>
          <p:cNvPr id="5" name="Footer Placeholder 4">
            <a:extLst>
              <a:ext uri="{FF2B5EF4-FFF2-40B4-BE49-F238E27FC236}">
                <a16:creationId xmlns:a16="http://schemas.microsoft.com/office/drawing/2014/main" id="{8B40C8D4-475C-AB92-1962-759F78960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81FC1-D025-F5CA-961D-619FB379B826}"/>
              </a:ext>
            </a:extLst>
          </p:cNvPr>
          <p:cNvSpPr>
            <a:spLocks noGrp="1"/>
          </p:cNvSpPr>
          <p:nvPr>
            <p:ph type="sldNum" sz="quarter" idx="12"/>
          </p:nvPr>
        </p:nvSpPr>
        <p:spPr/>
        <p:txBody>
          <a:bodyPr/>
          <a:lstStyle/>
          <a:p>
            <a:fld id="{7EB3C17A-3D84-4EEB-BF05-0DD432DD7792}" type="slidenum">
              <a:rPr lang="en-US" smtClean="0"/>
              <a:t>‹#›</a:t>
            </a:fld>
            <a:endParaRPr lang="en-US"/>
          </a:p>
        </p:txBody>
      </p:sp>
    </p:spTree>
    <p:extLst>
      <p:ext uri="{BB962C8B-B14F-4D97-AF65-F5344CB8AC3E}">
        <p14:creationId xmlns:p14="http://schemas.microsoft.com/office/powerpoint/2010/main" val="251176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AD75-4A88-0030-7683-0318AD5E66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A7464-915A-5AB9-C892-14F76E341D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A202B-48C4-BF5D-C539-A9C86EB17AA9}"/>
              </a:ext>
            </a:extLst>
          </p:cNvPr>
          <p:cNvSpPr>
            <a:spLocks noGrp="1"/>
          </p:cNvSpPr>
          <p:nvPr>
            <p:ph type="dt" sz="half" idx="10"/>
          </p:nvPr>
        </p:nvSpPr>
        <p:spPr/>
        <p:txBody>
          <a:bodyPr/>
          <a:lstStyle/>
          <a:p>
            <a:fld id="{06129993-5132-4845-941B-5C53A9120820}" type="datetimeFigureOut">
              <a:rPr lang="en-US" smtClean="0"/>
              <a:t>12/12/2023</a:t>
            </a:fld>
            <a:endParaRPr lang="en-US"/>
          </a:p>
        </p:txBody>
      </p:sp>
      <p:sp>
        <p:nvSpPr>
          <p:cNvPr id="5" name="Footer Placeholder 4">
            <a:extLst>
              <a:ext uri="{FF2B5EF4-FFF2-40B4-BE49-F238E27FC236}">
                <a16:creationId xmlns:a16="http://schemas.microsoft.com/office/drawing/2014/main" id="{2F99088E-B282-33C8-2E6B-8C0BC6E3F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50557-41B6-4FFD-EC6F-6D0199AB9037}"/>
              </a:ext>
            </a:extLst>
          </p:cNvPr>
          <p:cNvSpPr>
            <a:spLocks noGrp="1"/>
          </p:cNvSpPr>
          <p:nvPr>
            <p:ph type="sldNum" sz="quarter" idx="12"/>
          </p:nvPr>
        </p:nvSpPr>
        <p:spPr/>
        <p:txBody>
          <a:bodyPr/>
          <a:lstStyle/>
          <a:p>
            <a:fld id="{7EB3C17A-3D84-4EEB-BF05-0DD432DD7792}" type="slidenum">
              <a:rPr lang="en-US" smtClean="0"/>
              <a:t>‹#›</a:t>
            </a:fld>
            <a:endParaRPr lang="en-US"/>
          </a:p>
        </p:txBody>
      </p:sp>
    </p:spTree>
    <p:extLst>
      <p:ext uri="{BB962C8B-B14F-4D97-AF65-F5344CB8AC3E}">
        <p14:creationId xmlns:p14="http://schemas.microsoft.com/office/powerpoint/2010/main" val="856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7BF41-7E31-C611-2694-0ABC36723A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756C73-AC8B-5843-43F3-2AAE8BF217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928C9-6886-C8F6-E160-506BADA5517D}"/>
              </a:ext>
            </a:extLst>
          </p:cNvPr>
          <p:cNvSpPr>
            <a:spLocks noGrp="1"/>
          </p:cNvSpPr>
          <p:nvPr>
            <p:ph type="dt" sz="half" idx="10"/>
          </p:nvPr>
        </p:nvSpPr>
        <p:spPr/>
        <p:txBody>
          <a:bodyPr/>
          <a:lstStyle/>
          <a:p>
            <a:fld id="{06129993-5132-4845-941B-5C53A9120820}" type="datetimeFigureOut">
              <a:rPr lang="en-US" smtClean="0"/>
              <a:t>12/12/2023</a:t>
            </a:fld>
            <a:endParaRPr lang="en-US"/>
          </a:p>
        </p:txBody>
      </p:sp>
      <p:sp>
        <p:nvSpPr>
          <p:cNvPr id="5" name="Footer Placeholder 4">
            <a:extLst>
              <a:ext uri="{FF2B5EF4-FFF2-40B4-BE49-F238E27FC236}">
                <a16:creationId xmlns:a16="http://schemas.microsoft.com/office/drawing/2014/main" id="{F6A727DF-322C-B2B9-8EF1-58762836D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BC402-1AAD-B798-0CBE-A3DC45138908}"/>
              </a:ext>
            </a:extLst>
          </p:cNvPr>
          <p:cNvSpPr>
            <a:spLocks noGrp="1"/>
          </p:cNvSpPr>
          <p:nvPr>
            <p:ph type="sldNum" sz="quarter" idx="12"/>
          </p:nvPr>
        </p:nvSpPr>
        <p:spPr/>
        <p:txBody>
          <a:bodyPr/>
          <a:lstStyle/>
          <a:p>
            <a:fld id="{7EB3C17A-3D84-4EEB-BF05-0DD432DD7792}" type="slidenum">
              <a:rPr lang="en-US" smtClean="0"/>
              <a:t>‹#›</a:t>
            </a:fld>
            <a:endParaRPr lang="en-US"/>
          </a:p>
        </p:txBody>
      </p:sp>
    </p:spTree>
    <p:extLst>
      <p:ext uri="{BB962C8B-B14F-4D97-AF65-F5344CB8AC3E}">
        <p14:creationId xmlns:p14="http://schemas.microsoft.com/office/powerpoint/2010/main" val="255487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5745-E560-2397-C8BA-98C00583C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1C05A-70ED-02BF-8587-2747CF2F43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73BC2-51B2-F8B7-51CA-46545B576986}"/>
              </a:ext>
            </a:extLst>
          </p:cNvPr>
          <p:cNvSpPr>
            <a:spLocks noGrp="1"/>
          </p:cNvSpPr>
          <p:nvPr>
            <p:ph type="dt" sz="half" idx="10"/>
          </p:nvPr>
        </p:nvSpPr>
        <p:spPr/>
        <p:txBody>
          <a:bodyPr/>
          <a:lstStyle/>
          <a:p>
            <a:fld id="{06129993-5132-4845-941B-5C53A9120820}" type="datetimeFigureOut">
              <a:rPr lang="en-US" smtClean="0"/>
              <a:t>12/12/2023</a:t>
            </a:fld>
            <a:endParaRPr lang="en-US"/>
          </a:p>
        </p:txBody>
      </p:sp>
      <p:sp>
        <p:nvSpPr>
          <p:cNvPr id="5" name="Footer Placeholder 4">
            <a:extLst>
              <a:ext uri="{FF2B5EF4-FFF2-40B4-BE49-F238E27FC236}">
                <a16:creationId xmlns:a16="http://schemas.microsoft.com/office/drawing/2014/main" id="{685CBAA3-0E9B-37B3-047C-BC1B2381F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7997E-4852-C0A4-F074-863F0B595F5E}"/>
              </a:ext>
            </a:extLst>
          </p:cNvPr>
          <p:cNvSpPr>
            <a:spLocks noGrp="1"/>
          </p:cNvSpPr>
          <p:nvPr>
            <p:ph type="sldNum" sz="quarter" idx="12"/>
          </p:nvPr>
        </p:nvSpPr>
        <p:spPr/>
        <p:txBody>
          <a:bodyPr/>
          <a:lstStyle/>
          <a:p>
            <a:fld id="{7EB3C17A-3D84-4EEB-BF05-0DD432DD7792}" type="slidenum">
              <a:rPr lang="en-US" smtClean="0"/>
              <a:t>‹#›</a:t>
            </a:fld>
            <a:endParaRPr lang="en-US"/>
          </a:p>
        </p:txBody>
      </p:sp>
    </p:spTree>
    <p:extLst>
      <p:ext uri="{BB962C8B-B14F-4D97-AF65-F5344CB8AC3E}">
        <p14:creationId xmlns:p14="http://schemas.microsoft.com/office/powerpoint/2010/main" val="271601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3D0B-9D82-68ED-DAD4-15362D99A7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90F405-741E-7817-E84C-FB9B8B61D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8B7CDB-8B48-5016-06CA-2B20B50D8DC5}"/>
              </a:ext>
            </a:extLst>
          </p:cNvPr>
          <p:cNvSpPr>
            <a:spLocks noGrp="1"/>
          </p:cNvSpPr>
          <p:nvPr>
            <p:ph type="dt" sz="half" idx="10"/>
          </p:nvPr>
        </p:nvSpPr>
        <p:spPr/>
        <p:txBody>
          <a:bodyPr/>
          <a:lstStyle/>
          <a:p>
            <a:fld id="{06129993-5132-4845-941B-5C53A9120820}" type="datetimeFigureOut">
              <a:rPr lang="en-US" smtClean="0"/>
              <a:t>12/12/2023</a:t>
            </a:fld>
            <a:endParaRPr lang="en-US"/>
          </a:p>
        </p:txBody>
      </p:sp>
      <p:sp>
        <p:nvSpPr>
          <p:cNvPr id="5" name="Footer Placeholder 4">
            <a:extLst>
              <a:ext uri="{FF2B5EF4-FFF2-40B4-BE49-F238E27FC236}">
                <a16:creationId xmlns:a16="http://schemas.microsoft.com/office/drawing/2014/main" id="{F56332A4-5DCD-5ED9-8102-09429CA60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5F2A1-A7D0-F35C-B65F-EB6AEE509289}"/>
              </a:ext>
            </a:extLst>
          </p:cNvPr>
          <p:cNvSpPr>
            <a:spLocks noGrp="1"/>
          </p:cNvSpPr>
          <p:nvPr>
            <p:ph type="sldNum" sz="quarter" idx="12"/>
          </p:nvPr>
        </p:nvSpPr>
        <p:spPr/>
        <p:txBody>
          <a:bodyPr/>
          <a:lstStyle/>
          <a:p>
            <a:fld id="{7EB3C17A-3D84-4EEB-BF05-0DD432DD7792}" type="slidenum">
              <a:rPr lang="en-US" smtClean="0"/>
              <a:t>‹#›</a:t>
            </a:fld>
            <a:endParaRPr lang="en-US"/>
          </a:p>
        </p:txBody>
      </p:sp>
    </p:spTree>
    <p:extLst>
      <p:ext uri="{BB962C8B-B14F-4D97-AF65-F5344CB8AC3E}">
        <p14:creationId xmlns:p14="http://schemas.microsoft.com/office/powerpoint/2010/main" val="121623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C31A-94DA-6C0E-EE76-9203EDCC37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CD8EF-6025-4D67-22C7-39BA038C2C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E6F9DE-829D-318A-2E45-A18989DF60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BBCE8-15AD-5DC4-9CE7-82E2EEBF3C8E}"/>
              </a:ext>
            </a:extLst>
          </p:cNvPr>
          <p:cNvSpPr>
            <a:spLocks noGrp="1"/>
          </p:cNvSpPr>
          <p:nvPr>
            <p:ph type="dt" sz="half" idx="10"/>
          </p:nvPr>
        </p:nvSpPr>
        <p:spPr/>
        <p:txBody>
          <a:bodyPr/>
          <a:lstStyle/>
          <a:p>
            <a:fld id="{06129993-5132-4845-941B-5C53A9120820}" type="datetimeFigureOut">
              <a:rPr lang="en-US" smtClean="0"/>
              <a:t>12/12/2023</a:t>
            </a:fld>
            <a:endParaRPr lang="en-US"/>
          </a:p>
        </p:txBody>
      </p:sp>
      <p:sp>
        <p:nvSpPr>
          <p:cNvPr id="6" name="Footer Placeholder 5">
            <a:extLst>
              <a:ext uri="{FF2B5EF4-FFF2-40B4-BE49-F238E27FC236}">
                <a16:creationId xmlns:a16="http://schemas.microsoft.com/office/drawing/2014/main" id="{C4577B1B-A452-AA72-25A6-C4E8DE1908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898D8-5D90-8176-2543-6E1FBC722B22}"/>
              </a:ext>
            </a:extLst>
          </p:cNvPr>
          <p:cNvSpPr>
            <a:spLocks noGrp="1"/>
          </p:cNvSpPr>
          <p:nvPr>
            <p:ph type="sldNum" sz="quarter" idx="12"/>
          </p:nvPr>
        </p:nvSpPr>
        <p:spPr/>
        <p:txBody>
          <a:bodyPr/>
          <a:lstStyle/>
          <a:p>
            <a:fld id="{7EB3C17A-3D84-4EEB-BF05-0DD432DD7792}" type="slidenum">
              <a:rPr lang="en-US" smtClean="0"/>
              <a:t>‹#›</a:t>
            </a:fld>
            <a:endParaRPr lang="en-US"/>
          </a:p>
        </p:txBody>
      </p:sp>
    </p:spTree>
    <p:extLst>
      <p:ext uri="{BB962C8B-B14F-4D97-AF65-F5344CB8AC3E}">
        <p14:creationId xmlns:p14="http://schemas.microsoft.com/office/powerpoint/2010/main" val="73913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1DEB-F6BA-6FC0-EFD4-C4C6F614D0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3F72FC-4166-E37B-094D-FA973F37D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4046D9-F3E5-938A-A8D1-85DFFC4B0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B3D749-81AC-E9DF-40D1-BC2BEF176A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DC0DAF-7BA5-9F50-874E-8A3398CB1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02166D-E8E8-A46C-4E08-790CCC1B26BD}"/>
              </a:ext>
            </a:extLst>
          </p:cNvPr>
          <p:cNvSpPr>
            <a:spLocks noGrp="1"/>
          </p:cNvSpPr>
          <p:nvPr>
            <p:ph type="dt" sz="half" idx="10"/>
          </p:nvPr>
        </p:nvSpPr>
        <p:spPr/>
        <p:txBody>
          <a:bodyPr/>
          <a:lstStyle/>
          <a:p>
            <a:fld id="{06129993-5132-4845-941B-5C53A9120820}" type="datetimeFigureOut">
              <a:rPr lang="en-US" smtClean="0"/>
              <a:t>12/12/2023</a:t>
            </a:fld>
            <a:endParaRPr lang="en-US"/>
          </a:p>
        </p:txBody>
      </p:sp>
      <p:sp>
        <p:nvSpPr>
          <p:cNvPr id="8" name="Footer Placeholder 7">
            <a:extLst>
              <a:ext uri="{FF2B5EF4-FFF2-40B4-BE49-F238E27FC236}">
                <a16:creationId xmlns:a16="http://schemas.microsoft.com/office/drawing/2014/main" id="{C2595384-916E-4264-F72C-A5F7B49A43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A24C7-2C65-FAF3-982A-47F277DBC8A0}"/>
              </a:ext>
            </a:extLst>
          </p:cNvPr>
          <p:cNvSpPr>
            <a:spLocks noGrp="1"/>
          </p:cNvSpPr>
          <p:nvPr>
            <p:ph type="sldNum" sz="quarter" idx="12"/>
          </p:nvPr>
        </p:nvSpPr>
        <p:spPr/>
        <p:txBody>
          <a:bodyPr/>
          <a:lstStyle/>
          <a:p>
            <a:fld id="{7EB3C17A-3D84-4EEB-BF05-0DD432DD7792}" type="slidenum">
              <a:rPr lang="en-US" smtClean="0"/>
              <a:t>‹#›</a:t>
            </a:fld>
            <a:endParaRPr lang="en-US"/>
          </a:p>
        </p:txBody>
      </p:sp>
    </p:spTree>
    <p:extLst>
      <p:ext uri="{BB962C8B-B14F-4D97-AF65-F5344CB8AC3E}">
        <p14:creationId xmlns:p14="http://schemas.microsoft.com/office/powerpoint/2010/main" val="1095180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3FF0-40C3-4BC5-2AB4-4FE86A069D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C1C753-7009-07D9-5223-002FE7ABEAC9}"/>
              </a:ext>
            </a:extLst>
          </p:cNvPr>
          <p:cNvSpPr>
            <a:spLocks noGrp="1"/>
          </p:cNvSpPr>
          <p:nvPr>
            <p:ph type="dt" sz="half" idx="10"/>
          </p:nvPr>
        </p:nvSpPr>
        <p:spPr/>
        <p:txBody>
          <a:bodyPr/>
          <a:lstStyle/>
          <a:p>
            <a:fld id="{06129993-5132-4845-941B-5C53A9120820}" type="datetimeFigureOut">
              <a:rPr lang="en-US" smtClean="0"/>
              <a:t>12/12/2023</a:t>
            </a:fld>
            <a:endParaRPr lang="en-US"/>
          </a:p>
        </p:txBody>
      </p:sp>
      <p:sp>
        <p:nvSpPr>
          <p:cNvPr id="4" name="Footer Placeholder 3">
            <a:extLst>
              <a:ext uri="{FF2B5EF4-FFF2-40B4-BE49-F238E27FC236}">
                <a16:creationId xmlns:a16="http://schemas.microsoft.com/office/drawing/2014/main" id="{B5986200-34CB-6EC6-6002-2EE5DAE234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972DCF-77AD-3FEE-18D9-02B4F7592B68}"/>
              </a:ext>
            </a:extLst>
          </p:cNvPr>
          <p:cNvSpPr>
            <a:spLocks noGrp="1"/>
          </p:cNvSpPr>
          <p:nvPr>
            <p:ph type="sldNum" sz="quarter" idx="12"/>
          </p:nvPr>
        </p:nvSpPr>
        <p:spPr/>
        <p:txBody>
          <a:bodyPr/>
          <a:lstStyle/>
          <a:p>
            <a:fld id="{7EB3C17A-3D84-4EEB-BF05-0DD432DD7792}" type="slidenum">
              <a:rPr lang="en-US" smtClean="0"/>
              <a:t>‹#›</a:t>
            </a:fld>
            <a:endParaRPr lang="en-US"/>
          </a:p>
        </p:txBody>
      </p:sp>
    </p:spTree>
    <p:extLst>
      <p:ext uri="{BB962C8B-B14F-4D97-AF65-F5344CB8AC3E}">
        <p14:creationId xmlns:p14="http://schemas.microsoft.com/office/powerpoint/2010/main" val="39422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6FCB4D-54F8-C133-A840-3DAA0B49AA12}"/>
              </a:ext>
            </a:extLst>
          </p:cNvPr>
          <p:cNvSpPr>
            <a:spLocks noGrp="1"/>
          </p:cNvSpPr>
          <p:nvPr>
            <p:ph type="dt" sz="half" idx="10"/>
          </p:nvPr>
        </p:nvSpPr>
        <p:spPr/>
        <p:txBody>
          <a:bodyPr/>
          <a:lstStyle/>
          <a:p>
            <a:fld id="{06129993-5132-4845-941B-5C53A9120820}" type="datetimeFigureOut">
              <a:rPr lang="en-US" smtClean="0"/>
              <a:t>12/12/2023</a:t>
            </a:fld>
            <a:endParaRPr lang="en-US"/>
          </a:p>
        </p:txBody>
      </p:sp>
      <p:sp>
        <p:nvSpPr>
          <p:cNvPr id="3" name="Footer Placeholder 2">
            <a:extLst>
              <a:ext uri="{FF2B5EF4-FFF2-40B4-BE49-F238E27FC236}">
                <a16:creationId xmlns:a16="http://schemas.microsoft.com/office/drawing/2014/main" id="{1D9A3439-4545-2856-0674-11AEC511C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7BC82-9E68-7CDA-9656-647573A785F0}"/>
              </a:ext>
            </a:extLst>
          </p:cNvPr>
          <p:cNvSpPr>
            <a:spLocks noGrp="1"/>
          </p:cNvSpPr>
          <p:nvPr>
            <p:ph type="sldNum" sz="quarter" idx="12"/>
          </p:nvPr>
        </p:nvSpPr>
        <p:spPr/>
        <p:txBody>
          <a:bodyPr/>
          <a:lstStyle/>
          <a:p>
            <a:fld id="{7EB3C17A-3D84-4EEB-BF05-0DD432DD7792}" type="slidenum">
              <a:rPr lang="en-US" smtClean="0"/>
              <a:t>‹#›</a:t>
            </a:fld>
            <a:endParaRPr lang="en-US"/>
          </a:p>
        </p:txBody>
      </p:sp>
    </p:spTree>
    <p:extLst>
      <p:ext uri="{BB962C8B-B14F-4D97-AF65-F5344CB8AC3E}">
        <p14:creationId xmlns:p14="http://schemas.microsoft.com/office/powerpoint/2010/main" val="408855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B5FB-15AB-6B9B-7FB0-5CF3462EC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9DA884-1B1A-DF52-4181-90093DD7C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DB4ACD-0C5F-5C4A-1D5E-622D73FFA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848DB-2E91-0AAD-65B4-CE1C56E8DAB2}"/>
              </a:ext>
            </a:extLst>
          </p:cNvPr>
          <p:cNvSpPr>
            <a:spLocks noGrp="1"/>
          </p:cNvSpPr>
          <p:nvPr>
            <p:ph type="dt" sz="half" idx="10"/>
          </p:nvPr>
        </p:nvSpPr>
        <p:spPr/>
        <p:txBody>
          <a:bodyPr/>
          <a:lstStyle/>
          <a:p>
            <a:fld id="{06129993-5132-4845-941B-5C53A9120820}" type="datetimeFigureOut">
              <a:rPr lang="en-US" smtClean="0"/>
              <a:t>12/12/2023</a:t>
            </a:fld>
            <a:endParaRPr lang="en-US"/>
          </a:p>
        </p:txBody>
      </p:sp>
      <p:sp>
        <p:nvSpPr>
          <p:cNvPr id="6" name="Footer Placeholder 5">
            <a:extLst>
              <a:ext uri="{FF2B5EF4-FFF2-40B4-BE49-F238E27FC236}">
                <a16:creationId xmlns:a16="http://schemas.microsoft.com/office/drawing/2014/main" id="{150C08A5-0E2D-AE0E-5D67-A0CC463E1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CBC05-D7A8-1038-5E6E-C0D811F4EBD4}"/>
              </a:ext>
            </a:extLst>
          </p:cNvPr>
          <p:cNvSpPr>
            <a:spLocks noGrp="1"/>
          </p:cNvSpPr>
          <p:nvPr>
            <p:ph type="sldNum" sz="quarter" idx="12"/>
          </p:nvPr>
        </p:nvSpPr>
        <p:spPr/>
        <p:txBody>
          <a:bodyPr/>
          <a:lstStyle/>
          <a:p>
            <a:fld id="{7EB3C17A-3D84-4EEB-BF05-0DD432DD7792}" type="slidenum">
              <a:rPr lang="en-US" smtClean="0"/>
              <a:t>‹#›</a:t>
            </a:fld>
            <a:endParaRPr lang="en-US"/>
          </a:p>
        </p:txBody>
      </p:sp>
    </p:spTree>
    <p:extLst>
      <p:ext uri="{BB962C8B-B14F-4D97-AF65-F5344CB8AC3E}">
        <p14:creationId xmlns:p14="http://schemas.microsoft.com/office/powerpoint/2010/main" val="112400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0660-C8B4-16B7-0ABE-23D6895E9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B5AE2-9EEF-1114-001B-01651E124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C3B0F-5350-11A6-2410-92E3F7E26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490BA-2B9C-82AF-9FD6-92A5464835D7}"/>
              </a:ext>
            </a:extLst>
          </p:cNvPr>
          <p:cNvSpPr>
            <a:spLocks noGrp="1"/>
          </p:cNvSpPr>
          <p:nvPr>
            <p:ph type="dt" sz="half" idx="10"/>
          </p:nvPr>
        </p:nvSpPr>
        <p:spPr/>
        <p:txBody>
          <a:bodyPr/>
          <a:lstStyle/>
          <a:p>
            <a:fld id="{06129993-5132-4845-941B-5C53A9120820}" type="datetimeFigureOut">
              <a:rPr lang="en-US" smtClean="0"/>
              <a:t>12/12/2023</a:t>
            </a:fld>
            <a:endParaRPr lang="en-US"/>
          </a:p>
        </p:txBody>
      </p:sp>
      <p:sp>
        <p:nvSpPr>
          <p:cNvPr id="6" name="Footer Placeholder 5">
            <a:extLst>
              <a:ext uri="{FF2B5EF4-FFF2-40B4-BE49-F238E27FC236}">
                <a16:creationId xmlns:a16="http://schemas.microsoft.com/office/drawing/2014/main" id="{BE5A73CD-2203-CD69-83DF-313A16F078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59A16-B4E3-DE34-0C3B-3517D99E8A0D}"/>
              </a:ext>
            </a:extLst>
          </p:cNvPr>
          <p:cNvSpPr>
            <a:spLocks noGrp="1"/>
          </p:cNvSpPr>
          <p:nvPr>
            <p:ph type="sldNum" sz="quarter" idx="12"/>
          </p:nvPr>
        </p:nvSpPr>
        <p:spPr/>
        <p:txBody>
          <a:bodyPr/>
          <a:lstStyle/>
          <a:p>
            <a:fld id="{7EB3C17A-3D84-4EEB-BF05-0DD432DD7792}" type="slidenum">
              <a:rPr lang="en-US" smtClean="0"/>
              <a:t>‹#›</a:t>
            </a:fld>
            <a:endParaRPr lang="en-US"/>
          </a:p>
        </p:txBody>
      </p:sp>
    </p:spTree>
    <p:extLst>
      <p:ext uri="{BB962C8B-B14F-4D97-AF65-F5344CB8AC3E}">
        <p14:creationId xmlns:p14="http://schemas.microsoft.com/office/powerpoint/2010/main" val="12344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771575-1B54-B084-26E9-90B7EACD2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A48B74-2ABC-AC52-C530-539BB53206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EBB58-2A03-DF8B-4E3C-39341A7F4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29993-5132-4845-941B-5C53A9120820}" type="datetimeFigureOut">
              <a:rPr lang="en-US" smtClean="0"/>
              <a:t>12/12/2023</a:t>
            </a:fld>
            <a:endParaRPr lang="en-US"/>
          </a:p>
        </p:txBody>
      </p:sp>
      <p:sp>
        <p:nvSpPr>
          <p:cNvPr id="5" name="Footer Placeholder 4">
            <a:extLst>
              <a:ext uri="{FF2B5EF4-FFF2-40B4-BE49-F238E27FC236}">
                <a16:creationId xmlns:a16="http://schemas.microsoft.com/office/drawing/2014/main" id="{4C15BB8D-AFB8-4DE1-DC6D-8EEB665E1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FEDB4F-3D3E-3D38-C571-9C513424F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3C17A-3D84-4EEB-BF05-0DD432DD7792}" type="slidenum">
              <a:rPr lang="en-US" smtClean="0"/>
              <a:t>‹#›</a:t>
            </a:fld>
            <a:endParaRPr lang="en-US"/>
          </a:p>
        </p:txBody>
      </p:sp>
    </p:spTree>
    <p:extLst>
      <p:ext uri="{BB962C8B-B14F-4D97-AF65-F5344CB8AC3E}">
        <p14:creationId xmlns:p14="http://schemas.microsoft.com/office/powerpoint/2010/main" val="4185331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projectmanager.com/templates/work-breakdown-structure-templat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projectmanager.com/pric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n Overview of Project Scope Management - Whizlabs Blog">
            <a:extLst>
              <a:ext uri="{FF2B5EF4-FFF2-40B4-BE49-F238E27FC236}">
                <a16:creationId xmlns:a16="http://schemas.microsoft.com/office/drawing/2014/main" id="{F59AC651-FE1E-4006-DD56-9C76DAD87D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6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extBox 2">
            <a:extLst>
              <a:ext uri="{FF2B5EF4-FFF2-40B4-BE49-F238E27FC236}">
                <a16:creationId xmlns:a16="http://schemas.microsoft.com/office/drawing/2014/main" id="{7EF5E81D-B9BC-733A-FFBD-3C4AB90E3F74}"/>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500" b="1" i="0" u="none" strike="noStrike" dirty="0">
                <a:effectLst/>
                <a:latin typeface="+mj-lt"/>
                <a:ea typeface="+mj-ea"/>
                <a:cs typeface="+mj-cs"/>
              </a:rPr>
              <a:t>IT Projects Management 1100-ZP0UEN</a:t>
            </a:r>
            <a:br>
              <a:rPr lang="en-US" sz="2500" b="1" i="0" u="none" strike="noStrike" dirty="0">
                <a:effectLst/>
                <a:latin typeface="+mj-lt"/>
                <a:ea typeface="+mj-ea"/>
                <a:cs typeface="+mj-cs"/>
              </a:rPr>
            </a:br>
            <a:r>
              <a:rPr lang="en-US" sz="2500" b="1" i="0" u="none" strike="noStrike" dirty="0">
                <a:effectLst/>
                <a:latin typeface="+mj-lt"/>
                <a:ea typeface="+mj-ea"/>
                <a:cs typeface="+mj-cs"/>
              </a:rPr>
              <a:t>Information technology laboratory (LI) Winter Semester 2023/2024</a:t>
            </a:r>
            <a:endParaRPr lang="en-US" sz="2500" dirty="0">
              <a:latin typeface="+mj-lt"/>
              <a:ea typeface="+mj-ea"/>
              <a:cs typeface="+mj-cs"/>
            </a:endParaRPr>
          </a:p>
        </p:txBody>
      </p:sp>
      <p:cxnSp>
        <p:nvCxnSpPr>
          <p:cNvPr id="1033" name="Straight Connector 103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ABDFF7F-3D7D-5C3E-0359-F7348AD27BEB}"/>
              </a:ext>
            </a:extLst>
          </p:cNvPr>
          <p:cNvSpPr/>
          <p:nvPr/>
        </p:nvSpPr>
        <p:spPr>
          <a:xfrm>
            <a:off x="8877546" y="5362192"/>
            <a:ext cx="1925527"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2023/12/12</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5726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2220E-5A6F-9E37-0B5A-52F1891F96AF}"/>
              </a:ext>
            </a:extLst>
          </p:cNvPr>
          <p:cNvSpPr txBox="1"/>
          <p:nvPr/>
        </p:nvSpPr>
        <p:spPr>
          <a:xfrm>
            <a:off x="1480456" y="573160"/>
            <a:ext cx="10036629" cy="4432367"/>
          </a:xfrm>
          <a:prstGeom prst="rect">
            <a:avLst/>
          </a:prstGeom>
          <a:noFill/>
        </p:spPr>
        <p:txBody>
          <a:bodyPr wrap="square">
            <a:spAutoFit/>
          </a:bodyPr>
          <a:lstStyle/>
          <a:p>
            <a:pPr marL="0" marR="0">
              <a:lnSpc>
                <a:spcPts val="2250"/>
              </a:lnSpc>
              <a:spcBef>
                <a:spcPts val="2025"/>
              </a:spcBef>
              <a:spcAft>
                <a:spcPts val="1275"/>
              </a:spcAft>
            </a:pPr>
            <a:r>
              <a:rPr lang="en-US" sz="2800" b="1" dirty="0">
                <a:solidFill>
                  <a:srgbClr val="111111"/>
                </a:solidFill>
                <a:effectLst/>
                <a:ea typeface="Times New Roman" panose="02020603050405020304" pitchFamily="18" charset="0"/>
                <a:cs typeface="Iskoola Pota" panose="020B0502040204020203" pitchFamily="34" charset="0"/>
              </a:rPr>
              <a:t>Validate Scope</a:t>
            </a:r>
          </a:p>
          <a:p>
            <a:pPr marL="0" marR="0">
              <a:lnSpc>
                <a:spcPts val="2250"/>
              </a:lnSpc>
              <a:spcBef>
                <a:spcPts val="2025"/>
              </a:spcBef>
              <a:spcAft>
                <a:spcPts val="1275"/>
              </a:spcAft>
            </a:pPr>
            <a:endParaRPr lang="en-US" sz="2800" b="1" dirty="0">
              <a:solidFill>
                <a:srgbClr val="1F3763"/>
              </a:solidFill>
              <a:effectLst/>
              <a:ea typeface="Times New Roman" panose="02020603050405020304" pitchFamily="18" charset="0"/>
              <a:cs typeface="Iskoola Pota" panose="020B0502040204020203" pitchFamily="34" charset="0"/>
            </a:endParaRPr>
          </a:p>
          <a:p>
            <a:pPr marL="0" marR="0" algn="just">
              <a:lnSpc>
                <a:spcPts val="2025"/>
              </a:lnSpc>
              <a:spcBef>
                <a:spcPts val="0"/>
              </a:spcBef>
              <a:spcAft>
                <a:spcPts val="1950"/>
              </a:spcAft>
            </a:pPr>
            <a:r>
              <a:rPr lang="en-US" sz="2400" dirty="0">
                <a:solidFill>
                  <a:srgbClr val="222222"/>
                </a:solidFill>
                <a:effectLst/>
                <a:ea typeface="Times New Roman" panose="02020603050405020304" pitchFamily="18" charset="0"/>
              </a:rPr>
              <a:t>A part of the project monitoring and control process group in which process includes reviewing deliverables with the customer or sponsor to ensure that they are completed satisfactorily and obtaining formal acceptance of deliverables by the customer or sponsor.</a:t>
            </a:r>
            <a:endParaRPr lang="en-US" sz="2400" dirty="0">
              <a:effectLst/>
              <a:ea typeface="Times New Roman" panose="02020603050405020304" pitchFamily="18" charset="0"/>
            </a:endParaRPr>
          </a:p>
          <a:p>
            <a:pPr marL="0" marR="0" algn="just">
              <a:lnSpc>
                <a:spcPts val="2025"/>
              </a:lnSpc>
              <a:spcBef>
                <a:spcPts val="0"/>
              </a:spcBef>
              <a:spcAft>
                <a:spcPts val="1950"/>
              </a:spcAft>
            </a:pPr>
            <a:r>
              <a:rPr lang="en-US" sz="2400" dirty="0">
                <a:solidFill>
                  <a:srgbClr val="222222"/>
                </a:solidFill>
                <a:effectLst/>
                <a:ea typeface="Times New Roman" panose="02020603050405020304" pitchFamily="18" charset="0"/>
              </a:rPr>
              <a:t>The following are included while validating the scope:</a:t>
            </a:r>
            <a:endParaRPr lang="en-US" sz="2400" dirty="0">
              <a:effectLst/>
              <a:ea typeface="Times New Roman" panose="02020603050405020304" pitchFamily="18" charset="0"/>
            </a:endParaRP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solidFill>
                  <a:srgbClr val="222222"/>
                </a:solidFill>
                <a:effectLst/>
                <a:ea typeface="Calibri" panose="020F0502020204030204" pitchFamily="34" charset="0"/>
                <a:cs typeface="Iskoola Pota" panose="020B0502040204020203" pitchFamily="34" charset="0"/>
              </a:rPr>
              <a:t>Completion of project deliverables</a:t>
            </a:r>
            <a:endParaRPr lang="en-US" sz="2400" dirty="0">
              <a:effectLst/>
              <a:ea typeface="Calibri" panose="020F0502020204030204" pitchFamily="34" charset="0"/>
              <a:cs typeface="Iskoola Pota" panose="020B0502040204020203" pitchFamily="34" charset="0"/>
            </a:endParaRP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solidFill>
                  <a:srgbClr val="222222"/>
                </a:solidFill>
                <a:effectLst/>
                <a:ea typeface="Calibri" panose="020F0502020204030204" pitchFamily="34" charset="0"/>
                <a:cs typeface="Iskoola Pota" panose="020B0502040204020203" pitchFamily="34" charset="0"/>
              </a:rPr>
              <a:t>Acceptance of project deliverables</a:t>
            </a:r>
            <a:endParaRPr lang="en-US" sz="2400" dirty="0">
              <a:effectLst/>
              <a:ea typeface="Calibri" panose="020F0502020204030204" pitchFamily="34" charset="0"/>
              <a:cs typeface="Iskoola Pota" panose="020B0502040204020203" pitchFamily="34" charset="0"/>
            </a:endParaRPr>
          </a:p>
          <a:p>
            <a:pPr marL="342900" indent="-342900">
              <a:buFont typeface="Wingdings" panose="05000000000000000000" pitchFamily="2" charset="2"/>
              <a:buChar char="q"/>
            </a:pPr>
            <a:r>
              <a:rPr lang="en-US" sz="2400" dirty="0">
                <a:solidFill>
                  <a:srgbClr val="222222"/>
                </a:solidFill>
                <a:effectLst/>
                <a:ea typeface="Calibri" panose="020F0502020204030204" pitchFamily="34" charset="0"/>
                <a:cs typeface="Iskoola Pota" panose="020B0502040204020203" pitchFamily="34" charset="0"/>
              </a:rPr>
              <a:t>If the requirements are being met for the project deliverables</a:t>
            </a:r>
            <a:endParaRPr lang="en-US" sz="2400" dirty="0"/>
          </a:p>
        </p:txBody>
      </p:sp>
    </p:spTree>
    <p:extLst>
      <p:ext uri="{BB962C8B-B14F-4D97-AF65-F5344CB8AC3E}">
        <p14:creationId xmlns:p14="http://schemas.microsoft.com/office/powerpoint/2010/main" val="155394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68C95-3220-6B38-A2AD-5E7F7547D895}"/>
              </a:ext>
            </a:extLst>
          </p:cNvPr>
          <p:cNvSpPr txBox="1"/>
          <p:nvPr/>
        </p:nvSpPr>
        <p:spPr>
          <a:xfrm>
            <a:off x="1338942" y="1032731"/>
            <a:ext cx="9786257" cy="1597040"/>
          </a:xfrm>
          <a:prstGeom prst="rect">
            <a:avLst/>
          </a:prstGeom>
          <a:noFill/>
        </p:spPr>
        <p:txBody>
          <a:bodyPr wrap="square">
            <a:spAutoFit/>
          </a:bodyPr>
          <a:lstStyle/>
          <a:p>
            <a:pPr marL="0" marR="0">
              <a:lnSpc>
                <a:spcPts val="2250"/>
              </a:lnSpc>
              <a:spcBef>
                <a:spcPts val="2025"/>
              </a:spcBef>
              <a:spcAft>
                <a:spcPts val="1275"/>
              </a:spcAft>
            </a:pPr>
            <a:r>
              <a:rPr lang="en-US" sz="2800" b="1" dirty="0">
                <a:solidFill>
                  <a:srgbClr val="111111"/>
                </a:solidFill>
                <a:effectLst/>
                <a:ea typeface="Times New Roman" panose="02020603050405020304" pitchFamily="18" charset="0"/>
                <a:cs typeface="Iskoola Pota" panose="020B0502040204020203" pitchFamily="34" charset="0"/>
              </a:rPr>
              <a:t>Control Scope</a:t>
            </a:r>
            <a:endParaRPr lang="en-US" sz="2800" b="1" dirty="0">
              <a:solidFill>
                <a:srgbClr val="1F3763"/>
              </a:solidFill>
              <a:effectLst/>
              <a:ea typeface="Times New Roman" panose="02020603050405020304" pitchFamily="18" charset="0"/>
              <a:cs typeface="Iskoola Pota" panose="020B0502040204020203" pitchFamily="34" charset="0"/>
            </a:endParaRPr>
          </a:p>
          <a:p>
            <a:pPr marL="0" marR="0" algn="just">
              <a:lnSpc>
                <a:spcPts val="2025"/>
              </a:lnSpc>
              <a:spcBef>
                <a:spcPts val="0"/>
              </a:spcBef>
              <a:spcAft>
                <a:spcPts val="1950"/>
              </a:spcAft>
            </a:pPr>
            <a:r>
              <a:rPr lang="en-US" sz="2400" dirty="0">
                <a:solidFill>
                  <a:srgbClr val="222222"/>
                </a:solidFill>
                <a:effectLst/>
                <a:ea typeface="Times New Roman" panose="02020603050405020304" pitchFamily="18" charset="0"/>
              </a:rPr>
              <a:t>Control scope is the last process group in project scope management. It is again a part of the project monitoring and control process group. Control scope is the process of monitoring the status of the project and product scope and managing changes to the scope baseline.</a:t>
            </a:r>
            <a:endParaRPr lang="en-US" sz="2400" dirty="0">
              <a:effectLst/>
              <a:ea typeface="Times New Roman" panose="02020603050405020304" pitchFamily="18" charset="0"/>
            </a:endParaRPr>
          </a:p>
        </p:txBody>
      </p:sp>
      <p:pic>
        <p:nvPicPr>
          <p:cNvPr id="4098" name="Picture 2" descr="Drawn Out: Control Scope Process per 6th ed PMBOK - YouTube">
            <a:extLst>
              <a:ext uri="{FF2B5EF4-FFF2-40B4-BE49-F238E27FC236}">
                <a16:creationId xmlns:a16="http://schemas.microsoft.com/office/drawing/2014/main" id="{918EBE7B-AEC1-78F8-1686-70DDF6C70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943" y="2629771"/>
            <a:ext cx="7334553" cy="4125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96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46E4A2-DE86-42B8-70FC-B2F64C18325F}"/>
              </a:ext>
            </a:extLst>
          </p:cNvPr>
          <p:cNvSpPr txBox="1"/>
          <p:nvPr/>
        </p:nvSpPr>
        <p:spPr>
          <a:xfrm>
            <a:off x="1164771" y="1725834"/>
            <a:ext cx="9862458" cy="2795573"/>
          </a:xfrm>
          <a:prstGeom prst="rect">
            <a:avLst/>
          </a:prstGeom>
          <a:noFill/>
        </p:spPr>
        <p:txBody>
          <a:bodyPr wrap="square">
            <a:spAutoFit/>
          </a:bodyPr>
          <a:lstStyle/>
          <a:p>
            <a:pPr marL="0" marR="0" algn="just">
              <a:lnSpc>
                <a:spcPct val="150000"/>
              </a:lnSpc>
              <a:spcBef>
                <a:spcPts val="1875"/>
              </a:spcBef>
              <a:spcAft>
                <a:spcPts val="1875"/>
              </a:spcAft>
            </a:pPr>
            <a:r>
              <a:rPr lang="en-US" sz="2400" b="1" dirty="0">
                <a:solidFill>
                  <a:srgbClr val="101423"/>
                </a:solidFill>
                <a:effectLst/>
                <a:latin typeface="Arial" panose="020B0604020202020204" pitchFamily="34" charset="0"/>
                <a:ea typeface="Times New Roman" panose="02020603050405020304" pitchFamily="18" charset="0"/>
              </a:rPr>
              <a:t>A work breakdown structure (WBS) is a visual, hierarchical and deliverable-oriented deconstruction of a project.</a:t>
            </a:r>
            <a:r>
              <a:rPr lang="en-US" sz="2400" dirty="0">
                <a:solidFill>
                  <a:srgbClr val="101423"/>
                </a:solidFill>
                <a:effectLst/>
                <a:latin typeface="Arial" panose="020B0604020202020204" pitchFamily="34" charset="0"/>
                <a:ea typeface="Times New Roman" panose="02020603050405020304" pitchFamily="18" charset="0"/>
              </a:rPr>
              <a:t> It is a helpful diagram for project managers because it allows them to break down their project scope and visualize all the tasks required to complete their projects.</a:t>
            </a:r>
            <a:endParaRPr lang="en-US" sz="24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8DF71C53-24AC-E024-837F-B830BAC45777}"/>
              </a:ext>
            </a:extLst>
          </p:cNvPr>
          <p:cNvSpPr txBox="1"/>
          <p:nvPr/>
        </p:nvSpPr>
        <p:spPr>
          <a:xfrm>
            <a:off x="2536372" y="577334"/>
            <a:ext cx="7456714" cy="584775"/>
          </a:xfrm>
          <a:prstGeom prst="rect">
            <a:avLst/>
          </a:prstGeom>
          <a:noFill/>
        </p:spPr>
        <p:txBody>
          <a:bodyPr wrap="square">
            <a:spAutoFit/>
          </a:bodyPr>
          <a:lstStyle/>
          <a:p>
            <a:r>
              <a:rPr lang="en-US" sz="3200" b="1" dirty="0">
                <a:solidFill>
                  <a:srgbClr val="101423"/>
                </a:solidFill>
                <a:effectLst/>
                <a:latin typeface="Arial" panose="020B0604020202020204" pitchFamily="34" charset="0"/>
                <a:ea typeface="Times New Roman" panose="02020603050405020304" pitchFamily="18" charset="0"/>
              </a:rPr>
              <a:t>A work breakdown structure (WBS) </a:t>
            </a:r>
            <a:endParaRPr lang="en-US" sz="3200" dirty="0"/>
          </a:p>
        </p:txBody>
      </p:sp>
    </p:spTree>
    <p:extLst>
      <p:ext uri="{BB962C8B-B14F-4D97-AF65-F5344CB8AC3E}">
        <p14:creationId xmlns:p14="http://schemas.microsoft.com/office/powerpoint/2010/main" val="114564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4FEFDC-EA3D-F064-9997-009A63790FA9}"/>
              </a:ext>
            </a:extLst>
          </p:cNvPr>
          <p:cNvSpPr txBox="1"/>
          <p:nvPr/>
        </p:nvSpPr>
        <p:spPr>
          <a:xfrm>
            <a:off x="1447799" y="1083998"/>
            <a:ext cx="9655629" cy="1764586"/>
          </a:xfrm>
          <a:prstGeom prst="rect">
            <a:avLst/>
          </a:prstGeom>
          <a:noFill/>
        </p:spPr>
        <p:txBody>
          <a:bodyPr wrap="square">
            <a:spAutoFit/>
          </a:bodyPr>
          <a:lstStyle/>
          <a:p>
            <a:pPr marL="0" marR="0">
              <a:lnSpc>
                <a:spcPts val="2100"/>
              </a:lnSpc>
              <a:spcBef>
                <a:spcPts val="4500"/>
              </a:spcBef>
              <a:spcAft>
                <a:spcPts val="2250"/>
              </a:spcAft>
            </a:pPr>
            <a:r>
              <a:rPr lang="en-US" sz="2800" b="1" dirty="0">
                <a:effectLst/>
                <a:ea typeface="Times New Roman" panose="02020603050405020304" pitchFamily="18" charset="0"/>
              </a:rPr>
              <a:t>Why Use a WBS In Project Management?</a:t>
            </a:r>
          </a:p>
          <a:p>
            <a:r>
              <a:rPr lang="en-US" sz="2400" dirty="0">
                <a:effectLst/>
                <a:ea typeface="Calibri" panose="020F0502020204030204" pitchFamily="34" charset="0"/>
              </a:rPr>
              <a:t>Making a WBS is the first step in developing a </a:t>
            </a:r>
            <a:r>
              <a:rPr lang="en-US" sz="2400" dirty="0">
                <a:ea typeface="Calibri" panose="020F0502020204030204" pitchFamily="34" charset="0"/>
                <a:cs typeface="Iskoola Pota" panose="020B0502040204020203" pitchFamily="34" charset="0"/>
              </a:rPr>
              <a:t>project schedule</a:t>
            </a:r>
            <a:r>
              <a:rPr lang="en-US" sz="2400" dirty="0">
                <a:effectLst/>
                <a:ea typeface="Calibri" panose="020F0502020204030204" pitchFamily="34" charset="0"/>
              </a:rPr>
              <a:t>. It defines all the work that needs to be completed (and in what order) to achieve the project goals and objectives. </a:t>
            </a:r>
            <a:endParaRPr lang="en-US" sz="2400" dirty="0"/>
          </a:p>
        </p:txBody>
      </p:sp>
      <p:sp>
        <p:nvSpPr>
          <p:cNvPr id="5" name="TextBox 4">
            <a:extLst>
              <a:ext uri="{FF2B5EF4-FFF2-40B4-BE49-F238E27FC236}">
                <a16:creationId xmlns:a16="http://schemas.microsoft.com/office/drawing/2014/main" id="{8AE540C2-91A4-B343-F060-39E04D5AE40A}"/>
              </a:ext>
            </a:extLst>
          </p:cNvPr>
          <p:cNvSpPr txBox="1"/>
          <p:nvPr/>
        </p:nvSpPr>
        <p:spPr>
          <a:xfrm>
            <a:off x="1447799" y="2848584"/>
            <a:ext cx="9764487" cy="3182923"/>
          </a:xfrm>
          <a:prstGeom prst="rect">
            <a:avLst/>
          </a:prstGeom>
          <a:noFill/>
        </p:spPr>
        <p:txBody>
          <a:bodyPr wrap="square">
            <a:spAutoFit/>
          </a:bodyPr>
          <a:lstStyle/>
          <a:p>
            <a:pPr marL="0" marR="0">
              <a:lnSpc>
                <a:spcPct val="150000"/>
              </a:lnSpc>
              <a:spcBef>
                <a:spcPts val="1875"/>
              </a:spcBef>
              <a:spcAft>
                <a:spcPts val="1875"/>
              </a:spcAft>
            </a:pPr>
            <a:r>
              <a:rPr lang="en-US" sz="2400" dirty="0">
                <a:effectLst/>
                <a:latin typeface="Arial" panose="020B0604020202020204" pitchFamily="34" charset="0"/>
                <a:ea typeface="Times New Roman" panose="02020603050405020304" pitchFamily="18" charset="0"/>
              </a:rPr>
              <a:t>A well-constructed work breakdown structure helps with important </a:t>
            </a:r>
            <a:r>
              <a:rPr lang="en-US" sz="2400" dirty="0">
                <a:latin typeface="Arial" panose="020B0604020202020204" pitchFamily="34" charset="0"/>
                <a:ea typeface="Times New Roman" panose="02020603050405020304" pitchFamily="18" charset="0"/>
              </a:rPr>
              <a:t>project management process groups</a:t>
            </a:r>
            <a:r>
              <a:rPr lang="en-US" sz="2400" dirty="0">
                <a:effectLst/>
                <a:latin typeface="Arial" panose="020B0604020202020204" pitchFamily="34" charset="0"/>
                <a:ea typeface="Times New Roman" panose="02020603050405020304" pitchFamily="18" charset="0"/>
              </a:rPr>
              <a:t> and knowledge areas such as:</a:t>
            </a:r>
            <a:endParaRPr lang="en-US" sz="2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60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Calibri" panose="020F0502020204030204" pitchFamily="34" charset="0"/>
                <a:cs typeface="Iskoola Pota" panose="020B0502040204020203" pitchFamily="34" charset="0"/>
              </a:rPr>
              <a:t>Project Planning, Project Scheduling and Project Budgeting</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spcBef>
                <a:spcPts val="0"/>
              </a:spcBef>
              <a:spcAft>
                <a:spcPts val="60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Calibri" panose="020F0502020204030204" pitchFamily="34" charset="0"/>
                <a:cs typeface="Iskoola Pota" panose="020B0502040204020203" pitchFamily="34" charset="0"/>
              </a:rPr>
              <a:t>Risk Management, Resource Management, Task Management and Team Management</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p:txBody>
      </p:sp>
    </p:spTree>
    <p:extLst>
      <p:ext uri="{BB962C8B-B14F-4D97-AF65-F5344CB8AC3E}">
        <p14:creationId xmlns:p14="http://schemas.microsoft.com/office/powerpoint/2010/main" val="211851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A4AC5-4181-B158-A78A-7EF06A05D386}"/>
              </a:ext>
            </a:extLst>
          </p:cNvPr>
          <p:cNvSpPr txBox="1"/>
          <p:nvPr/>
        </p:nvSpPr>
        <p:spPr>
          <a:xfrm>
            <a:off x="1763486" y="559411"/>
            <a:ext cx="8055428" cy="402674"/>
          </a:xfrm>
          <a:prstGeom prst="rect">
            <a:avLst/>
          </a:prstGeom>
          <a:noFill/>
        </p:spPr>
        <p:txBody>
          <a:bodyPr wrap="square">
            <a:spAutoFit/>
          </a:bodyPr>
          <a:lstStyle/>
          <a:p>
            <a:pPr marL="0" marR="0" algn="ctr">
              <a:lnSpc>
                <a:spcPts val="2100"/>
              </a:lnSpc>
              <a:spcBef>
                <a:spcPts val="4500"/>
              </a:spcBef>
              <a:spcAft>
                <a:spcPts val="2250"/>
              </a:spcAft>
            </a:pPr>
            <a:r>
              <a:rPr lang="en-US" sz="3200" b="1" dirty="0">
                <a:effectLst/>
                <a:ea typeface="Times New Roman" panose="02020603050405020304" pitchFamily="18" charset="0"/>
              </a:rPr>
              <a:t>Work Breakdown Structure Example</a:t>
            </a:r>
          </a:p>
        </p:txBody>
      </p:sp>
      <p:sp>
        <p:nvSpPr>
          <p:cNvPr id="5" name="TextBox 4">
            <a:extLst>
              <a:ext uri="{FF2B5EF4-FFF2-40B4-BE49-F238E27FC236}">
                <a16:creationId xmlns:a16="http://schemas.microsoft.com/office/drawing/2014/main" id="{50D172F9-6199-E2BC-02FB-7C102DFBDCDC}"/>
              </a:ext>
            </a:extLst>
          </p:cNvPr>
          <p:cNvSpPr txBox="1"/>
          <p:nvPr/>
        </p:nvSpPr>
        <p:spPr>
          <a:xfrm>
            <a:off x="2068286" y="1317562"/>
            <a:ext cx="8055428" cy="461665"/>
          </a:xfrm>
          <a:prstGeom prst="rect">
            <a:avLst/>
          </a:prstGeom>
          <a:noFill/>
        </p:spPr>
        <p:txBody>
          <a:bodyPr wrap="square">
            <a:spAutoFit/>
          </a:bodyPr>
          <a:lstStyle/>
          <a:p>
            <a:r>
              <a:rPr lang="en-US" sz="2400" dirty="0">
                <a:highlight>
                  <a:srgbClr val="FFFF00"/>
                </a:highlight>
                <a:latin typeface="Arial" panose="020B0604020202020204" pitchFamily="34" charset="0"/>
                <a:ea typeface="Calibri" panose="020F0502020204030204" pitchFamily="34" charset="0"/>
                <a:cs typeface="Iskoola Pota" panose="020B0502040204020203" pitchFamily="34" charset="0"/>
              </a:rPr>
              <a:t>work plan</a:t>
            </a:r>
            <a:r>
              <a:rPr lang="en-US" sz="2400" dirty="0">
                <a:effectLst/>
                <a:highlight>
                  <a:srgbClr val="FFFF00"/>
                </a:highlight>
                <a:latin typeface="Arial" panose="020B0604020202020204" pitchFamily="34" charset="0"/>
                <a:ea typeface="Calibri" panose="020F0502020204030204" pitchFamily="34" charset="0"/>
              </a:rPr>
              <a:t> for a commercial building construction project</a:t>
            </a:r>
            <a:endParaRPr lang="en-US" sz="2400" dirty="0">
              <a:highlight>
                <a:srgbClr val="FFFF00"/>
              </a:highlight>
            </a:endParaRPr>
          </a:p>
        </p:txBody>
      </p:sp>
      <p:pic>
        <p:nvPicPr>
          <p:cNvPr id="6" name="Picture 5" descr="An infographic displaying a work breakdown structure WBS construction example. The project is represented by an organizational chart, showing the project phases, deliverables and work packages.">
            <a:extLst>
              <a:ext uri="{FF2B5EF4-FFF2-40B4-BE49-F238E27FC236}">
                <a16:creationId xmlns:a16="http://schemas.microsoft.com/office/drawing/2014/main" id="{25DC2B52-CC26-665B-B307-E64C177C239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653"/>
          <a:stretch/>
        </p:blipFill>
        <p:spPr bwMode="auto">
          <a:xfrm>
            <a:off x="2068286" y="2055178"/>
            <a:ext cx="8577943" cy="4669231"/>
          </a:xfrm>
          <a:prstGeom prst="rect">
            <a:avLst/>
          </a:prstGeom>
          <a:noFill/>
          <a:ln>
            <a:noFill/>
          </a:ln>
        </p:spPr>
      </p:pic>
    </p:spTree>
    <p:extLst>
      <p:ext uri="{BB962C8B-B14F-4D97-AF65-F5344CB8AC3E}">
        <p14:creationId xmlns:p14="http://schemas.microsoft.com/office/powerpoint/2010/main" val="408139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466E7B-F888-FC10-1D25-A9C1F9E5A016}"/>
              </a:ext>
            </a:extLst>
          </p:cNvPr>
          <p:cNvSpPr txBox="1"/>
          <p:nvPr/>
        </p:nvSpPr>
        <p:spPr>
          <a:xfrm>
            <a:off x="1872342" y="1105348"/>
            <a:ext cx="9035143" cy="2966005"/>
          </a:xfrm>
          <a:prstGeom prst="rect">
            <a:avLst/>
          </a:prstGeom>
          <a:noFill/>
        </p:spPr>
        <p:txBody>
          <a:bodyPr wrap="square">
            <a:spAutoFit/>
          </a:bodyPr>
          <a:lstStyle/>
          <a:p>
            <a:pPr marL="0" marR="0">
              <a:lnSpc>
                <a:spcPts val="2100"/>
              </a:lnSpc>
              <a:spcBef>
                <a:spcPts val="4500"/>
              </a:spcBef>
              <a:spcAft>
                <a:spcPts val="2250"/>
              </a:spcAft>
            </a:pPr>
            <a:r>
              <a:rPr lang="en-US" sz="2400" b="1" dirty="0">
                <a:effectLst/>
                <a:ea typeface="Times New Roman" panose="02020603050405020304" pitchFamily="18" charset="0"/>
              </a:rPr>
              <a:t>Types of WBS</a:t>
            </a:r>
          </a:p>
          <a:p>
            <a:pPr marL="0" marR="0">
              <a:lnSpc>
                <a:spcPts val="2100"/>
              </a:lnSpc>
              <a:spcBef>
                <a:spcPts val="1875"/>
              </a:spcBef>
              <a:spcAft>
                <a:spcPts val="1875"/>
              </a:spcAft>
            </a:pPr>
            <a:r>
              <a:rPr lang="en-US" sz="2400" dirty="0">
                <a:effectLst/>
                <a:ea typeface="Times New Roman" panose="02020603050405020304" pitchFamily="18" charset="0"/>
              </a:rPr>
              <a:t>There are two main types of WBS: </a:t>
            </a:r>
          </a:p>
          <a:p>
            <a:pPr marL="0" marR="0">
              <a:lnSpc>
                <a:spcPts val="2100"/>
              </a:lnSpc>
              <a:spcBef>
                <a:spcPts val="1875"/>
              </a:spcBef>
              <a:spcAft>
                <a:spcPts val="1875"/>
              </a:spcAft>
            </a:pPr>
            <a:r>
              <a:rPr lang="en-US" sz="2400" dirty="0">
                <a:ea typeface="Times New Roman" panose="02020603050405020304" pitchFamily="18" charset="0"/>
              </a:rPr>
              <a:t>D</a:t>
            </a:r>
            <a:r>
              <a:rPr lang="en-US" sz="2400" dirty="0">
                <a:effectLst/>
                <a:ea typeface="Times New Roman" panose="02020603050405020304" pitchFamily="18" charset="0"/>
              </a:rPr>
              <a:t>eliverable-based, and phase-based. They depend on whether you want to divide your project in terms of time or scope.</a:t>
            </a:r>
          </a:p>
          <a:p>
            <a:pPr marL="0" marR="0">
              <a:lnSpc>
                <a:spcPts val="2100"/>
              </a:lnSpc>
              <a:spcBef>
                <a:spcPts val="1875"/>
              </a:spcBef>
              <a:spcAft>
                <a:spcPts val="1875"/>
              </a:spcAft>
            </a:pPr>
            <a:endParaRPr lang="en-US" sz="2400" dirty="0">
              <a:ea typeface="Times New Roman" panose="02020603050405020304" pitchFamily="18" charset="0"/>
            </a:endParaRPr>
          </a:p>
        </p:txBody>
      </p:sp>
    </p:spTree>
    <p:extLst>
      <p:ext uri="{BB962C8B-B14F-4D97-AF65-F5344CB8AC3E}">
        <p14:creationId xmlns:p14="http://schemas.microsoft.com/office/powerpoint/2010/main" val="409510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4E1742-F520-A7E6-B545-54451332B142}"/>
              </a:ext>
            </a:extLst>
          </p:cNvPr>
          <p:cNvSpPr txBox="1"/>
          <p:nvPr/>
        </p:nvSpPr>
        <p:spPr>
          <a:xfrm>
            <a:off x="1132114" y="374585"/>
            <a:ext cx="10156372" cy="1356782"/>
          </a:xfrm>
          <a:prstGeom prst="rect">
            <a:avLst/>
          </a:prstGeom>
          <a:noFill/>
        </p:spPr>
        <p:txBody>
          <a:bodyPr wrap="square">
            <a:spAutoFit/>
          </a:bodyPr>
          <a:lstStyle/>
          <a:p>
            <a:pPr marL="0" marR="0" algn="just">
              <a:lnSpc>
                <a:spcPct val="115000"/>
              </a:lnSpc>
              <a:spcBef>
                <a:spcPts val="2250"/>
              </a:spcBef>
              <a:spcAft>
                <a:spcPts val="2250"/>
              </a:spcAft>
            </a:pPr>
            <a:r>
              <a:rPr lang="en-US" sz="2000" b="1" dirty="0">
                <a:solidFill>
                  <a:srgbClr val="000000"/>
                </a:solidFill>
                <a:effectLst/>
                <a:latin typeface="Calibri" panose="020F0502020204030204" pitchFamily="34" charset="0"/>
                <a:ea typeface="Times New Roman" panose="02020603050405020304" pitchFamily="18" charset="0"/>
                <a:cs typeface="Iskoola Pota" panose="020B0502040204020203" pitchFamily="34" charset="0"/>
              </a:rPr>
              <a:t>Deliverable-Based Work Breakdown Structure</a:t>
            </a:r>
            <a:endParaRPr lang="en-US" b="1" dirty="0">
              <a:solidFill>
                <a:srgbClr val="1F3763"/>
              </a:solidFill>
              <a:effectLst/>
              <a:latin typeface="Calibri Light" panose="020F0302020204030204" pitchFamily="34" charset="0"/>
              <a:ea typeface="Times New Roman" panose="02020603050405020304" pitchFamily="18" charset="0"/>
              <a:cs typeface="Iskoola Pota" panose="020B0502040204020203" pitchFamily="34" charset="0"/>
            </a:endParaRPr>
          </a:p>
          <a:p>
            <a:r>
              <a:rPr lang="en-US" sz="2000" dirty="0">
                <a:effectLst/>
                <a:latin typeface="Calibri" panose="020F0502020204030204" pitchFamily="34" charset="0"/>
                <a:ea typeface="Calibri" panose="020F0502020204030204" pitchFamily="34" charset="0"/>
              </a:rPr>
              <a:t>A deliverable-based WBS first breaks down the project into all the major areas of the project scope as control accounts, and then divides those into project deliverables and work packages</a:t>
            </a:r>
            <a:endParaRPr lang="en-US" sz="2000" dirty="0"/>
          </a:p>
        </p:txBody>
      </p:sp>
      <p:pic>
        <p:nvPicPr>
          <p:cNvPr id="4" name="Picture 3" descr="Work Breakdown Structure (WBS) Example with Free Template">
            <a:hlinkClick r:id="rId2"/>
            <a:extLst>
              <a:ext uri="{FF2B5EF4-FFF2-40B4-BE49-F238E27FC236}">
                <a16:creationId xmlns:a16="http://schemas.microsoft.com/office/drawing/2014/main" id="{76F509A8-3854-72E4-2F54-F5918B36640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093" y="2057400"/>
            <a:ext cx="10359728" cy="3831771"/>
          </a:xfrm>
          <a:prstGeom prst="rect">
            <a:avLst/>
          </a:prstGeom>
          <a:noFill/>
          <a:ln>
            <a:noFill/>
          </a:ln>
        </p:spPr>
      </p:pic>
    </p:spTree>
    <p:extLst>
      <p:ext uri="{BB962C8B-B14F-4D97-AF65-F5344CB8AC3E}">
        <p14:creationId xmlns:p14="http://schemas.microsoft.com/office/powerpoint/2010/main" val="216989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2A4833-0FEE-9D3E-86DD-4074FFCF4A87}"/>
              </a:ext>
            </a:extLst>
          </p:cNvPr>
          <p:cNvSpPr txBox="1"/>
          <p:nvPr/>
        </p:nvSpPr>
        <p:spPr>
          <a:xfrm>
            <a:off x="648929" y="629266"/>
            <a:ext cx="3505495"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a:solidFill>
                  <a:schemeClr val="tx1"/>
                </a:solidFill>
                <a:effectLst/>
                <a:latin typeface="+mj-lt"/>
                <a:ea typeface="+mj-ea"/>
                <a:cs typeface="+mj-cs"/>
              </a:rPr>
              <a:t>Phase-Based Work Breakdown Structure</a:t>
            </a:r>
            <a:endParaRPr lang="en-US" sz="3700"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A4A30544-9312-D471-5CD8-3A419353E402}"/>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effectLst/>
              </a:rPr>
              <a:t>The phase-based WBS displays the final deliverable on top, with the WBS levels below showing the five phases of a project (initiation, planning, execution, control and closeout). Just as in the deliverable-based WBS, the project phases are divided into project deliverables and work packages. </a:t>
            </a:r>
            <a:endParaRPr lang="en-US" sz="2000"/>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71C1C54-3659-DD1F-1130-25F231B6885E}"/>
              </a:ext>
            </a:extLst>
          </p:cNvPr>
          <p:cNvPicPr>
            <a:picLocks noChangeAspect="1"/>
          </p:cNvPicPr>
          <p:nvPr/>
        </p:nvPicPr>
        <p:blipFill rotWithShape="1">
          <a:blip r:embed="rId2"/>
          <a:srcRect l="10178" t="25397" r="16340" b="25556"/>
          <a:stretch/>
        </p:blipFill>
        <p:spPr>
          <a:xfrm>
            <a:off x="5405862" y="1734440"/>
            <a:ext cx="6019331" cy="3385873"/>
          </a:xfrm>
          <a:prstGeom prst="rect">
            <a:avLst/>
          </a:prstGeom>
          <a:effectLst/>
        </p:spPr>
      </p:pic>
    </p:spTree>
    <p:extLst>
      <p:ext uri="{BB962C8B-B14F-4D97-AF65-F5344CB8AC3E}">
        <p14:creationId xmlns:p14="http://schemas.microsoft.com/office/powerpoint/2010/main" val="391592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F30ADB-3555-08C2-B9CB-56A943BC3C8B}"/>
              </a:ext>
            </a:extLst>
          </p:cNvPr>
          <p:cNvSpPr txBox="1"/>
          <p:nvPr/>
        </p:nvSpPr>
        <p:spPr>
          <a:xfrm>
            <a:off x="4484913" y="305401"/>
            <a:ext cx="3929743" cy="556434"/>
          </a:xfrm>
          <a:prstGeom prst="rect">
            <a:avLst/>
          </a:prstGeom>
          <a:noFill/>
        </p:spPr>
        <p:txBody>
          <a:bodyPr wrap="square">
            <a:spAutoFit/>
          </a:bodyPr>
          <a:lstStyle/>
          <a:p>
            <a:pPr marL="0" marR="0" algn="just">
              <a:lnSpc>
                <a:spcPct val="115000"/>
              </a:lnSpc>
              <a:spcBef>
                <a:spcPts val="4500"/>
              </a:spcBef>
              <a:spcAft>
                <a:spcPts val="2250"/>
              </a:spcAft>
            </a:pPr>
            <a:r>
              <a:rPr lang="en-US" sz="2800" b="1" dirty="0">
                <a:solidFill>
                  <a:srgbClr val="000000"/>
                </a:solidFill>
                <a:effectLst/>
                <a:latin typeface="Calibri" panose="020F0502020204030204" pitchFamily="34" charset="0"/>
                <a:ea typeface="Times New Roman" panose="02020603050405020304" pitchFamily="18" charset="0"/>
              </a:rPr>
              <a:t>Types of WBS Charts</a:t>
            </a:r>
            <a:endParaRPr lang="en-US" sz="36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CBC6C1FC-A2B0-4876-9645-D526DB9BBB26}"/>
              </a:ext>
            </a:extLst>
          </p:cNvPr>
          <p:cNvSpPr txBox="1"/>
          <p:nvPr/>
        </p:nvSpPr>
        <p:spPr>
          <a:xfrm>
            <a:off x="1074962" y="1060945"/>
            <a:ext cx="10749644" cy="5273751"/>
          </a:xfrm>
          <a:prstGeom prst="rect">
            <a:avLst/>
          </a:prstGeom>
          <a:noFill/>
        </p:spPr>
        <p:txBody>
          <a:bodyPr wrap="square">
            <a:spAutoFit/>
          </a:bodyPr>
          <a:lstStyle/>
          <a:p>
            <a:pPr marL="0" marR="0" algn="just">
              <a:lnSpc>
                <a:spcPct val="115000"/>
              </a:lnSpc>
              <a:spcBef>
                <a:spcPts val="1875"/>
              </a:spcBef>
              <a:spcAft>
                <a:spcPts val="1875"/>
              </a:spcAft>
            </a:pPr>
            <a:r>
              <a:rPr lang="en-US" sz="2400" b="1" dirty="0">
                <a:solidFill>
                  <a:srgbClr val="000000"/>
                </a:solidFill>
                <a:effectLst/>
                <a:latin typeface="Calibri" panose="020F0502020204030204" pitchFamily="34" charset="0"/>
                <a:ea typeface="Times New Roman" panose="02020603050405020304" pitchFamily="18" charset="0"/>
              </a:rPr>
              <a:t>Work Breakdown Structure List:</a:t>
            </a:r>
            <a:r>
              <a:rPr lang="en-US" sz="2400" dirty="0">
                <a:solidFill>
                  <a:srgbClr val="000000"/>
                </a:solidFill>
                <a:effectLst/>
                <a:latin typeface="Calibri" panose="020F0502020204030204" pitchFamily="34" charset="0"/>
                <a:ea typeface="Times New Roman" panose="02020603050405020304" pitchFamily="18" charset="0"/>
              </a:rPr>
              <a:t> Also known as an outline view, this is a list of work packages, tasks and deliverables. It’s probably the simplest method to make a WBS, which is sometimes all you need.</a:t>
            </a:r>
            <a:endParaRPr lang="en-US" sz="2400" dirty="0">
              <a:effectLst/>
              <a:latin typeface="Times New Roman" panose="02020603050405020304" pitchFamily="18" charset="0"/>
              <a:ea typeface="Times New Roman" panose="02020603050405020304" pitchFamily="18" charset="0"/>
            </a:endParaRPr>
          </a:p>
          <a:p>
            <a:pPr marL="0" marR="0" algn="just">
              <a:lnSpc>
                <a:spcPct val="115000"/>
              </a:lnSpc>
              <a:spcBef>
                <a:spcPts val="1875"/>
              </a:spcBef>
              <a:spcAft>
                <a:spcPts val="1875"/>
              </a:spcAft>
            </a:pPr>
            <a:r>
              <a:rPr lang="en-US" sz="2400" b="1" dirty="0">
                <a:solidFill>
                  <a:srgbClr val="000000"/>
                </a:solidFill>
                <a:effectLst/>
                <a:latin typeface="Calibri" panose="020F0502020204030204" pitchFamily="34" charset="0"/>
                <a:ea typeface="Times New Roman" panose="02020603050405020304" pitchFamily="18" charset="0"/>
              </a:rPr>
              <a:t>Work Breakdown Structure Tree Diagram:</a:t>
            </a:r>
            <a:r>
              <a:rPr lang="en-US" sz="2400" dirty="0">
                <a:solidFill>
                  <a:srgbClr val="000000"/>
                </a:solidFill>
                <a:effectLst/>
                <a:latin typeface="Calibri" panose="020F0502020204030204" pitchFamily="34" charset="0"/>
                <a:ea typeface="Times New Roman" panose="02020603050405020304" pitchFamily="18" charset="0"/>
              </a:rPr>
              <a:t> The most commonly seen version, the tree structure depiction of a WBS is an organizational chart that has all the same WBS elements of the list (phases, deliverables, tasks and work packages) but represents the workflow or progress as defined by a diagrammatic representation. </a:t>
            </a:r>
            <a:endParaRPr lang="en-US" sz="2400" dirty="0">
              <a:effectLst/>
              <a:latin typeface="Times New Roman" panose="02020603050405020304" pitchFamily="18" charset="0"/>
              <a:ea typeface="Times New Roman" panose="02020603050405020304" pitchFamily="18" charset="0"/>
            </a:endParaRPr>
          </a:p>
          <a:p>
            <a:r>
              <a:rPr lang="en-US" sz="2400" b="1" dirty="0">
                <a:effectLst/>
                <a:latin typeface="Calibri" panose="020F0502020204030204" pitchFamily="34" charset="0"/>
                <a:ea typeface="Calibri" panose="020F0502020204030204" pitchFamily="34" charset="0"/>
              </a:rPr>
              <a:t>Work Breakdown Structure Gantt Chart:</a:t>
            </a:r>
            <a:r>
              <a:rPr lang="en-US" sz="2400" dirty="0">
                <a:effectLst/>
                <a:latin typeface="Calibri" panose="020F0502020204030204" pitchFamily="34" charset="0"/>
                <a:ea typeface="Calibri" panose="020F0502020204030204" pitchFamily="34" charset="0"/>
              </a:rPr>
              <a:t> A Gantt chart is both a spreadsheet and a timeline. The Gantt chart is a WBS that can do more than a static task list or tree diagram. With a dynamic Gantt chart, you can link dependencies, set milestones, even set a baseline. </a:t>
            </a:r>
            <a:endParaRPr lang="en-US" sz="2400" dirty="0"/>
          </a:p>
        </p:txBody>
      </p:sp>
    </p:spTree>
    <p:extLst>
      <p:ext uri="{BB962C8B-B14F-4D97-AF65-F5344CB8AC3E}">
        <p14:creationId xmlns:p14="http://schemas.microsoft.com/office/powerpoint/2010/main" val="110344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ProjectManager's Gantt chart, showing a timeline based on the a WBS column">
            <a:hlinkClick r:id="rId2"/>
            <a:extLst>
              <a:ext uri="{FF2B5EF4-FFF2-40B4-BE49-F238E27FC236}">
                <a16:creationId xmlns:a16="http://schemas.microsoft.com/office/drawing/2014/main" id="{290EB642-3480-4543-9671-C027C136969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94" r="-1" b="-1"/>
          <a:stretch/>
        </p:blipFill>
        <p:spPr bwMode="auto">
          <a:xfrm>
            <a:off x="20" y="1282"/>
            <a:ext cx="12191980" cy="6856718"/>
          </a:xfrm>
          <a:prstGeom prst="rect">
            <a:avLst/>
          </a:prstGeom>
          <a:noFill/>
        </p:spPr>
      </p:pic>
    </p:spTree>
    <p:extLst>
      <p:ext uri="{BB962C8B-B14F-4D97-AF65-F5344CB8AC3E}">
        <p14:creationId xmlns:p14="http://schemas.microsoft.com/office/powerpoint/2010/main" val="61208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33E76C-3F98-0F80-5182-F48174F64636}"/>
              </a:ext>
            </a:extLst>
          </p:cNvPr>
          <p:cNvSpPr txBox="1"/>
          <p:nvPr/>
        </p:nvSpPr>
        <p:spPr>
          <a:xfrm>
            <a:off x="1088572" y="828409"/>
            <a:ext cx="9666514" cy="2277547"/>
          </a:xfrm>
          <a:prstGeom prst="rect">
            <a:avLst/>
          </a:prstGeom>
          <a:noFill/>
        </p:spPr>
        <p:txBody>
          <a:bodyPr wrap="square">
            <a:spAutoFit/>
          </a:bodyPr>
          <a:lstStyle/>
          <a:p>
            <a:pPr marL="0" marR="0" algn="just">
              <a:lnSpc>
                <a:spcPts val="3375"/>
              </a:lnSpc>
              <a:spcBef>
                <a:spcPts val="0"/>
              </a:spcBef>
              <a:spcAft>
                <a:spcPts val="800"/>
              </a:spcAft>
            </a:pPr>
            <a:r>
              <a:rPr lang="en-US" sz="3600" spc="-75" dirty="0">
                <a:effectLst/>
                <a:latin typeface="Segoe UI" panose="020B0502040204020203" pitchFamily="34" charset="0"/>
                <a:ea typeface="Times New Roman" panose="02020603050405020304" pitchFamily="18" charset="0"/>
                <a:cs typeface="Iskoola Pota" panose="020B0502040204020203" pitchFamily="34" charset="0"/>
              </a:rPr>
              <a:t>What is project scope management?</a:t>
            </a:r>
          </a:p>
          <a:p>
            <a:pPr marL="0" marR="0" algn="just">
              <a:lnSpc>
                <a:spcPts val="3375"/>
              </a:lnSpc>
              <a:spcBef>
                <a:spcPts val="0"/>
              </a:spcBef>
              <a:spcAft>
                <a:spcPts val="800"/>
              </a:spcAft>
            </a:pP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p>
            <a:pPr algn="just"/>
            <a:r>
              <a:rPr lang="en-US" sz="2400" dirty="0">
                <a:effectLst/>
                <a:latin typeface="Montserrat" panose="00000500000000000000" pitchFamily="2" charset="0"/>
                <a:ea typeface="Times New Roman" panose="02020603050405020304" pitchFamily="18" charset="0"/>
                <a:cs typeface="Times New Roman" panose="02020603050405020304" pitchFamily="18" charset="0"/>
              </a:rPr>
              <a:t>Project scope management is the process to ensure that a particular project includes all the work relevant/appropriate to achieve the project’s objectives. </a:t>
            </a:r>
            <a:endParaRPr lang="en-US" sz="2400" dirty="0"/>
          </a:p>
        </p:txBody>
      </p:sp>
    </p:spTree>
    <p:extLst>
      <p:ext uri="{BB962C8B-B14F-4D97-AF65-F5344CB8AC3E}">
        <p14:creationId xmlns:p14="http://schemas.microsoft.com/office/powerpoint/2010/main" val="213531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6229E-C057-350D-77CF-EBF788AB7BD5}"/>
              </a:ext>
            </a:extLst>
          </p:cNvPr>
          <p:cNvSpPr txBox="1"/>
          <p:nvPr/>
        </p:nvSpPr>
        <p:spPr>
          <a:xfrm>
            <a:off x="1153884" y="601796"/>
            <a:ext cx="10243459" cy="5352491"/>
          </a:xfrm>
          <a:prstGeom prst="rect">
            <a:avLst/>
          </a:prstGeom>
          <a:noFill/>
        </p:spPr>
        <p:txBody>
          <a:bodyPr wrap="square">
            <a:spAutoFit/>
          </a:bodyPr>
          <a:lstStyle/>
          <a:p>
            <a:pPr marL="0" marR="0" algn="just">
              <a:lnSpc>
                <a:spcPct val="115000"/>
              </a:lnSpc>
              <a:spcBef>
                <a:spcPts val="4500"/>
              </a:spcBef>
              <a:spcAft>
                <a:spcPts val="2250"/>
              </a:spcAft>
            </a:pPr>
            <a:r>
              <a:rPr lang="en-US" sz="2000" b="1" dirty="0">
                <a:effectLst/>
                <a:latin typeface="Calibri" panose="020F0502020204030204" pitchFamily="34" charset="0"/>
                <a:ea typeface="Times New Roman" panose="02020603050405020304" pitchFamily="18" charset="0"/>
              </a:rPr>
              <a:t>WBS Elements</a:t>
            </a:r>
            <a:endParaRPr lang="en-US" sz="2800" b="1"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SzPts val="1000"/>
              <a:buFont typeface="Symbol" panose="05050102010706020507" pitchFamily="18" charset="2"/>
              <a:buChar char=""/>
              <a:tabLst>
                <a:tab pos="457200" algn="l"/>
              </a:tabLst>
            </a:pPr>
            <a:r>
              <a:rPr lang="en-US" sz="2000" b="1" dirty="0">
                <a:effectLst/>
                <a:latin typeface="Calibri" panose="020F0502020204030204" pitchFamily="34" charset="0"/>
                <a:ea typeface="Calibri" panose="020F0502020204030204" pitchFamily="34" charset="0"/>
                <a:cs typeface="Iskoola Pota" panose="020B0502040204020203" pitchFamily="34" charset="0"/>
              </a:rPr>
              <a:t>WBS Dictionary:</a:t>
            </a:r>
            <a:r>
              <a:rPr lang="en-US" sz="2000" dirty="0">
                <a:effectLst/>
                <a:latin typeface="Calibri" panose="020F0502020204030204" pitchFamily="34" charset="0"/>
                <a:ea typeface="Calibri" panose="020F0502020204030204" pitchFamily="34" charset="0"/>
                <a:cs typeface="Calibri" panose="020F0502020204030204" pitchFamily="34" charset="0"/>
              </a:rPr>
              <a:t> A WBS dictionary is a document that defines the various WBS elements. </a:t>
            </a:r>
          </a:p>
          <a:p>
            <a:pPr marL="342900" marR="0" lvl="0" indent="-342900" algn="just">
              <a:lnSpc>
                <a:spcPct val="115000"/>
              </a:lnSpc>
              <a:spcBef>
                <a:spcPts val="0"/>
              </a:spcBef>
              <a:spcAft>
                <a:spcPts val="600"/>
              </a:spcAft>
              <a:buSzPts val="1000"/>
              <a:buFont typeface="Symbol" panose="05050102010706020507" pitchFamily="18" charset="2"/>
              <a:buChar char=""/>
              <a:tabLst>
                <a:tab pos="457200" algn="l"/>
              </a:tabLst>
            </a:pPr>
            <a:r>
              <a:rPr lang="en-US" sz="2000" b="1" dirty="0">
                <a:effectLst/>
                <a:latin typeface="Calibri" panose="020F0502020204030204" pitchFamily="34" charset="0"/>
                <a:ea typeface="Calibri" panose="020F0502020204030204" pitchFamily="34" charset="0"/>
                <a:cs typeface="Iskoola Pota" panose="020B0502040204020203" pitchFamily="34" charset="0"/>
              </a:rPr>
              <a:t>WBS Levels:</a:t>
            </a:r>
            <a:r>
              <a:rPr lang="en-US" sz="2000" dirty="0">
                <a:effectLst/>
                <a:latin typeface="Calibri" panose="020F0502020204030204" pitchFamily="34" charset="0"/>
                <a:ea typeface="Calibri" panose="020F0502020204030204" pitchFamily="34" charset="0"/>
                <a:cs typeface="Calibri" panose="020F0502020204030204" pitchFamily="34" charset="0"/>
              </a:rPr>
              <a:t> The WBS levels are what determines the hierarchy of a WBS element. </a:t>
            </a:r>
          </a:p>
          <a:p>
            <a:pPr marL="342900" marR="0" lvl="0" indent="-342900" algn="just">
              <a:lnSpc>
                <a:spcPct val="115000"/>
              </a:lnSpc>
              <a:spcBef>
                <a:spcPts val="0"/>
              </a:spcBef>
              <a:spcAft>
                <a:spcPts val="600"/>
              </a:spcAft>
              <a:buSzPts val="1000"/>
              <a:buFont typeface="Symbol" panose="05050102010706020507" pitchFamily="18" charset="2"/>
              <a:buChar char=""/>
              <a:tabLst>
                <a:tab pos="457200" algn="l"/>
              </a:tabLst>
            </a:pPr>
            <a:r>
              <a:rPr lang="en-US" sz="2000" b="1" dirty="0">
                <a:effectLst/>
                <a:latin typeface="Calibri" panose="020F0502020204030204" pitchFamily="34" charset="0"/>
                <a:ea typeface="Calibri" panose="020F0502020204030204" pitchFamily="34" charset="0"/>
                <a:cs typeface="Iskoola Pota" panose="020B0502040204020203" pitchFamily="34" charset="0"/>
              </a:rPr>
              <a:t>Control Accounts:</a:t>
            </a:r>
            <a:r>
              <a:rPr lang="en-US" sz="2000" dirty="0">
                <a:effectLst/>
                <a:latin typeface="Calibri" panose="020F0502020204030204" pitchFamily="34" charset="0"/>
                <a:ea typeface="Calibri" panose="020F0502020204030204" pitchFamily="34" charset="0"/>
                <a:cs typeface="Calibri" panose="020F0502020204030204" pitchFamily="34" charset="0"/>
              </a:rPr>
              <a:t> Control accounts are used to group work packages and measure their status. They’re used to control areas of your project scope. </a:t>
            </a:r>
          </a:p>
          <a:p>
            <a:pPr marL="342900" marR="0" lvl="0" indent="-342900" algn="just">
              <a:lnSpc>
                <a:spcPct val="115000"/>
              </a:lnSpc>
              <a:spcBef>
                <a:spcPts val="0"/>
              </a:spcBef>
              <a:spcAft>
                <a:spcPts val="600"/>
              </a:spcAft>
              <a:buSzPts val="1000"/>
              <a:buFont typeface="Symbol" panose="05050102010706020507" pitchFamily="18" charset="2"/>
              <a:buChar char=""/>
              <a:tabLst>
                <a:tab pos="457200" algn="l"/>
              </a:tabLst>
            </a:pPr>
            <a:r>
              <a:rPr lang="en-US" sz="2000" b="1" dirty="0">
                <a:effectLst/>
                <a:latin typeface="Calibri" panose="020F0502020204030204" pitchFamily="34" charset="0"/>
                <a:ea typeface="Calibri" panose="020F0502020204030204" pitchFamily="34" charset="0"/>
                <a:cs typeface="Iskoola Pota" panose="020B0502040204020203" pitchFamily="34" charset="0"/>
              </a:rPr>
              <a:t>Project Deliverables:</a:t>
            </a:r>
            <a:r>
              <a:rPr lang="en-US" sz="2000" dirty="0">
                <a:effectLst/>
                <a:latin typeface="Calibri" panose="020F0502020204030204" pitchFamily="34" charset="0"/>
                <a:ea typeface="Calibri" panose="020F0502020204030204" pitchFamily="34" charset="0"/>
                <a:cs typeface="Calibri" panose="020F0502020204030204" pitchFamily="34" charset="0"/>
              </a:rPr>
              <a:t> Project deliverables are the desired outcome of project tasks and work packages. </a:t>
            </a:r>
          </a:p>
          <a:p>
            <a:pPr marL="342900" marR="0" lvl="0" indent="-342900" algn="just">
              <a:lnSpc>
                <a:spcPct val="115000"/>
              </a:lnSpc>
              <a:spcBef>
                <a:spcPts val="0"/>
              </a:spcBef>
              <a:spcAft>
                <a:spcPts val="600"/>
              </a:spcAft>
              <a:buSzPts val="1000"/>
              <a:buFont typeface="Symbol" panose="05050102010706020507" pitchFamily="18" charset="2"/>
              <a:buChar char=""/>
              <a:tabLst>
                <a:tab pos="457200" algn="l"/>
              </a:tabLst>
            </a:pPr>
            <a:r>
              <a:rPr lang="en-US" sz="2000" b="1" dirty="0">
                <a:effectLst/>
                <a:latin typeface="Calibri" panose="020F0502020204030204" pitchFamily="34" charset="0"/>
                <a:ea typeface="Calibri" panose="020F0502020204030204" pitchFamily="34" charset="0"/>
                <a:cs typeface="Iskoola Pota" panose="020B0502040204020203" pitchFamily="34" charset="0"/>
              </a:rPr>
              <a:t>Work Packages:</a:t>
            </a: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A </a:t>
            </a:r>
            <a:r>
              <a:rPr lang="en-US" sz="2000" dirty="0">
                <a:effectLst/>
                <a:latin typeface="Calibri" panose="020F0502020204030204" pitchFamily="34" charset="0"/>
                <a:ea typeface="Calibri" panose="020F0502020204030204" pitchFamily="34" charset="0"/>
                <a:cs typeface="Calibri" panose="020F0502020204030204" pitchFamily="34" charset="0"/>
              </a:rPr>
              <a:t>work package is the “lowest level of the WBS”. That’s because a work package is a group of related tasks that are small enough to be assigned to a team member or department. </a:t>
            </a:r>
          </a:p>
          <a:p>
            <a:pPr marL="342900" marR="0" lvl="0" indent="-342900" algn="just">
              <a:lnSpc>
                <a:spcPct val="115000"/>
              </a:lnSpc>
              <a:spcBef>
                <a:spcPts val="0"/>
              </a:spcBef>
              <a:spcAft>
                <a:spcPts val="600"/>
              </a:spcAft>
              <a:buSzPts val="1000"/>
              <a:buFont typeface="Symbol" panose="05050102010706020507" pitchFamily="18" charset="2"/>
              <a:buChar char=""/>
              <a:tabLst>
                <a:tab pos="457200" algn="l"/>
              </a:tabLst>
            </a:pPr>
            <a:r>
              <a:rPr lang="en-US" sz="2000" b="1" dirty="0">
                <a:effectLst/>
                <a:latin typeface="Calibri" panose="020F0502020204030204" pitchFamily="34" charset="0"/>
                <a:ea typeface="Calibri" panose="020F0502020204030204" pitchFamily="34" charset="0"/>
                <a:cs typeface="Iskoola Pota" panose="020B0502040204020203" pitchFamily="34" charset="0"/>
              </a:rPr>
              <a:t>Tasks:</a:t>
            </a:r>
            <a:r>
              <a:rPr lang="en-US" sz="2000" dirty="0">
                <a:effectLst/>
                <a:latin typeface="Calibri" panose="020F0502020204030204" pitchFamily="34" charset="0"/>
                <a:ea typeface="Calibri" panose="020F0502020204030204" pitchFamily="34" charset="0"/>
                <a:cs typeface="Calibri" panose="020F0502020204030204" pitchFamily="34" charset="0"/>
              </a:rPr>
              <a:t> Your tasks make up your work packages and therefore, your project scope. A WBS will help you define each task requirements, status, description, task owner, dependencies, and duration.</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p:txBody>
      </p:sp>
    </p:spTree>
    <p:extLst>
      <p:ext uri="{BB962C8B-B14F-4D97-AF65-F5344CB8AC3E}">
        <p14:creationId xmlns:p14="http://schemas.microsoft.com/office/powerpoint/2010/main" val="1450069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99079F-2887-FE4C-D443-727FF4607D17}"/>
              </a:ext>
            </a:extLst>
          </p:cNvPr>
          <p:cNvSpPr txBox="1"/>
          <p:nvPr/>
        </p:nvSpPr>
        <p:spPr>
          <a:xfrm>
            <a:off x="364672" y="305068"/>
            <a:ext cx="11462656" cy="6247864"/>
          </a:xfrm>
          <a:prstGeom prst="rect">
            <a:avLst/>
          </a:prstGeom>
          <a:noFill/>
        </p:spPr>
        <p:txBody>
          <a:bodyPr wrap="square">
            <a:spAutoFit/>
          </a:bodyPr>
          <a:lstStyle/>
          <a:p>
            <a:r>
              <a:rPr lang="en-US" sz="2000" b="1" dirty="0"/>
              <a:t>How to Create a Work Breakdown Structure In Six Steps</a:t>
            </a:r>
          </a:p>
          <a:p>
            <a:endParaRPr lang="en-US" sz="2000" b="1" dirty="0"/>
          </a:p>
          <a:p>
            <a:pPr marL="342900" indent="-342900">
              <a:buAutoNum type="arabicPeriod"/>
            </a:pPr>
            <a:r>
              <a:rPr lang="en-US" sz="2000" b="1" dirty="0"/>
              <a:t>Define the Project Scope, Goals and Objectives :</a:t>
            </a:r>
            <a:r>
              <a:rPr lang="en-US" sz="2000" dirty="0"/>
              <a:t>Your project goals and objectives set the rules for defining your project scope. </a:t>
            </a:r>
          </a:p>
          <a:p>
            <a:endParaRPr lang="en-US" sz="2000" dirty="0"/>
          </a:p>
          <a:p>
            <a:r>
              <a:rPr lang="en-US" sz="2000" b="1" dirty="0"/>
              <a:t>2. Identify Project Phases &amp; Control Accounts : </a:t>
            </a:r>
            <a:r>
              <a:rPr lang="en-US" sz="2000" dirty="0"/>
              <a:t>break the larger project scope statement into a series of phases that will take it from conception to completion. </a:t>
            </a:r>
          </a:p>
          <a:p>
            <a:endParaRPr lang="en-US" sz="2000" dirty="0"/>
          </a:p>
          <a:p>
            <a:r>
              <a:rPr lang="en-US" sz="2000" b="1" dirty="0"/>
              <a:t>3. List Your Project Deliverables : </a:t>
            </a:r>
            <a:r>
              <a:rPr lang="en-US" sz="2000" dirty="0"/>
              <a:t>What are your project deliverables? List them all and note the work needed for those project deliverables to be deemed successfully delivered (sub-deliverables, work packages, resources, participants, etc.)</a:t>
            </a:r>
          </a:p>
          <a:p>
            <a:endParaRPr lang="en-US" sz="2000" dirty="0"/>
          </a:p>
          <a:p>
            <a:r>
              <a:rPr lang="en-US" sz="2000" b="1" dirty="0"/>
              <a:t>4. Set WBS Levels : </a:t>
            </a:r>
            <a:r>
              <a:rPr lang="en-US" sz="2000" dirty="0"/>
              <a:t>The WBS levels are what make a work breakdown structure a “hierarchical deconstruction of your project scope”.</a:t>
            </a:r>
          </a:p>
          <a:p>
            <a:endParaRPr lang="en-US" sz="2000" dirty="0"/>
          </a:p>
          <a:p>
            <a:r>
              <a:rPr lang="en-US" sz="2000" b="1" dirty="0"/>
              <a:t>5. Create Work Packages : </a:t>
            </a:r>
            <a:r>
              <a:rPr lang="en-US" sz="2000" dirty="0"/>
              <a:t>Take your deliverables from above and break them down into every single task and subtask that is necessary to deliver them. Group those into work packages.</a:t>
            </a:r>
          </a:p>
          <a:p>
            <a:endParaRPr lang="en-US" sz="2000" dirty="0"/>
          </a:p>
          <a:p>
            <a:r>
              <a:rPr lang="en-US" sz="2000" b="1" dirty="0"/>
              <a:t>6. Choose Task Owners : </a:t>
            </a:r>
            <a:r>
              <a:rPr lang="en-US" sz="2000" dirty="0"/>
              <a:t>With the tasks now laid out, assign them to your project team. Give each team member the work management tools, resources and authority they need to get the job done.</a:t>
            </a:r>
          </a:p>
        </p:txBody>
      </p:sp>
    </p:spTree>
    <p:extLst>
      <p:ext uri="{BB962C8B-B14F-4D97-AF65-F5344CB8AC3E}">
        <p14:creationId xmlns:p14="http://schemas.microsoft.com/office/powerpoint/2010/main" val="60734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FB62C7-2B8B-BECE-AABF-B53DF18B205A}"/>
              </a:ext>
            </a:extLst>
          </p:cNvPr>
          <p:cNvSpPr txBox="1"/>
          <p:nvPr/>
        </p:nvSpPr>
        <p:spPr>
          <a:xfrm>
            <a:off x="1491342" y="514731"/>
            <a:ext cx="9873344" cy="4738990"/>
          </a:xfrm>
          <a:prstGeom prst="rect">
            <a:avLst/>
          </a:prstGeom>
          <a:noFill/>
        </p:spPr>
        <p:txBody>
          <a:bodyPr wrap="square">
            <a:spAutoFit/>
          </a:bodyPr>
          <a:lstStyle/>
          <a:p>
            <a:pPr marL="0" marR="0" algn="just">
              <a:lnSpc>
                <a:spcPts val="2025"/>
              </a:lnSpc>
              <a:spcBef>
                <a:spcPts val="0"/>
              </a:spcBef>
              <a:spcAft>
                <a:spcPts val="1950"/>
              </a:spcAft>
            </a:pPr>
            <a:r>
              <a:rPr lang="en-US" sz="2800" b="1" dirty="0">
                <a:solidFill>
                  <a:srgbClr val="222222"/>
                </a:solidFill>
                <a:effectLst/>
                <a:highlight>
                  <a:srgbClr val="FFFF00"/>
                </a:highlight>
                <a:ea typeface="Times New Roman" panose="02020603050405020304" pitchFamily="18" charset="0"/>
                <a:cs typeface="Times New Roman" panose="02020603050405020304" pitchFamily="18" charset="0"/>
              </a:rPr>
              <a:t>Project Scope Management </a:t>
            </a:r>
            <a:r>
              <a:rPr lang="en-US" sz="2800" b="1" dirty="0">
                <a:solidFill>
                  <a:srgbClr val="222222"/>
                </a:solidFill>
                <a:effectLst/>
                <a:ea typeface="Times New Roman" panose="02020603050405020304" pitchFamily="18" charset="0"/>
                <a:cs typeface="Times New Roman" panose="02020603050405020304" pitchFamily="18" charset="0"/>
              </a:rPr>
              <a:t>consists of </a:t>
            </a:r>
            <a:r>
              <a:rPr lang="en-US" sz="2800" b="1" dirty="0">
                <a:solidFill>
                  <a:srgbClr val="222222"/>
                </a:solidFill>
                <a:effectLst/>
                <a:highlight>
                  <a:srgbClr val="FFFF00"/>
                </a:highlight>
                <a:ea typeface="Times New Roman" panose="02020603050405020304" pitchFamily="18" charset="0"/>
                <a:cs typeface="Times New Roman" panose="02020603050405020304" pitchFamily="18" charset="0"/>
              </a:rPr>
              <a:t>three</a:t>
            </a:r>
            <a:r>
              <a:rPr lang="en-US" sz="2800" b="1" dirty="0">
                <a:solidFill>
                  <a:srgbClr val="222222"/>
                </a:solidFill>
                <a:effectLst/>
                <a:ea typeface="Times New Roman" panose="02020603050405020304" pitchFamily="18" charset="0"/>
                <a:cs typeface="Times New Roman" panose="02020603050405020304" pitchFamily="18" charset="0"/>
              </a:rPr>
              <a:t> processes </a:t>
            </a:r>
          </a:p>
          <a:p>
            <a:pPr marL="0" marR="0" algn="just">
              <a:lnSpc>
                <a:spcPts val="2025"/>
              </a:lnSpc>
              <a:spcBef>
                <a:spcPts val="0"/>
              </a:spcBef>
              <a:spcAft>
                <a:spcPts val="1950"/>
              </a:spcAft>
            </a:pPr>
            <a:endParaRPr lang="en-US" sz="2400" b="1" dirty="0">
              <a:solidFill>
                <a:srgbClr val="222222"/>
              </a:solidFill>
              <a:highlight>
                <a:srgbClr val="FFFF00"/>
              </a:highlight>
              <a:ea typeface="Times New Roman" panose="02020603050405020304" pitchFamily="18" charset="0"/>
              <a:cs typeface="Times New Roman" panose="02020603050405020304" pitchFamily="18" charset="0"/>
            </a:endParaRPr>
          </a:p>
          <a:p>
            <a:pPr marL="0" marR="0" algn="just">
              <a:lnSpc>
                <a:spcPts val="2025"/>
              </a:lnSpc>
              <a:spcBef>
                <a:spcPts val="0"/>
              </a:spcBef>
              <a:spcAft>
                <a:spcPts val="1950"/>
              </a:spcAft>
            </a:pPr>
            <a:r>
              <a:rPr lang="en-US" sz="2400" b="1" dirty="0">
                <a:solidFill>
                  <a:srgbClr val="222222"/>
                </a:solidFill>
                <a:effectLst/>
                <a:highlight>
                  <a:srgbClr val="FFFF00"/>
                </a:highlight>
                <a:ea typeface="Times New Roman" panose="02020603050405020304" pitchFamily="18" charset="0"/>
                <a:cs typeface="Times New Roman" panose="02020603050405020304" pitchFamily="18" charset="0"/>
              </a:rPr>
              <a:t>Planning:</a:t>
            </a:r>
            <a:r>
              <a:rPr lang="en-US" sz="2400" dirty="0">
                <a:solidFill>
                  <a:srgbClr val="222222"/>
                </a:solidFill>
                <a:effectLst/>
                <a:highlight>
                  <a:srgbClr val="FFFF00"/>
                </a:highlight>
                <a:ea typeface="Times New Roman" panose="02020603050405020304" pitchFamily="18" charset="0"/>
                <a:cs typeface="Times New Roman" panose="02020603050405020304" pitchFamily="18" charset="0"/>
              </a:rPr>
              <a:t> </a:t>
            </a:r>
            <a:r>
              <a:rPr lang="en-US" sz="2400" dirty="0">
                <a:solidFill>
                  <a:srgbClr val="222222"/>
                </a:solidFill>
                <a:effectLst/>
                <a:ea typeface="Times New Roman" panose="02020603050405020304" pitchFamily="18" charset="0"/>
                <a:cs typeface="Times New Roman" panose="02020603050405020304" pitchFamily="18" charset="0"/>
              </a:rPr>
              <a:t>The process of getting an overview and defining the work that needs to be done to achieve the deliverables is called Planning.</a:t>
            </a:r>
            <a:endParaRPr lang="en-US" sz="2400" dirty="0">
              <a:effectLst/>
              <a:ea typeface="Calibri" panose="020F0502020204030204" pitchFamily="34" charset="0"/>
              <a:cs typeface="Iskoola Pota" panose="020B0502040204020203" pitchFamily="34" charset="0"/>
            </a:endParaRPr>
          </a:p>
          <a:p>
            <a:pPr marL="342900" marR="0" lvl="0" indent="-342900" algn="just">
              <a:lnSpc>
                <a:spcPct val="107000"/>
              </a:lnSpc>
              <a:spcBef>
                <a:spcPts val="0"/>
              </a:spcBef>
              <a:spcAft>
                <a:spcPts val="750"/>
              </a:spcAft>
              <a:tabLst>
                <a:tab pos="457200" algn="l"/>
              </a:tabLst>
            </a:pPr>
            <a:r>
              <a:rPr lang="en-US" sz="2400" b="1" dirty="0">
                <a:solidFill>
                  <a:srgbClr val="222222"/>
                </a:solidFill>
                <a:effectLst/>
                <a:highlight>
                  <a:srgbClr val="FFFF00"/>
                </a:highlight>
                <a:ea typeface="Times New Roman" panose="02020603050405020304" pitchFamily="18" charset="0"/>
                <a:cs typeface="Times New Roman" panose="02020603050405020304" pitchFamily="18" charset="0"/>
              </a:rPr>
              <a:t>Controlling:</a:t>
            </a:r>
            <a:r>
              <a:rPr lang="en-US" sz="2400" dirty="0">
                <a:solidFill>
                  <a:srgbClr val="222222"/>
                </a:solidFill>
                <a:effectLst/>
                <a:highlight>
                  <a:srgbClr val="FFFF00"/>
                </a:highlight>
                <a:ea typeface="Times New Roman" panose="02020603050405020304" pitchFamily="18" charset="0"/>
                <a:cs typeface="Times New Roman" panose="02020603050405020304" pitchFamily="18" charset="0"/>
              </a:rPr>
              <a:t> </a:t>
            </a:r>
            <a:r>
              <a:rPr lang="en-US" sz="2400" dirty="0">
                <a:solidFill>
                  <a:srgbClr val="222222"/>
                </a:solidFill>
                <a:effectLst/>
                <a:ea typeface="Times New Roman" panose="02020603050405020304" pitchFamily="18" charset="0"/>
                <a:cs typeface="Times New Roman" panose="02020603050405020304" pitchFamily="18" charset="0"/>
              </a:rPr>
              <a:t>The process of documenting, tracking, focusing on scope disruption, and also continually approving and disapproving the project changes through the controlling and monitoring process is called controlling.</a:t>
            </a:r>
            <a:endParaRPr lang="en-US" sz="2400" dirty="0">
              <a:effectLst/>
              <a:ea typeface="Calibri" panose="020F0502020204030204" pitchFamily="34" charset="0"/>
              <a:cs typeface="Iskoola Pota" panose="020B0502040204020203" pitchFamily="34" charset="0"/>
            </a:endParaRPr>
          </a:p>
          <a:p>
            <a:pPr marL="342900" marR="0" lvl="0" indent="-342900" algn="just">
              <a:lnSpc>
                <a:spcPct val="107000"/>
              </a:lnSpc>
              <a:spcBef>
                <a:spcPts val="0"/>
              </a:spcBef>
              <a:spcAft>
                <a:spcPts val="0"/>
              </a:spcAft>
              <a:tabLst>
                <a:tab pos="457200" algn="l"/>
              </a:tabLst>
            </a:pPr>
            <a:r>
              <a:rPr lang="en-US" sz="2400" b="1" dirty="0">
                <a:solidFill>
                  <a:srgbClr val="222222"/>
                </a:solidFill>
                <a:effectLst/>
                <a:highlight>
                  <a:srgbClr val="FFFF00"/>
                </a:highlight>
                <a:ea typeface="Times New Roman" panose="02020603050405020304" pitchFamily="18" charset="0"/>
                <a:cs typeface="Times New Roman" panose="02020603050405020304" pitchFamily="18" charset="0"/>
              </a:rPr>
              <a:t>Closing:</a:t>
            </a:r>
            <a:r>
              <a:rPr lang="en-US" sz="2400" dirty="0">
                <a:solidFill>
                  <a:srgbClr val="222222"/>
                </a:solidFill>
                <a:effectLst/>
                <a:highlight>
                  <a:srgbClr val="FFFF00"/>
                </a:highlight>
                <a:ea typeface="Times New Roman" panose="02020603050405020304" pitchFamily="18" charset="0"/>
                <a:cs typeface="Times New Roman" panose="02020603050405020304" pitchFamily="18" charset="0"/>
              </a:rPr>
              <a:t> </a:t>
            </a:r>
            <a:r>
              <a:rPr lang="en-US" sz="2400" dirty="0">
                <a:solidFill>
                  <a:srgbClr val="222222"/>
                </a:solidFill>
                <a:effectLst/>
                <a:ea typeface="Times New Roman" panose="02020603050405020304" pitchFamily="18" charset="0"/>
                <a:cs typeface="Times New Roman" panose="02020603050405020304" pitchFamily="18" charset="0"/>
              </a:rPr>
              <a:t>The process that includes an examination of the project deliverables and an assessment of the outcomes of the project against the original plan is the primary function of Closing.</a:t>
            </a:r>
            <a:endParaRPr lang="en-US" sz="2400" dirty="0">
              <a:effectLst/>
              <a:ea typeface="Calibri" panose="020F0502020204030204" pitchFamily="34" charset="0"/>
              <a:cs typeface="Iskoola Pota" panose="020B0502040204020203" pitchFamily="34" charset="0"/>
            </a:endParaRPr>
          </a:p>
        </p:txBody>
      </p:sp>
    </p:spTree>
    <p:extLst>
      <p:ext uri="{BB962C8B-B14F-4D97-AF65-F5344CB8AC3E}">
        <p14:creationId xmlns:p14="http://schemas.microsoft.com/office/powerpoint/2010/main" val="18810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26E530-C528-94DD-314D-BE733B01C639}"/>
              </a:ext>
            </a:extLst>
          </p:cNvPr>
          <p:cNvSpPr txBox="1"/>
          <p:nvPr/>
        </p:nvSpPr>
        <p:spPr>
          <a:xfrm>
            <a:off x="1469570" y="504433"/>
            <a:ext cx="9503229" cy="2588144"/>
          </a:xfrm>
          <a:prstGeom prst="rect">
            <a:avLst/>
          </a:prstGeom>
          <a:noFill/>
        </p:spPr>
        <p:txBody>
          <a:bodyPr wrap="square">
            <a:spAutoFit/>
          </a:bodyPr>
          <a:lstStyle/>
          <a:p>
            <a:pPr marL="342900" marR="0" lvl="0" indent="-342900" algn="just">
              <a:lnSpc>
                <a:spcPct val="107000"/>
              </a:lnSpc>
              <a:spcBef>
                <a:spcPts val="0"/>
              </a:spcBef>
              <a:spcAft>
                <a:spcPts val="750"/>
              </a:spcAft>
              <a:tabLst>
                <a:tab pos="457200" algn="l"/>
              </a:tabLst>
            </a:pPr>
            <a:r>
              <a:rPr lang="en-US" sz="2000" b="1" dirty="0">
                <a:solidFill>
                  <a:srgbClr val="222222"/>
                </a:solidFill>
                <a:effectLst/>
                <a:ea typeface="Times New Roman" panose="02020603050405020304" pitchFamily="18" charset="0"/>
                <a:cs typeface="Times New Roman" panose="02020603050405020304" pitchFamily="18" charset="0"/>
              </a:rPr>
              <a:t>Product Scope:</a:t>
            </a:r>
            <a:r>
              <a:rPr lang="en-US" sz="2000" dirty="0">
                <a:solidFill>
                  <a:srgbClr val="222222"/>
                </a:solidFill>
                <a:effectLst/>
                <a:ea typeface="Times New Roman" panose="02020603050405020304" pitchFamily="18" charset="0"/>
                <a:cs typeface="Times New Roman" panose="02020603050405020304" pitchFamily="18" charset="0"/>
              </a:rPr>
              <a:t> Product scope can be defined as the features or characteristics of a product regardless of the design, function, or parts, and the critical point is that product scope refers to the actual tangible product that is finally produced.</a:t>
            </a:r>
          </a:p>
          <a:p>
            <a:pPr marL="342900" marR="0" lvl="0" indent="-342900" algn="just">
              <a:lnSpc>
                <a:spcPct val="107000"/>
              </a:lnSpc>
              <a:spcBef>
                <a:spcPts val="0"/>
              </a:spcBef>
              <a:spcAft>
                <a:spcPts val="750"/>
              </a:spcAft>
              <a:tabLst>
                <a:tab pos="457200" algn="l"/>
              </a:tabLst>
            </a:pPr>
            <a:endParaRPr lang="en-US" sz="2000" dirty="0">
              <a:effectLst/>
              <a:ea typeface="Calibri" panose="020F0502020204030204" pitchFamily="34" charset="0"/>
              <a:cs typeface="Iskoola Pota" panose="020B0502040204020203" pitchFamily="34" charset="0"/>
            </a:endParaRPr>
          </a:p>
          <a:p>
            <a:pPr marL="342900" marR="0" lvl="0" indent="-342900" algn="just">
              <a:lnSpc>
                <a:spcPct val="107000"/>
              </a:lnSpc>
              <a:spcBef>
                <a:spcPts val="0"/>
              </a:spcBef>
              <a:spcAft>
                <a:spcPts val="0"/>
              </a:spcAft>
              <a:tabLst>
                <a:tab pos="457200" algn="l"/>
              </a:tabLst>
            </a:pPr>
            <a:r>
              <a:rPr lang="en-US" sz="2000" b="1" dirty="0">
                <a:solidFill>
                  <a:srgbClr val="222222"/>
                </a:solidFill>
                <a:effectLst/>
                <a:ea typeface="Times New Roman" panose="02020603050405020304" pitchFamily="18" charset="0"/>
                <a:cs typeface="Times New Roman" panose="02020603050405020304" pitchFamily="18" charset="0"/>
              </a:rPr>
              <a:t>Project Scope:</a:t>
            </a:r>
            <a:r>
              <a:rPr lang="en-US" sz="2000" dirty="0">
                <a:solidFill>
                  <a:srgbClr val="222222"/>
                </a:solidFill>
                <a:effectLst/>
                <a:ea typeface="Times New Roman" panose="02020603050405020304" pitchFamily="18" charset="0"/>
                <a:cs typeface="Times New Roman" panose="02020603050405020304" pitchFamily="18" charset="0"/>
              </a:rPr>
              <a:t> In contrast to product scope, project scope focuses on the various steps taken to deliver a product. Project scope can include things like assembly lines, budgets, staff training, supply chains, and personnel allocations.</a:t>
            </a:r>
            <a:endParaRPr lang="en-US" sz="2000" dirty="0">
              <a:effectLst/>
              <a:ea typeface="Calibri" panose="020F0502020204030204" pitchFamily="34" charset="0"/>
              <a:cs typeface="Iskoola Pota" panose="020B0502040204020203" pitchFamily="34" charset="0"/>
            </a:endParaRPr>
          </a:p>
        </p:txBody>
      </p:sp>
      <p:pic>
        <p:nvPicPr>
          <p:cNvPr id="3074" name="Picture 2" descr="Project Scope and Product Scope in Project Management - projectcubicle">
            <a:extLst>
              <a:ext uri="{FF2B5EF4-FFF2-40B4-BE49-F238E27FC236}">
                <a16:creationId xmlns:a16="http://schemas.microsoft.com/office/drawing/2014/main" id="{4E0E0681-9433-C4F4-304E-B88ABCABC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592" y="3309257"/>
            <a:ext cx="5771067" cy="317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135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59C4DBA-268A-1F3E-6F15-A0A79FE18D65}"/>
              </a:ext>
            </a:extLst>
          </p:cNvPr>
          <p:cNvSpPr txBox="1"/>
          <p:nvPr/>
        </p:nvSpPr>
        <p:spPr>
          <a:xfrm>
            <a:off x="838199" y="1174819"/>
            <a:ext cx="4826795" cy="2858363"/>
          </a:xfrm>
          <a:prstGeom prst="rect">
            <a:avLst/>
          </a:prstGeom>
        </p:spPr>
        <p:txBody>
          <a:bodyPr vert="horz" lIns="91440" tIns="45720" rIns="91440" bIns="45720" rtlCol="0" anchor="b">
            <a:normAutofit/>
          </a:bodyPr>
          <a:lstStyle/>
          <a:p>
            <a:pPr marL="0" marR="0">
              <a:lnSpc>
                <a:spcPct val="90000"/>
              </a:lnSpc>
              <a:spcBef>
                <a:spcPct val="0"/>
              </a:spcBef>
              <a:spcAft>
                <a:spcPts val="1500"/>
              </a:spcAft>
            </a:pPr>
            <a:r>
              <a:rPr lang="en-US" sz="6700" b="1">
                <a:solidFill>
                  <a:schemeClr val="bg1"/>
                </a:solidFill>
                <a:effectLst/>
                <a:latin typeface="+mj-lt"/>
                <a:ea typeface="+mj-ea"/>
                <a:cs typeface="+mj-cs"/>
              </a:rPr>
              <a:t>Project Scope Management Process</a:t>
            </a:r>
          </a:p>
        </p:txBody>
      </p:sp>
      <p:pic>
        <p:nvPicPr>
          <p:cNvPr id="4" name="Picture 3" descr="Project Scope Management Processes - Invensis Learning ">
            <a:extLst>
              <a:ext uri="{FF2B5EF4-FFF2-40B4-BE49-F238E27FC236}">
                <a16:creationId xmlns:a16="http://schemas.microsoft.com/office/drawing/2014/main" id="{C38E5070-7BA2-03A1-B85D-F51137C6E3F2}"/>
              </a:ext>
            </a:extLst>
          </p:cNvPr>
          <p:cNvPicPr>
            <a:picLocks noChangeAspect="1"/>
          </p:cNvPicPr>
          <p:nvPr/>
        </p:nvPicPr>
        <p:blipFill rotWithShape="1">
          <a:blip r:embed="rId2">
            <a:extLst>
              <a:ext uri="{28A0092B-C50C-407E-A947-70E740481C1C}">
                <a14:useLocalDpi xmlns:a14="http://schemas.microsoft.com/office/drawing/2010/main" val="0"/>
              </a:ext>
            </a:extLst>
          </a:blip>
          <a:srcRect t="7359" r="2" b="8977"/>
          <a:stretch/>
        </p:blipFill>
        <p:spPr bwMode="auto">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p:spPr>
      </p:pic>
      <p:sp>
        <p:nvSpPr>
          <p:cNvPr id="11" name="Freeform: Shape 10">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2AAA385-6509-61A2-3CC9-C3948FE52FDE}"/>
              </a:ext>
            </a:extLst>
          </p:cNvPr>
          <p:cNvSpPr txBox="1"/>
          <p:nvPr/>
        </p:nvSpPr>
        <p:spPr>
          <a:xfrm>
            <a:off x="1088571" y="6035726"/>
            <a:ext cx="10145486" cy="556434"/>
          </a:xfrm>
          <a:prstGeom prst="rect">
            <a:avLst/>
          </a:prstGeom>
          <a:noFill/>
        </p:spPr>
        <p:txBody>
          <a:bodyPr wrap="square">
            <a:spAutoFit/>
          </a:bodyPr>
          <a:lstStyle/>
          <a:p>
            <a:pPr marL="0" marR="0" algn="just">
              <a:lnSpc>
                <a:spcPct val="115000"/>
              </a:lnSpc>
              <a:spcBef>
                <a:spcPts val="2250"/>
              </a:spcBef>
              <a:spcAft>
                <a:spcPts val="1500"/>
              </a:spcAft>
            </a:pPr>
            <a:r>
              <a:rPr lang="en-US" sz="2800" b="1" dirty="0">
                <a:solidFill>
                  <a:schemeClr val="bg1"/>
                </a:solidFill>
                <a:effectLst/>
                <a:latin typeface="Calibri" panose="020F0502020204030204" pitchFamily="34" charset="0"/>
                <a:ea typeface="Times New Roman" panose="02020603050405020304" pitchFamily="18" charset="0"/>
              </a:rPr>
              <a:t>Project Scope Management Process is consisting of six processes </a:t>
            </a:r>
            <a:endParaRPr lang="en-US" sz="3600" b="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988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418ED-2892-90B3-4B1D-23924A957B15}"/>
              </a:ext>
            </a:extLst>
          </p:cNvPr>
          <p:cNvSpPr txBox="1"/>
          <p:nvPr/>
        </p:nvSpPr>
        <p:spPr>
          <a:xfrm>
            <a:off x="1393371" y="885153"/>
            <a:ext cx="10210800" cy="4681987"/>
          </a:xfrm>
          <a:prstGeom prst="rect">
            <a:avLst/>
          </a:prstGeom>
          <a:noFill/>
        </p:spPr>
        <p:txBody>
          <a:bodyPr wrap="square">
            <a:spAutoFit/>
          </a:bodyPr>
          <a:lstStyle/>
          <a:p>
            <a:pPr marL="0" marR="0">
              <a:lnSpc>
                <a:spcPts val="2250"/>
              </a:lnSpc>
              <a:spcBef>
                <a:spcPts val="2025"/>
              </a:spcBef>
              <a:spcAft>
                <a:spcPts val="1275"/>
              </a:spcAft>
            </a:pPr>
            <a:r>
              <a:rPr lang="en-US" sz="3200" b="1" dirty="0">
                <a:solidFill>
                  <a:srgbClr val="111111"/>
                </a:solidFill>
                <a:effectLst/>
                <a:ea typeface="Times New Roman" panose="02020603050405020304" pitchFamily="18" charset="0"/>
                <a:cs typeface="Iskoola Pota" panose="020B0502040204020203" pitchFamily="34" charset="0"/>
              </a:rPr>
              <a:t>Plan Scope Management</a:t>
            </a:r>
          </a:p>
          <a:p>
            <a:pPr marL="0" marR="0">
              <a:lnSpc>
                <a:spcPts val="2250"/>
              </a:lnSpc>
              <a:spcBef>
                <a:spcPts val="2025"/>
              </a:spcBef>
              <a:spcAft>
                <a:spcPts val="1275"/>
              </a:spcAft>
            </a:pPr>
            <a:endParaRPr lang="en-US" sz="1800" b="1" dirty="0">
              <a:solidFill>
                <a:srgbClr val="1F3763"/>
              </a:solidFill>
              <a:effectLst/>
              <a:latin typeface="Calibri Light" panose="020F0302020204030204" pitchFamily="34" charset="0"/>
              <a:ea typeface="Times New Roman" panose="02020603050405020304" pitchFamily="18" charset="0"/>
              <a:cs typeface="Iskoola Pota" panose="020B0502040204020203" pitchFamily="34" charset="0"/>
            </a:endParaRPr>
          </a:p>
          <a:p>
            <a:pPr marL="0" marR="0" algn="just">
              <a:lnSpc>
                <a:spcPts val="2025"/>
              </a:lnSpc>
              <a:spcBef>
                <a:spcPts val="0"/>
              </a:spcBef>
              <a:spcAft>
                <a:spcPts val="1950"/>
              </a:spcAft>
            </a:pPr>
            <a:r>
              <a:rPr lang="en-US" sz="2400" dirty="0">
                <a:effectLst/>
                <a:ea typeface="Times New Roman" panose="02020603050405020304" pitchFamily="18" charset="0"/>
              </a:rPr>
              <a:t>The </a:t>
            </a:r>
            <a:r>
              <a:rPr lang="en-US" sz="2400" dirty="0">
                <a:ea typeface="Times New Roman" panose="02020603050405020304" pitchFamily="18" charset="0"/>
              </a:rPr>
              <a:t>scope management plan </a:t>
            </a:r>
            <a:r>
              <a:rPr lang="en-US" sz="2400" dirty="0">
                <a:effectLst/>
                <a:ea typeface="Times New Roman" panose="02020603050405020304" pitchFamily="18" charset="0"/>
              </a:rPr>
              <a:t>describes the project scope and documents how it will be further defined, validated, and controlled throughout the lifecycle of the project. </a:t>
            </a:r>
          </a:p>
          <a:p>
            <a:pPr marL="0" marR="0" algn="just">
              <a:lnSpc>
                <a:spcPts val="2025"/>
              </a:lnSpc>
              <a:spcBef>
                <a:spcPts val="0"/>
              </a:spcBef>
              <a:spcAft>
                <a:spcPts val="1950"/>
              </a:spcAft>
            </a:pPr>
            <a:r>
              <a:rPr lang="en-US" sz="2400" dirty="0">
                <a:effectLst/>
                <a:ea typeface="Times New Roman" panose="02020603050405020304" pitchFamily="18" charset="0"/>
              </a:rPr>
              <a:t>The scope management plan includes the following:</a:t>
            </a: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effectLst/>
                <a:ea typeface="Calibri" panose="020F0502020204030204" pitchFamily="34" charset="0"/>
                <a:cs typeface="Iskoola Pota" panose="020B0502040204020203" pitchFamily="34" charset="0"/>
              </a:rPr>
              <a:t>Project Scope Statement</a:t>
            </a: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effectLst/>
                <a:ea typeface="Calibri" panose="020F0502020204030204" pitchFamily="34" charset="0"/>
                <a:cs typeface="Iskoola Pota" panose="020B0502040204020203" pitchFamily="34" charset="0"/>
              </a:rPr>
              <a:t>Project Requirements</a:t>
            </a: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effectLst/>
                <a:ea typeface="Calibri" panose="020F0502020204030204" pitchFamily="34" charset="0"/>
                <a:cs typeface="Iskoola Pota" panose="020B0502040204020203" pitchFamily="34" charset="0"/>
              </a:rPr>
              <a:t>Project Deliverables</a:t>
            </a:r>
          </a:p>
          <a:p>
            <a:pPr marL="342900" marR="0" lvl="0" indent="-342900" algn="just">
              <a:lnSpc>
                <a:spcPct val="107000"/>
              </a:lnSpc>
              <a:spcBef>
                <a:spcPts val="0"/>
              </a:spcBef>
              <a:spcAft>
                <a:spcPts val="0"/>
              </a:spcAft>
              <a:buFont typeface="Wingdings" panose="05000000000000000000" pitchFamily="2" charset="2"/>
              <a:buChar char="q"/>
              <a:tabLst>
                <a:tab pos="457200" algn="l"/>
              </a:tabLst>
            </a:pPr>
            <a:r>
              <a:rPr lang="en-US" sz="2400" dirty="0">
                <a:effectLst/>
                <a:ea typeface="Calibri" panose="020F0502020204030204" pitchFamily="34" charset="0"/>
                <a:cs typeface="Iskoola Pota" panose="020B0502040204020203" pitchFamily="34" charset="0"/>
              </a:rPr>
              <a:t>Work breakdown schedule and change control process</a:t>
            </a:r>
          </a:p>
        </p:txBody>
      </p:sp>
    </p:spTree>
    <p:extLst>
      <p:ext uri="{BB962C8B-B14F-4D97-AF65-F5344CB8AC3E}">
        <p14:creationId xmlns:p14="http://schemas.microsoft.com/office/powerpoint/2010/main" val="55991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07270-60C6-CCDA-E3A3-78F5882A1CE2}"/>
              </a:ext>
            </a:extLst>
          </p:cNvPr>
          <p:cNvSpPr txBox="1"/>
          <p:nvPr/>
        </p:nvSpPr>
        <p:spPr>
          <a:xfrm>
            <a:off x="1306285" y="582644"/>
            <a:ext cx="10058400" cy="5692712"/>
          </a:xfrm>
          <a:prstGeom prst="rect">
            <a:avLst/>
          </a:prstGeom>
          <a:noFill/>
        </p:spPr>
        <p:txBody>
          <a:bodyPr wrap="square">
            <a:spAutoFit/>
          </a:bodyPr>
          <a:lstStyle/>
          <a:p>
            <a:pPr marL="0" marR="0">
              <a:lnSpc>
                <a:spcPts val="2250"/>
              </a:lnSpc>
              <a:spcBef>
                <a:spcPts val="2025"/>
              </a:spcBef>
              <a:spcAft>
                <a:spcPts val="1275"/>
              </a:spcAft>
            </a:pPr>
            <a:r>
              <a:rPr lang="en-US" sz="2800" b="1" dirty="0">
                <a:effectLst/>
                <a:ea typeface="Times New Roman" panose="02020603050405020304" pitchFamily="18" charset="0"/>
                <a:cs typeface="Iskoola Pota" panose="020B0502040204020203" pitchFamily="34" charset="0"/>
              </a:rPr>
              <a:t>Collect Requirements</a:t>
            </a:r>
          </a:p>
          <a:p>
            <a:pPr marL="0" marR="0">
              <a:lnSpc>
                <a:spcPts val="2250"/>
              </a:lnSpc>
              <a:spcBef>
                <a:spcPts val="2025"/>
              </a:spcBef>
              <a:spcAft>
                <a:spcPts val="1275"/>
              </a:spcAft>
            </a:pPr>
            <a:endParaRPr lang="en-US" sz="2800" b="1" dirty="0">
              <a:effectLst/>
              <a:ea typeface="Times New Roman" panose="02020603050405020304" pitchFamily="18" charset="0"/>
              <a:cs typeface="Iskoola Pota" panose="020B0502040204020203" pitchFamily="34" charset="0"/>
            </a:endParaRPr>
          </a:p>
          <a:p>
            <a:pPr marL="0" marR="0" algn="just">
              <a:lnSpc>
                <a:spcPts val="2025"/>
              </a:lnSpc>
              <a:spcBef>
                <a:spcPts val="0"/>
              </a:spcBef>
              <a:spcAft>
                <a:spcPts val="1950"/>
              </a:spcAft>
            </a:pPr>
            <a:r>
              <a:rPr lang="en-US" sz="2400" dirty="0">
                <a:effectLst/>
                <a:ea typeface="Times New Roman" panose="02020603050405020304" pitchFamily="18" charset="0"/>
              </a:rPr>
              <a:t>It is the process of defining and documenting stakeholders’ needs to meet the project activities. </a:t>
            </a:r>
          </a:p>
          <a:p>
            <a:pPr marL="0" marR="0" algn="just">
              <a:lnSpc>
                <a:spcPts val="2025"/>
              </a:lnSpc>
              <a:spcBef>
                <a:spcPts val="0"/>
              </a:spcBef>
              <a:spcAft>
                <a:spcPts val="1950"/>
              </a:spcAft>
            </a:pPr>
            <a:r>
              <a:rPr lang="en-US" sz="2400" dirty="0">
                <a:effectLst/>
                <a:ea typeface="Times New Roman" panose="02020603050405020304" pitchFamily="18" charset="0"/>
              </a:rPr>
              <a:t>The document for collecting requirements is developed in the project planning phase.</a:t>
            </a:r>
          </a:p>
          <a:p>
            <a:pPr marL="0" marR="0" algn="just">
              <a:lnSpc>
                <a:spcPts val="2025"/>
              </a:lnSpc>
              <a:spcBef>
                <a:spcPts val="0"/>
              </a:spcBef>
              <a:spcAft>
                <a:spcPts val="1950"/>
              </a:spcAft>
            </a:pPr>
            <a:r>
              <a:rPr lang="en-US" sz="2400" dirty="0">
                <a:effectLst/>
                <a:ea typeface="Times New Roman" panose="02020603050405020304" pitchFamily="18" charset="0"/>
              </a:rPr>
              <a:t>The “</a:t>
            </a:r>
            <a:r>
              <a:rPr lang="en-US" sz="2400" dirty="0">
                <a:ea typeface="Times New Roman" panose="02020603050405020304" pitchFamily="18" charset="0"/>
              </a:rPr>
              <a:t>collect requirements</a:t>
            </a:r>
            <a:r>
              <a:rPr lang="en-US" sz="2400" dirty="0">
                <a:effectLst/>
                <a:ea typeface="Times New Roman" panose="02020603050405020304" pitchFamily="18" charset="0"/>
              </a:rPr>
              <a:t>” process includes the following:</a:t>
            </a: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effectLst/>
                <a:ea typeface="Calibri" panose="020F0502020204030204" pitchFamily="34" charset="0"/>
                <a:cs typeface="Iskoola Pota" panose="020B0502040204020203" pitchFamily="34" charset="0"/>
              </a:rPr>
              <a:t>Business Requirements</a:t>
            </a: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effectLst/>
                <a:ea typeface="Calibri" panose="020F0502020204030204" pitchFamily="34" charset="0"/>
                <a:cs typeface="Iskoola Pota" panose="020B0502040204020203" pitchFamily="34" charset="0"/>
              </a:rPr>
              <a:t>Stakeholder’s Requirements</a:t>
            </a: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effectLst/>
                <a:ea typeface="Calibri" panose="020F0502020204030204" pitchFamily="34" charset="0"/>
                <a:cs typeface="Iskoola Pota" panose="020B0502040204020203" pitchFamily="34" charset="0"/>
              </a:rPr>
              <a:t>Project Requirements</a:t>
            </a: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effectLst/>
                <a:ea typeface="Calibri" panose="020F0502020204030204" pitchFamily="34" charset="0"/>
                <a:cs typeface="Iskoola Pota" panose="020B0502040204020203" pitchFamily="34" charset="0"/>
              </a:rPr>
              <a:t>Quality Requirements</a:t>
            </a:r>
          </a:p>
          <a:p>
            <a:pPr marL="342900" marR="0" lvl="0" indent="-342900" algn="just">
              <a:lnSpc>
                <a:spcPct val="107000"/>
              </a:lnSpc>
              <a:spcBef>
                <a:spcPts val="0"/>
              </a:spcBef>
              <a:spcAft>
                <a:spcPts val="0"/>
              </a:spcAft>
              <a:buFont typeface="Wingdings" panose="05000000000000000000" pitchFamily="2" charset="2"/>
              <a:buChar char="q"/>
              <a:tabLst>
                <a:tab pos="457200" algn="l"/>
              </a:tabLst>
            </a:pPr>
            <a:r>
              <a:rPr lang="en-US" sz="2400" dirty="0">
                <a:effectLst/>
                <a:ea typeface="Calibri" panose="020F0502020204030204" pitchFamily="34" charset="0"/>
                <a:cs typeface="Iskoola Pota" panose="020B0502040204020203" pitchFamily="34" charset="0"/>
              </a:rPr>
              <a:t>Support and Training Requirements</a:t>
            </a:r>
          </a:p>
        </p:txBody>
      </p:sp>
    </p:spTree>
    <p:extLst>
      <p:ext uri="{BB962C8B-B14F-4D97-AF65-F5344CB8AC3E}">
        <p14:creationId xmlns:p14="http://schemas.microsoft.com/office/powerpoint/2010/main" val="341253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6BA2-20C5-4DA9-1D02-E661B093BBA3}"/>
              </a:ext>
            </a:extLst>
          </p:cNvPr>
          <p:cNvSpPr txBox="1"/>
          <p:nvPr/>
        </p:nvSpPr>
        <p:spPr>
          <a:xfrm>
            <a:off x="1164772" y="670386"/>
            <a:ext cx="10036628" cy="4681987"/>
          </a:xfrm>
          <a:prstGeom prst="rect">
            <a:avLst/>
          </a:prstGeom>
          <a:noFill/>
        </p:spPr>
        <p:txBody>
          <a:bodyPr wrap="square">
            <a:spAutoFit/>
          </a:bodyPr>
          <a:lstStyle/>
          <a:p>
            <a:pPr marL="0" marR="0">
              <a:lnSpc>
                <a:spcPts val="2250"/>
              </a:lnSpc>
              <a:spcBef>
                <a:spcPts val="2025"/>
              </a:spcBef>
              <a:spcAft>
                <a:spcPts val="1275"/>
              </a:spcAft>
            </a:pPr>
            <a:r>
              <a:rPr lang="en-US" sz="3200" b="1" dirty="0">
                <a:solidFill>
                  <a:srgbClr val="111111"/>
                </a:solidFill>
                <a:effectLst/>
                <a:ea typeface="Times New Roman" panose="02020603050405020304" pitchFamily="18" charset="0"/>
                <a:cs typeface="Iskoola Pota" panose="020B0502040204020203" pitchFamily="34" charset="0"/>
              </a:rPr>
              <a:t>Define Scope</a:t>
            </a:r>
          </a:p>
          <a:p>
            <a:pPr marL="0" marR="0">
              <a:lnSpc>
                <a:spcPts val="2250"/>
              </a:lnSpc>
              <a:spcBef>
                <a:spcPts val="2025"/>
              </a:spcBef>
              <a:spcAft>
                <a:spcPts val="1275"/>
              </a:spcAft>
            </a:pPr>
            <a:endParaRPr lang="en-US" sz="3200" b="1" dirty="0">
              <a:solidFill>
                <a:srgbClr val="1F3763"/>
              </a:solidFill>
              <a:effectLst/>
              <a:ea typeface="Times New Roman" panose="02020603050405020304" pitchFamily="18" charset="0"/>
              <a:cs typeface="Iskoola Pota" panose="020B0502040204020203" pitchFamily="34" charset="0"/>
            </a:endParaRPr>
          </a:p>
          <a:p>
            <a:pPr marL="0" marR="0" algn="just">
              <a:lnSpc>
                <a:spcPts val="2025"/>
              </a:lnSpc>
              <a:spcBef>
                <a:spcPts val="0"/>
              </a:spcBef>
              <a:spcAft>
                <a:spcPts val="1950"/>
              </a:spcAft>
            </a:pPr>
            <a:r>
              <a:rPr lang="en-US" sz="2400" dirty="0">
                <a:solidFill>
                  <a:srgbClr val="222222"/>
                </a:solidFill>
                <a:effectLst/>
                <a:ea typeface="Times New Roman" panose="02020603050405020304" pitchFamily="18" charset="0"/>
              </a:rPr>
              <a:t>This is the process of developing a detailed description of the project and product</a:t>
            </a:r>
            <a:r>
              <a:rPr lang="en-US" sz="2400" dirty="0">
                <a:solidFill>
                  <a:srgbClr val="222222"/>
                </a:solidFill>
                <a:ea typeface="Times New Roman" panose="02020603050405020304" pitchFamily="18" charset="0"/>
              </a:rPr>
              <a:t>, </a:t>
            </a:r>
            <a:r>
              <a:rPr lang="en-US" sz="2400" dirty="0">
                <a:solidFill>
                  <a:srgbClr val="222222"/>
                </a:solidFill>
                <a:effectLst/>
                <a:ea typeface="Times New Roman" panose="02020603050405020304" pitchFamily="18" charset="0"/>
              </a:rPr>
              <a:t>while collecting the requirement list</a:t>
            </a:r>
            <a:r>
              <a:rPr lang="en-US" sz="2400" dirty="0">
                <a:solidFill>
                  <a:srgbClr val="222222"/>
                </a:solidFill>
                <a:ea typeface="Times New Roman" panose="02020603050405020304" pitchFamily="18" charset="0"/>
              </a:rPr>
              <a:t>. </a:t>
            </a:r>
            <a:r>
              <a:rPr lang="en-US" sz="2400" dirty="0">
                <a:solidFill>
                  <a:srgbClr val="222222"/>
                </a:solidFill>
                <a:effectLst/>
                <a:ea typeface="Times New Roman" panose="02020603050405020304" pitchFamily="18" charset="0"/>
              </a:rPr>
              <a:t>all the different requirements of the project and the resulting product or service are defined.</a:t>
            </a:r>
            <a:endParaRPr lang="en-US" sz="2400" dirty="0">
              <a:effectLst/>
              <a:ea typeface="Times New Roman" panose="02020603050405020304" pitchFamily="18" charset="0"/>
            </a:endParaRPr>
          </a:p>
          <a:p>
            <a:pPr marL="0" marR="0" algn="just">
              <a:lnSpc>
                <a:spcPts val="2025"/>
              </a:lnSpc>
              <a:spcBef>
                <a:spcPts val="0"/>
              </a:spcBef>
              <a:spcAft>
                <a:spcPts val="1950"/>
              </a:spcAft>
            </a:pPr>
            <a:r>
              <a:rPr lang="en-US" sz="2400" dirty="0">
                <a:solidFill>
                  <a:srgbClr val="222222"/>
                </a:solidFill>
                <a:effectLst/>
                <a:ea typeface="Times New Roman" panose="02020603050405020304" pitchFamily="18" charset="0"/>
              </a:rPr>
              <a:t>The following are included while defining the scope:</a:t>
            </a:r>
            <a:endParaRPr lang="en-US" sz="2400" dirty="0">
              <a:effectLst/>
              <a:ea typeface="Times New Roman" panose="02020603050405020304" pitchFamily="18" charset="0"/>
            </a:endParaRP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solidFill>
                  <a:srgbClr val="222222"/>
                </a:solidFill>
                <a:effectLst/>
                <a:ea typeface="Calibri" panose="020F0502020204030204" pitchFamily="34" charset="0"/>
                <a:cs typeface="Iskoola Pota" panose="020B0502040204020203" pitchFamily="34" charset="0"/>
              </a:rPr>
              <a:t>Project goals and objectives</a:t>
            </a:r>
            <a:endParaRPr lang="en-US" sz="2400" dirty="0">
              <a:effectLst/>
              <a:ea typeface="Calibri" panose="020F0502020204030204" pitchFamily="34" charset="0"/>
              <a:cs typeface="Iskoola Pota" panose="020B0502040204020203" pitchFamily="34" charset="0"/>
            </a:endParaRP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solidFill>
                  <a:srgbClr val="222222"/>
                </a:solidFill>
                <a:effectLst/>
                <a:ea typeface="Calibri" panose="020F0502020204030204" pitchFamily="34" charset="0"/>
                <a:cs typeface="Iskoola Pota" panose="020B0502040204020203" pitchFamily="34" charset="0"/>
              </a:rPr>
              <a:t>Tasks in the project</a:t>
            </a:r>
            <a:endParaRPr lang="en-US" sz="2400" dirty="0">
              <a:effectLst/>
              <a:ea typeface="Calibri" panose="020F0502020204030204" pitchFamily="34" charset="0"/>
              <a:cs typeface="Iskoola Pota" panose="020B0502040204020203" pitchFamily="34" charset="0"/>
            </a:endParaRP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solidFill>
                  <a:srgbClr val="222222"/>
                </a:solidFill>
                <a:effectLst/>
                <a:ea typeface="Calibri" panose="020F0502020204030204" pitchFamily="34" charset="0"/>
                <a:cs typeface="Iskoola Pota" panose="020B0502040204020203" pitchFamily="34" charset="0"/>
              </a:rPr>
              <a:t>Resources</a:t>
            </a:r>
            <a:endParaRPr lang="en-US" sz="2400" dirty="0">
              <a:effectLst/>
              <a:ea typeface="Calibri" panose="020F0502020204030204" pitchFamily="34" charset="0"/>
              <a:cs typeface="Iskoola Pota" panose="020B0502040204020203" pitchFamily="34" charset="0"/>
            </a:endParaRPr>
          </a:p>
          <a:p>
            <a:pPr marL="342900" marR="0" lvl="0" indent="-342900" algn="just">
              <a:lnSpc>
                <a:spcPct val="107000"/>
              </a:lnSpc>
              <a:spcBef>
                <a:spcPts val="0"/>
              </a:spcBef>
              <a:spcAft>
                <a:spcPts val="0"/>
              </a:spcAft>
              <a:buFont typeface="Wingdings" panose="05000000000000000000" pitchFamily="2" charset="2"/>
              <a:buChar char="q"/>
              <a:tabLst>
                <a:tab pos="457200" algn="l"/>
              </a:tabLst>
            </a:pPr>
            <a:r>
              <a:rPr lang="en-US" sz="2400" dirty="0">
                <a:solidFill>
                  <a:srgbClr val="222222"/>
                </a:solidFill>
                <a:effectLst/>
                <a:ea typeface="Calibri" panose="020F0502020204030204" pitchFamily="34" charset="0"/>
                <a:cs typeface="Iskoola Pota" panose="020B0502040204020203" pitchFamily="34" charset="0"/>
              </a:rPr>
              <a:t>Budget and Schedule, </a:t>
            </a:r>
            <a:r>
              <a:rPr lang="en-US" sz="2400" dirty="0" err="1">
                <a:solidFill>
                  <a:srgbClr val="222222"/>
                </a:solidFill>
                <a:effectLst/>
                <a:ea typeface="Calibri" panose="020F0502020204030204" pitchFamily="34" charset="0"/>
                <a:cs typeface="Iskoola Pota" panose="020B0502040204020203" pitchFamily="34" charset="0"/>
              </a:rPr>
              <a:t>etc</a:t>
            </a:r>
            <a:endParaRPr lang="en-US" sz="2400" dirty="0">
              <a:effectLst/>
              <a:ea typeface="Calibri" panose="020F0502020204030204" pitchFamily="34" charset="0"/>
              <a:cs typeface="Iskoola Pota" panose="020B0502040204020203" pitchFamily="34" charset="0"/>
            </a:endParaRPr>
          </a:p>
        </p:txBody>
      </p:sp>
    </p:spTree>
    <p:extLst>
      <p:ext uri="{BB962C8B-B14F-4D97-AF65-F5344CB8AC3E}">
        <p14:creationId xmlns:p14="http://schemas.microsoft.com/office/powerpoint/2010/main" val="319342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7DA94-1371-1F2E-D478-CB156DCE8794}"/>
              </a:ext>
            </a:extLst>
          </p:cNvPr>
          <p:cNvSpPr txBox="1"/>
          <p:nvPr/>
        </p:nvSpPr>
        <p:spPr>
          <a:xfrm>
            <a:off x="1426027" y="467118"/>
            <a:ext cx="10112830" cy="5282343"/>
          </a:xfrm>
          <a:prstGeom prst="rect">
            <a:avLst/>
          </a:prstGeom>
          <a:noFill/>
        </p:spPr>
        <p:txBody>
          <a:bodyPr wrap="square">
            <a:spAutoFit/>
          </a:bodyPr>
          <a:lstStyle/>
          <a:p>
            <a:pPr marL="0" marR="0">
              <a:lnSpc>
                <a:spcPts val="2250"/>
              </a:lnSpc>
              <a:spcBef>
                <a:spcPts val="2025"/>
              </a:spcBef>
              <a:spcAft>
                <a:spcPts val="1275"/>
              </a:spcAft>
            </a:pPr>
            <a:r>
              <a:rPr lang="en-US" sz="2800" b="1" dirty="0">
                <a:effectLst/>
                <a:ea typeface="Times New Roman" panose="02020603050405020304" pitchFamily="18" charset="0"/>
                <a:cs typeface="Iskoola Pota" panose="020B0502040204020203" pitchFamily="34" charset="0"/>
              </a:rPr>
              <a:t>Create Work Breakdown Structure</a:t>
            </a:r>
            <a:endParaRPr lang="en-US" sz="1800" b="1" dirty="0">
              <a:effectLst/>
              <a:ea typeface="Times New Roman" panose="02020603050405020304" pitchFamily="18" charset="0"/>
              <a:cs typeface="Iskoola Pota" panose="020B0502040204020203" pitchFamily="34" charset="0"/>
            </a:endParaRPr>
          </a:p>
          <a:p>
            <a:pPr marR="0" algn="just">
              <a:lnSpc>
                <a:spcPts val="2025"/>
              </a:lnSpc>
              <a:spcBef>
                <a:spcPts val="0"/>
              </a:spcBef>
              <a:spcAft>
                <a:spcPts val="1950"/>
              </a:spcAft>
            </a:pPr>
            <a:r>
              <a:rPr lang="en-US" sz="2400" dirty="0">
                <a:effectLst/>
                <a:ea typeface="Times New Roman" panose="02020603050405020304" pitchFamily="18" charset="0"/>
              </a:rPr>
              <a:t>Creating a </a:t>
            </a:r>
            <a:r>
              <a:rPr lang="en-US" sz="2400" dirty="0">
                <a:ea typeface="Times New Roman" panose="02020603050405020304" pitchFamily="18" charset="0"/>
              </a:rPr>
              <a:t>work breakdown structure</a:t>
            </a:r>
            <a:r>
              <a:rPr lang="en-US" sz="2400" dirty="0">
                <a:effectLst/>
                <a:ea typeface="Times New Roman" panose="02020603050405020304" pitchFamily="18" charset="0"/>
              </a:rPr>
              <a:t> is done using a technique called decomposition/breakdown.</a:t>
            </a:r>
          </a:p>
          <a:p>
            <a:pPr marR="0" algn="just">
              <a:lnSpc>
                <a:spcPts val="2025"/>
              </a:lnSpc>
              <a:spcBef>
                <a:spcPts val="0"/>
              </a:spcBef>
              <a:spcAft>
                <a:spcPts val="1950"/>
              </a:spcAft>
            </a:pPr>
            <a:r>
              <a:rPr lang="en-US" sz="2400" dirty="0">
                <a:effectLst/>
                <a:ea typeface="Times New Roman" panose="02020603050405020304" pitchFamily="18" charset="0"/>
              </a:rPr>
              <a:t>It is the process of subdividing project deliverables and project work into smaller and more manageable components for achieving a better outcome.</a:t>
            </a:r>
          </a:p>
          <a:p>
            <a:pPr marR="0" algn="just">
              <a:lnSpc>
                <a:spcPts val="2025"/>
              </a:lnSpc>
              <a:spcBef>
                <a:spcPts val="0"/>
              </a:spcBef>
              <a:spcAft>
                <a:spcPts val="1950"/>
              </a:spcAft>
            </a:pPr>
            <a:endParaRPr lang="en-US" sz="2400" dirty="0">
              <a:effectLst/>
              <a:ea typeface="Times New Roman" panose="02020603050405020304" pitchFamily="18" charset="0"/>
            </a:endParaRPr>
          </a:p>
          <a:p>
            <a:pPr marL="0" marR="0" algn="just">
              <a:lnSpc>
                <a:spcPts val="2025"/>
              </a:lnSpc>
              <a:spcBef>
                <a:spcPts val="0"/>
              </a:spcBef>
              <a:spcAft>
                <a:spcPts val="1950"/>
              </a:spcAft>
            </a:pPr>
            <a:r>
              <a:rPr lang="en-US" sz="2400" dirty="0">
                <a:effectLst/>
                <a:ea typeface="Times New Roman" panose="02020603050405020304" pitchFamily="18" charset="0"/>
              </a:rPr>
              <a:t>Creating the work breakdown structure includes the following:</a:t>
            </a: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ea typeface="Calibri" panose="020F0502020204030204" pitchFamily="34" charset="0"/>
                <a:cs typeface="Iskoola Pota" panose="020B0502040204020203" pitchFamily="34" charset="0"/>
              </a:rPr>
              <a:t>Project Management plans</a:t>
            </a:r>
            <a:r>
              <a:rPr lang="en-US" sz="2400" dirty="0">
                <a:effectLst/>
                <a:ea typeface="Calibri" panose="020F0502020204030204" pitchFamily="34" charset="0"/>
                <a:cs typeface="Iskoola Pota" panose="020B0502040204020203" pitchFamily="34" charset="0"/>
              </a:rPr>
              <a:t>, documents, enterprise environmental factors, organizational structure, etc.</a:t>
            </a:r>
          </a:p>
          <a:p>
            <a:pPr marL="342900" marR="0" lvl="0" indent="-342900" algn="just">
              <a:lnSpc>
                <a:spcPct val="107000"/>
              </a:lnSpc>
              <a:spcBef>
                <a:spcPts val="0"/>
              </a:spcBef>
              <a:spcAft>
                <a:spcPts val="750"/>
              </a:spcAft>
              <a:buFont typeface="Wingdings" panose="05000000000000000000" pitchFamily="2" charset="2"/>
              <a:buChar char="q"/>
              <a:tabLst>
                <a:tab pos="457200" algn="l"/>
              </a:tabLst>
            </a:pPr>
            <a:r>
              <a:rPr lang="en-US" sz="2400" dirty="0">
                <a:effectLst/>
                <a:ea typeface="Calibri" panose="020F0502020204030204" pitchFamily="34" charset="0"/>
                <a:cs typeface="Iskoola Pota" panose="020B0502040204020203" pitchFamily="34" charset="0"/>
              </a:rPr>
              <a:t>Decision-making and breakdown of tasks for the project deliverables into smaller activities.</a:t>
            </a:r>
          </a:p>
          <a:p>
            <a:pPr marL="342900" marR="0" lvl="0" indent="-342900" algn="just">
              <a:lnSpc>
                <a:spcPct val="107000"/>
              </a:lnSpc>
              <a:spcBef>
                <a:spcPts val="0"/>
              </a:spcBef>
              <a:spcAft>
                <a:spcPts val="0"/>
              </a:spcAft>
              <a:buFont typeface="Wingdings" panose="05000000000000000000" pitchFamily="2" charset="2"/>
              <a:buChar char="q"/>
              <a:tabLst>
                <a:tab pos="457200" algn="l"/>
              </a:tabLst>
            </a:pPr>
            <a:r>
              <a:rPr lang="en-US" sz="2400" dirty="0">
                <a:effectLst/>
                <a:ea typeface="Calibri" panose="020F0502020204030204" pitchFamily="34" charset="0"/>
                <a:cs typeface="Iskoola Pota" panose="020B0502040204020203" pitchFamily="34" charset="0"/>
              </a:rPr>
              <a:t>Scope baseline and updates made to the project document.</a:t>
            </a:r>
          </a:p>
        </p:txBody>
      </p:sp>
    </p:spTree>
    <p:extLst>
      <p:ext uri="{BB962C8B-B14F-4D97-AF65-F5344CB8AC3E}">
        <p14:creationId xmlns:p14="http://schemas.microsoft.com/office/powerpoint/2010/main" val="4105927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6717E88EE3BF45A3799ED0C1C4E108" ma:contentTypeVersion="4" ma:contentTypeDescription="Create a new document." ma:contentTypeScope="" ma:versionID="bef12a761246b49a7489b30545a8eef5">
  <xsd:schema xmlns:xsd="http://www.w3.org/2001/XMLSchema" xmlns:xs="http://www.w3.org/2001/XMLSchema" xmlns:p="http://schemas.microsoft.com/office/2006/metadata/properties" xmlns:ns2="82e35663-b9f8-43da-8dbd-8fbf8dcc64ce" targetNamespace="http://schemas.microsoft.com/office/2006/metadata/properties" ma:root="true" ma:fieldsID="c46d2ded65ad3d6bbb16ebc386374fb8" ns2:_="">
    <xsd:import namespace="82e35663-b9f8-43da-8dbd-8fbf8dcc64c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e35663-b9f8-43da-8dbd-8fbf8dcc64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5D5CB-42E5-4B90-BD4E-473F86804308}">
  <ds:schemaRef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ac882277-d050-4df8-a091-2ee0ec0dcaf4"/>
    <ds:schemaRef ds:uri="http://purl.org/dc/term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3A93629B-A70F-471B-B1BE-D377CC3F68C3}">
  <ds:schemaRefs>
    <ds:schemaRef ds:uri="http://schemas.microsoft.com/sharepoint/v3/contenttype/forms"/>
  </ds:schemaRefs>
</ds:datastoreItem>
</file>

<file path=customXml/itemProps3.xml><?xml version="1.0" encoding="utf-8"?>
<ds:datastoreItem xmlns:ds="http://schemas.openxmlformats.org/officeDocument/2006/customXml" ds:itemID="{F92FC963-FE8D-482E-A247-C1F3422BB464}"/>
</file>

<file path=docProps/app.xml><?xml version="1.0" encoding="utf-8"?>
<Properties xmlns="http://schemas.openxmlformats.org/officeDocument/2006/extended-properties" xmlns:vt="http://schemas.openxmlformats.org/officeDocument/2006/docPropsVTypes">
  <TotalTime>137</TotalTime>
  <Words>1408</Words>
  <Application>Microsoft Office PowerPoint</Application>
  <PresentationFormat>Widescreen</PresentationFormat>
  <Paragraphs>98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Montserrat</vt:lpstr>
      <vt:lpstr>Segoe UI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Himanshi Liyanage</dc:creator>
  <cp:lastModifiedBy>Himanshi Liyanage</cp:lastModifiedBy>
  <cp:revision>67</cp:revision>
  <dcterms:created xsi:type="dcterms:W3CDTF">2022-10-28T09:38:10Z</dcterms:created>
  <dcterms:modified xsi:type="dcterms:W3CDTF">2023-12-12T08:46:04Z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0x0101002C6717E88EE3BF45A3799ED0C1C4E108</vt:lpwstr>
  </property>
</Properties>
</file>