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5" r:id="rId5"/>
    <p:sldId id="256" r:id="rId6"/>
    <p:sldId id="263" r:id="rId7"/>
    <p:sldId id="264" r:id="rId8"/>
    <p:sldId id="266" r:id="rId9"/>
    <p:sldId id="257" r:id="rId10"/>
    <p:sldId id="258" r:id="rId11"/>
    <p:sldId id="267" r:id="rId12"/>
    <p:sldId id="268" r:id="rId13"/>
    <p:sldId id="269" r:id="rId14"/>
    <p:sldId id="259" r:id="rId15"/>
    <p:sldId id="260" r:id="rId16"/>
    <p:sldId id="261"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EF5A2-5CE6-E7AF-5B49-DB77AC1CD9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C50AF-29DB-7A0B-6C2D-218531C770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31727A-66A7-E3C1-F5FE-F7C74A60F25B}"/>
              </a:ext>
            </a:extLst>
          </p:cNvPr>
          <p:cNvSpPr>
            <a:spLocks noGrp="1"/>
          </p:cNvSpPr>
          <p:nvPr>
            <p:ph type="dt" sz="half" idx="10"/>
          </p:nvPr>
        </p:nvSpPr>
        <p:spPr/>
        <p:txBody>
          <a:bodyPr/>
          <a:lstStyle/>
          <a:p>
            <a:fld id="{F709486C-B878-4D7A-AFA9-59E8BF0F6A99}" type="datetimeFigureOut">
              <a:rPr lang="en-US" smtClean="0"/>
              <a:t>10/24/2024</a:t>
            </a:fld>
            <a:endParaRPr lang="en-US"/>
          </a:p>
        </p:txBody>
      </p:sp>
      <p:sp>
        <p:nvSpPr>
          <p:cNvPr id="5" name="Footer Placeholder 4">
            <a:extLst>
              <a:ext uri="{FF2B5EF4-FFF2-40B4-BE49-F238E27FC236}">
                <a16:creationId xmlns:a16="http://schemas.microsoft.com/office/drawing/2014/main" id="{2C47B06F-E8FD-C604-CEA8-8720F39D8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FA7B89-9B2E-8B8F-4A1C-648ABC979E37}"/>
              </a:ext>
            </a:extLst>
          </p:cNvPr>
          <p:cNvSpPr>
            <a:spLocks noGrp="1"/>
          </p:cNvSpPr>
          <p:nvPr>
            <p:ph type="sldNum" sz="quarter" idx="12"/>
          </p:nvPr>
        </p:nvSpPr>
        <p:spPr/>
        <p:txBody>
          <a:bodyPr/>
          <a:lstStyle/>
          <a:p>
            <a:fld id="{63A1128F-4897-4B88-BBCE-99D577B28ED8}" type="slidenum">
              <a:rPr lang="en-US" smtClean="0"/>
              <a:t>‹#›</a:t>
            </a:fld>
            <a:endParaRPr lang="en-US"/>
          </a:p>
        </p:txBody>
      </p:sp>
    </p:spTree>
    <p:extLst>
      <p:ext uri="{BB962C8B-B14F-4D97-AF65-F5344CB8AC3E}">
        <p14:creationId xmlns:p14="http://schemas.microsoft.com/office/powerpoint/2010/main" val="96790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286DF-615C-3CBA-F474-0C6D614A0E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EE8BDF-1DF1-D46C-A635-8C9E9FE6BF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B13E6C-4EAA-B515-81F3-2CB98CB594DB}"/>
              </a:ext>
            </a:extLst>
          </p:cNvPr>
          <p:cNvSpPr>
            <a:spLocks noGrp="1"/>
          </p:cNvSpPr>
          <p:nvPr>
            <p:ph type="dt" sz="half" idx="10"/>
          </p:nvPr>
        </p:nvSpPr>
        <p:spPr/>
        <p:txBody>
          <a:bodyPr/>
          <a:lstStyle/>
          <a:p>
            <a:fld id="{F709486C-B878-4D7A-AFA9-59E8BF0F6A99}" type="datetimeFigureOut">
              <a:rPr lang="en-US" smtClean="0"/>
              <a:t>10/24/2024</a:t>
            </a:fld>
            <a:endParaRPr lang="en-US"/>
          </a:p>
        </p:txBody>
      </p:sp>
      <p:sp>
        <p:nvSpPr>
          <p:cNvPr id="5" name="Footer Placeholder 4">
            <a:extLst>
              <a:ext uri="{FF2B5EF4-FFF2-40B4-BE49-F238E27FC236}">
                <a16:creationId xmlns:a16="http://schemas.microsoft.com/office/drawing/2014/main" id="{AF298536-B1E3-5CEE-DF84-C8A0EFDBE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F411D-0337-8376-D7A5-9907DFF744FF}"/>
              </a:ext>
            </a:extLst>
          </p:cNvPr>
          <p:cNvSpPr>
            <a:spLocks noGrp="1"/>
          </p:cNvSpPr>
          <p:nvPr>
            <p:ph type="sldNum" sz="quarter" idx="12"/>
          </p:nvPr>
        </p:nvSpPr>
        <p:spPr/>
        <p:txBody>
          <a:bodyPr/>
          <a:lstStyle/>
          <a:p>
            <a:fld id="{63A1128F-4897-4B88-BBCE-99D577B28ED8}" type="slidenum">
              <a:rPr lang="en-US" smtClean="0"/>
              <a:t>‹#›</a:t>
            </a:fld>
            <a:endParaRPr lang="en-US"/>
          </a:p>
        </p:txBody>
      </p:sp>
    </p:spTree>
    <p:extLst>
      <p:ext uri="{BB962C8B-B14F-4D97-AF65-F5344CB8AC3E}">
        <p14:creationId xmlns:p14="http://schemas.microsoft.com/office/powerpoint/2010/main" val="82795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53D38-A475-EED4-CD91-6B36D1BD7B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E9DC4C-60C6-6162-B335-D0466631CD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57A4A-3710-5C4D-AA74-EB0D0B1B3074}"/>
              </a:ext>
            </a:extLst>
          </p:cNvPr>
          <p:cNvSpPr>
            <a:spLocks noGrp="1"/>
          </p:cNvSpPr>
          <p:nvPr>
            <p:ph type="dt" sz="half" idx="10"/>
          </p:nvPr>
        </p:nvSpPr>
        <p:spPr/>
        <p:txBody>
          <a:bodyPr/>
          <a:lstStyle/>
          <a:p>
            <a:fld id="{F709486C-B878-4D7A-AFA9-59E8BF0F6A99}" type="datetimeFigureOut">
              <a:rPr lang="en-US" smtClean="0"/>
              <a:t>10/24/2024</a:t>
            </a:fld>
            <a:endParaRPr lang="en-US"/>
          </a:p>
        </p:txBody>
      </p:sp>
      <p:sp>
        <p:nvSpPr>
          <p:cNvPr id="5" name="Footer Placeholder 4">
            <a:extLst>
              <a:ext uri="{FF2B5EF4-FFF2-40B4-BE49-F238E27FC236}">
                <a16:creationId xmlns:a16="http://schemas.microsoft.com/office/drawing/2014/main" id="{D16358D2-B939-5633-27FE-2EEB493437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C3BC4-06C2-CD3E-DCEF-374CC284930D}"/>
              </a:ext>
            </a:extLst>
          </p:cNvPr>
          <p:cNvSpPr>
            <a:spLocks noGrp="1"/>
          </p:cNvSpPr>
          <p:nvPr>
            <p:ph type="sldNum" sz="quarter" idx="12"/>
          </p:nvPr>
        </p:nvSpPr>
        <p:spPr/>
        <p:txBody>
          <a:bodyPr/>
          <a:lstStyle/>
          <a:p>
            <a:fld id="{63A1128F-4897-4B88-BBCE-99D577B28ED8}" type="slidenum">
              <a:rPr lang="en-US" smtClean="0"/>
              <a:t>‹#›</a:t>
            </a:fld>
            <a:endParaRPr lang="en-US"/>
          </a:p>
        </p:txBody>
      </p:sp>
    </p:spTree>
    <p:extLst>
      <p:ext uri="{BB962C8B-B14F-4D97-AF65-F5344CB8AC3E}">
        <p14:creationId xmlns:p14="http://schemas.microsoft.com/office/powerpoint/2010/main" val="3849816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C54C-33E2-855C-9B2A-59EC77B06D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54DE80-32CC-9C67-6D6F-60E0697F84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565A3-9C81-E4A9-294B-143ABABEEED4}"/>
              </a:ext>
            </a:extLst>
          </p:cNvPr>
          <p:cNvSpPr>
            <a:spLocks noGrp="1"/>
          </p:cNvSpPr>
          <p:nvPr>
            <p:ph type="dt" sz="half" idx="10"/>
          </p:nvPr>
        </p:nvSpPr>
        <p:spPr/>
        <p:txBody>
          <a:bodyPr/>
          <a:lstStyle/>
          <a:p>
            <a:fld id="{F709486C-B878-4D7A-AFA9-59E8BF0F6A99}" type="datetimeFigureOut">
              <a:rPr lang="en-US" smtClean="0"/>
              <a:t>10/24/2024</a:t>
            </a:fld>
            <a:endParaRPr lang="en-US"/>
          </a:p>
        </p:txBody>
      </p:sp>
      <p:sp>
        <p:nvSpPr>
          <p:cNvPr id="5" name="Footer Placeholder 4">
            <a:extLst>
              <a:ext uri="{FF2B5EF4-FFF2-40B4-BE49-F238E27FC236}">
                <a16:creationId xmlns:a16="http://schemas.microsoft.com/office/drawing/2014/main" id="{40F05F7B-7A20-E006-7F86-4ABB36F7D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18DE2-6426-AEF8-25BC-3289B4BCE60A}"/>
              </a:ext>
            </a:extLst>
          </p:cNvPr>
          <p:cNvSpPr>
            <a:spLocks noGrp="1"/>
          </p:cNvSpPr>
          <p:nvPr>
            <p:ph type="sldNum" sz="quarter" idx="12"/>
          </p:nvPr>
        </p:nvSpPr>
        <p:spPr/>
        <p:txBody>
          <a:bodyPr/>
          <a:lstStyle/>
          <a:p>
            <a:fld id="{63A1128F-4897-4B88-BBCE-99D577B28ED8}" type="slidenum">
              <a:rPr lang="en-US" smtClean="0"/>
              <a:t>‹#›</a:t>
            </a:fld>
            <a:endParaRPr lang="en-US"/>
          </a:p>
        </p:txBody>
      </p:sp>
    </p:spTree>
    <p:extLst>
      <p:ext uri="{BB962C8B-B14F-4D97-AF65-F5344CB8AC3E}">
        <p14:creationId xmlns:p14="http://schemas.microsoft.com/office/powerpoint/2010/main" val="85634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DB03-95C8-0741-AF2D-155C8DF3D2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166FDD-26ED-121C-88B6-896CCBB939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576365-AA95-40D7-E37D-B1FB0E5DD2EE}"/>
              </a:ext>
            </a:extLst>
          </p:cNvPr>
          <p:cNvSpPr>
            <a:spLocks noGrp="1"/>
          </p:cNvSpPr>
          <p:nvPr>
            <p:ph type="dt" sz="half" idx="10"/>
          </p:nvPr>
        </p:nvSpPr>
        <p:spPr/>
        <p:txBody>
          <a:bodyPr/>
          <a:lstStyle/>
          <a:p>
            <a:fld id="{F709486C-B878-4D7A-AFA9-59E8BF0F6A99}" type="datetimeFigureOut">
              <a:rPr lang="en-US" smtClean="0"/>
              <a:t>10/24/2024</a:t>
            </a:fld>
            <a:endParaRPr lang="en-US"/>
          </a:p>
        </p:txBody>
      </p:sp>
      <p:sp>
        <p:nvSpPr>
          <p:cNvPr id="5" name="Footer Placeholder 4">
            <a:extLst>
              <a:ext uri="{FF2B5EF4-FFF2-40B4-BE49-F238E27FC236}">
                <a16:creationId xmlns:a16="http://schemas.microsoft.com/office/drawing/2014/main" id="{7F3DEBC0-C0A2-06DB-7916-19768B742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6A192-AEDB-1B02-67AD-82B73C7ED315}"/>
              </a:ext>
            </a:extLst>
          </p:cNvPr>
          <p:cNvSpPr>
            <a:spLocks noGrp="1"/>
          </p:cNvSpPr>
          <p:nvPr>
            <p:ph type="sldNum" sz="quarter" idx="12"/>
          </p:nvPr>
        </p:nvSpPr>
        <p:spPr/>
        <p:txBody>
          <a:bodyPr/>
          <a:lstStyle/>
          <a:p>
            <a:fld id="{63A1128F-4897-4B88-BBCE-99D577B28ED8}" type="slidenum">
              <a:rPr lang="en-US" smtClean="0"/>
              <a:t>‹#›</a:t>
            </a:fld>
            <a:endParaRPr lang="en-US"/>
          </a:p>
        </p:txBody>
      </p:sp>
    </p:spTree>
    <p:extLst>
      <p:ext uri="{BB962C8B-B14F-4D97-AF65-F5344CB8AC3E}">
        <p14:creationId xmlns:p14="http://schemas.microsoft.com/office/powerpoint/2010/main" val="2651206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6DE1-F32E-6727-A245-E5F6DE89AE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F8094A-9303-BC52-1B6B-173DCC9435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FEAD6C-374D-A9EC-8A2E-D9CC9A230A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302E40-6188-1ACB-654E-472993570EC5}"/>
              </a:ext>
            </a:extLst>
          </p:cNvPr>
          <p:cNvSpPr>
            <a:spLocks noGrp="1"/>
          </p:cNvSpPr>
          <p:nvPr>
            <p:ph type="dt" sz="half" idx="10"/>
          </p:nvPr>
        </p:nvSpPr>
        <p:spPr/>
        <p:txBody>
          <a:bodyPr/>
          <a:lstStyle/>
          <a:p>
            <a:fld id="{F709486C-B878-4D7A-AFA9-59E8BF0F6A99}" type="datetimeFigureOut">
              <a:rPr lang="en-US" smtClean="0"/>
              <a:t>10/24/2024</a:t>
            </a:fld>
            <a:endParaRPr lang="en-US"/>
          </a:p>
        </p:txBody>
      </p:sp>
      <p:sp>
        <p:nvSpPr>
          <p:cNvPr id="6" name="Footer Placeholder 5">
            <a:extLst>
              <a:ext uri="{FF2B5EF4-FFF2-40B4-BE49-F238E27FC236}">
                <a16:creationId xmlns:a16="http://schemas.microsoft.com/office/drawing/2014/main" id="{3A6FD684-D75B-1A72-04C8-FF83EB1AF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042D7-DD2E-8A65-0356-1FE275CB156F}"/>
              </a:ext>
            </a:extLst>
          </p:cNvPr>
          <p:cNvSpPr>
            <a:spLocks noGrp="1"/>
          </p:cNvSpPr>
          <p:nvPr>
            <p:ph type="sldNum" sz="quarter" idx="12"/>
          </p:nvPr>
        </p:nvSpPr>
        <p:spPr/>
        <p:txBody>
          <a:bodyPr/>
          <a:lstStyle/>
          <a:p>
            <a:fld id="{63A1128F-4897-4B88-BBCE-99D577B28ED8}" type="slidenum">
              <a:rPr lang="en-US" smtClean="0"/>
              <a:t>‹#›</a:t>
            </a:fld>
            <a:endParaRPr lang="en-US"/>
          </a:p>
        </p:txBody>
      </p:sp>
    </p:spTree>
    <p:extLst>
      <p:ext uri="{BB962C8B-B14F-4D97-AF65-F5344CB8AC3E}">
        <p14:creationId xmlns:p14="http://schemas.microsoft.com/office/powerpoint/2010/main" val="66355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F01E6-163F-19B8-56DC-DD75BA5236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163408-63B0-E1BC-978A-B9BEE7F256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DA6D68-1D84-658B-C265-35C1F10DB6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D8E8F-8F63-78C0-CAE1-CA864E4409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8AB9A9-7170-25D2-1C22-0E3F59852F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99F88F-702E-FB23-2824-A9A671E79EAB}"/>
              </a:ext>
            </a:extLst>
          </p:cNvPr>
          <p:cNvSpPr>
            <a:spLocks noGrp="1"/>
          </p:cNvSpPr>
          <p:nvPr>
            <p:ph type="dt" sz="half" idx="10"/>
          </p:nvPr>
        </p:nvSpPr>
        <p:spPr/>
        <p:txBody>
          <a:bodyPr/>
          <a:lstStyle/>
          <a:p>
            <a:fld id="{F709486C-B878-4D7A-AFA9-59E8BF0F6A99}" type="datetimeFigureOut">
              <a:rPr lang="en-US" smtClean="0"/>
              <a:t>10/24/2024</a:t>
            </a:fld>
            <a:endParaRPr lang="en-US"/>
          </a:p>
        </p:txBody>
      </p:sp>
      <p:sp>
        <p:nvSpPr>
          <p:cNvPr id="8" name="Footer Placeholder 7">
            <a:extLst>
              <a:ext uri="{FF2B5EF4-FFF2-40B4-BE49-F238E27FC236}">
                <a16:creationId xmlns:a16="http://schemas.microsoft.com/office/drawing/2014/main" id="{6CAA8AEC-CFE7-6B20-3217-32C86DFDCB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E7493E-6C2D-4F9B-3714-264356F633A8}"/>
              </a:ext>
            </a:extLst>
          </p:cNvPr>
          <p:cNvSpPr>
            <a:spLocks noGrp="1"/>
          </p:cNvSpPr>
          <p:nvPr>
            <p:ph type="sldNum" sz="quarter" idx="12"/>
          </p:nvPr>
        </p:nvSpPr>
        <p:spPr/>
        <p:txBody>
          <a:bodyPr/>
          <a:lstStyle/>
          <a:p>
            <a:fld id="{63A1128F-4897-4B88-BBCE-99D577B28ED8}" type="slidenum">
              <a:rPr lang="en-US" smtClean="0"/>
              <a:t>‹#›</a:t>
            </a:fld>
            <a:endParaRPr lang="en-US"/>
          </a:p>
        </p:txBody>
      </p:sp>
    </p:spTree>
    <p:extLst>
      <p:ext uri="{BB962C8B-B14F-4D97-AF65-F5344CB8AC3E}">
        <p14:creationId xmlns:p14="http://schemas.microsoft.com/office/powerpoint/2010/main" val="386082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802DE-A7BB-04A5-AC54-0A3492AD0C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C6E064-E0AC-6F2A-F712-6A68F1122613}"/>
              </a:ext>
            </a:extLst>
          </p:cNvPr>
          <p:cNvSpPr>
            <a:spLocks noGrp="1"/>
          </p:cNvSpPr>
          <p:nvPr>
            <p:ph type="dt" sz="half" idx="10"/>
          </p:nvPr>
        </p:nvSpPr>
        <p:spPr/>
        <p:txBody>
          <a:bodyPr/>
          <a:lstStyle/>
          <a:p>
            <a:fld id="{F709486C-B878-4D7A-AFA9-59E8BF0F6A99}" type="datetimeFigureOut">
              <a:rPr lang="en-US" smtClean="0"/>
              <a:t>10/24/2024</a:t>
            </a:fld>
            <a:endParaRPr lang="en-US"/>
          </a:p>
        </p:txBody>
      </p:sp>
      <p:sp>
        <p:nvSpPr>
          <p:cNvPr id="4" name="Footer Placeholder 3">
            <a:extLst>
              <a:ext uri="{FF2B5EF4-FFF2-40B4-BE49-F238E27FC236}">
                <a16:creationId xmlns:a16="http://schemas.microsoft.com/office/drawing/2014/main" id="{0EE85FBC-1F02-999C-0400-757FF472FC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3E4723-2F61-ECC3-729C-00FAF1CE1B6A}"/>
              </a:ext>
            </a:extLst>
          </p:cNvPr>
          <p:cNvSpPr>
            <a:spLocks noGrp="1"/>
          </p:cNvSpPr>
          <p:nvPr>
            <p:ph type="sldNum" sz="quarter" idx="12"/>
          </p:nvPr>
        </p:nvSpPr>
        <p:spPr/>
        <p:txBody>
          <a:bodyPr/>
          <a:lstStyle/>
          <a:p>
            <a:fld id="{63A1128F-4897-4B88-BBCE-99D577B28ED8}" type="slidenum">
              <a:rPr lang="en-US" smtClean="0"/>
              <a:t>‹#›</a:t>
            </a:fld>
            <a:endParaRPr lang="en-US"/>
          </a:p>
        </p:txBody>
      </p:sp>
    </p:spTree>
    <p:extLst>
      <p:ext uri="{BB962C8B-B14F-4D97-AF65-F5344CB8AC3E}">
        <p14:creationId xmlns:p14="http://schemas.microsoft.com/office/powerpoint/2010/main" val="149742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66CC83-984A-072F-6818-5CA8D4BDA0BF}"/>
              </a:ext>
            </a:extLst>
          </p:cNvPr>
          <p:cNvSpPr>
            <a:spLocks noGrp="1"/>
          </p:cNvSpPr>
          <p:nvPr>
            <p:ph type="dt" sz="half" idx="10"/>
          </p:nvPr>
        </p:nvSpPr>
        <p:spPr/>
        <p:txBody>
          <a:bodyPr/>
          <a:lstStyle/>
          <a:p>
            <a:fld id="{F709486C-B878-4D7A-AFA9-59E8BF0F6A99}" type="datetimeFigureOut">
              <a:rPr lang="en-US" smtClean="0"/>
              <a:t>10/24/2024</a:t>
            </a:fld>
            <a:endParaRPr lang="en-US"/>
          </a:p>
        </p:txBody>
      </p:sp>
      <p:sp>
        <p:nvSpPr>
          <p:cNvPr id="3" name="Footer Placeholder 2">
            <a:extLst>
              <a:ext uri="{FF2B5EF4-FFF2-40B4-BE49-F238E27FC236}">
                <a16:creationId xmlns:a16="http://schemas.microsoft.com/office/drawing/2014/main" id="{A320BCD6-9C56-D2CE-448A-C0A3B3D457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BB7FA7-7324-5FA9-FC8C-BC5782CB15B7}"/>
              </a:ext>
            </a:extLst>
          </p:cNvPr>
          <p:cNvSpPr>
            <a:spLocks noGrp="1"/>
          </p:cNvSpPr>
          <p:nvPr>
            <p:ph type="sldNum" sz="quarter" idx="12"/>
          </p:nvPr>
        </p:nvSpPr>
        <p:spPr/>
        <p:txBody>
          <a:bodyPr/>
          <a:lstStyle/>
          <a:p>
            <a:fld id="{63A1128F-4897-4B88-BBCE-99D577B28ED8}" type="slidenum">
              <a:rPr lang="en-US" smtClean="0"/>
              <a:t>‹#›</a:t>
            </a:fld>
            <a:endParaRPr lang="en-US"/>
          </a:p>
        </p:txBody>
      </p:sp>
    </p:spTree>
    <p:extLst>
      <p:ext uri="{BB962C8B-B14F-4D97-AF65-F5344CB8AC3E}">
        <p14:creationId xmlns:p14="http://schemas.microsoft.com/office/powerpoint/2010/main" val="324295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82D3-C64A-094C-E8F1-EE6CD9232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7D3F8F-C718-417A-B6B1-AA6068569E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906D87-9F44-703D-B733-1C956CCF9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F6A85-899A-4658-DE86-865FCB20E731}"/>
              </a:ext>
            </a:extLst>
          </p:cNvPr>
          <p:cNvSpPr>
            <a:spLocks noGrp="1"/>
          </p:cNvSpPr>
          <p:nvPr>
            <p:ph type="dt" sz="half" idx="10"/>
          </p:nvPr>
        </p:nvSpPr>
        <p:spPr/>
        <p:txBody>
          <a:bodyPr/>
          <a:lstStyle/>
          <a:p>
            <a:fld id="{F709486C-B878-4D7A-AFA9-59E8BF0F6A99}" type="datetimeFigureOut">
              <a:rPr lang="en-US" smtClean="0"/>
              <a:t>10/24/2024</a:t>
            </a:fld>
            <a:endParaRPr lang="en-US"/>
          </a:p>
        </p:txBody>
      </p:sp>
      <p:sp>
        <p:nvSpPr>
          <p:cNvPr id="6" name="Footer Placeholder 5">
            <a:extLst>
              <a:ext uri="{FF2B5EF4-FFF2-40B4-BE49-F238E27FC236}">
                <a16:creationId xmlns:a16="http://schemas.microsoft.com/office/drawing/2014/main" id="{96EFE56A-FB3B-7524-2F41-2C41952D5B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35DB6-93BE-B0C1-769F-CBCF00FE8553}"/>
              </a:ext>
            </a:extLst>
          </p:cNvPr>
          <p:cNvSpPr>
            <a:spLocks noGrp="1"/>
          </p:cNvSpPr>
          <p:nvPr>
            <p:ph type="sldNum" sz="quarter" idx="12"/>
          </p:nvPr>
        </p:nvSpPr>
        <p:spPr/>
        <p:txBody>
          <a:bodyPr/>
          <a:lstStyle/>
          <a:p>
            <a:fld id="{63A1128F-4897-4B88-BBCE-99D577B28ED8}" type="slidenum">
              <a:rPr lang="en-US" smtClean="0"/>
              <a:t>‹#›</a:t>
            </a:fld>
            <a:endParaRPr lang="en-US"/>
          </a:p>
        </p:txBody>
      </p:sp>
    </p:spTree>
    <p:extLst>
      <p:ext uri="{BB962C8B-B14F-4D97-AF65-F5344CB8AC3E}">
        <p14:creationId xmlns:p14="http://schemas.microsoft.com/office/powerpoint/2010/main" val="174287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0DEF-3BB8-6B14-0BFE-381A4B8668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684CC0-8B0E-27AC-FA90-5F46376A5B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619289-868A-657C-48BC-FDDBD1E17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01127D-08E0-4818-0669-6359B4816FD0}"/>
              </a:ext>
            </a:extLst>
          </p:cNvPr>
          <p:cNvSpPr>
            <a:spLocks noGrp="1"/>
          </p:cNvSpPr>
          <p:nvPr>
            <p:ph type="dt" sz="half" idx="10"/>
          </p:nvPr>
        </p:nvSpPr>
        <p:spPr/>
        <p:txBody>
          <a:bodyPr/>
          <a:lstStyle/>
          <a:p>
            <a:fld id="{F709486C-B878-4D7A-AFA9-59E8BF0F6A99}" type="datetimeFigureOut">
              <a:rPr lang="en-US" smtClean="0"/>
              <a:t>10/24/2024</a:t>
            </a:fld>
            <a:endParaRPr lang="en-US"/>
          </a:p>
        </p:txBody>
      </p:sp>
      <p:sp>
        <p:nvSpPr>
          <p:cNvPr id="6" name="Footer Placeholder 5">
            <a:extLst>
              <a:ext uri="{FF2B5EF4-FFF2-40B4-BE49-F238E27FC236}">
                <a16:creationId xmlns:a16="http://schemas.microsoft.com/office/drawing/2014/main" id="{087BCA63-808A-DE26-78C9-723F4744FF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0E25D-C107-2745-A1BE-454A92E59E08}"/>
              </a:ext>
            </a:extLst>
          </p:cNvPr>
          <p:cNvSpPr>
            <a:spLocks noGrp="1"/>
          </p:cNvSpPr>
          <p:nvPr>
            <p:ph type="sldNum" sz="quarter" idx="12"/>
          </p:nvPr>
        </p:nvSpPr>
        <p:spPr/>
        <p:txBody>
          <a:bodyPr/>
          <a:lstStyle/>
          <a:p>
            <a:fld id="{63A1128F-4897-4B88-BBCE-99D577B28ED8}" type="slidenum">
              <a:rPr lang="en-US" smtClean="0"/>
              <a:t>‹#›</a:t>
            </a:fld>
            <a:endParaRPr lang="en-US"/>
          </a:p>
        </p:txBody>
      </p:sp>
    </p:spTree>
    <p:extLst>
      <p:ext uri="{BB962C8B-B14F-4D97-AF65-F5344CB8AC3E}">
        <p14:creationId xmlns:p14="http://schemas.microsoft.com/office/powerpoint/2010/main" val="619174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9CC062-CEC5-2520-55B9-58143C673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61BE99-7270-C94C-4B56-E3255DDCA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A178AA-F25E-C9DA-FADF-47E58008E9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09486C-B878-4D7A-AFA9-59E8BF0F6A99}" type="datetimeFigureOut">
              <a:rPr lang="en-US" smtClean="0"/>
              <a:t>10/24/2024</a:t>
            </a:fld>
            <a:endParaRPr lang="en-US"/>
          </a:p>
        </p:txBody>
      </p:sp>
      <p:sp>
        <p:nvSpPr>
          <p:cNvPr id="5" name="Footer Placeholder 4">
            <a:extLst>
              <a:ext uri="{FF2B5EF4-FFF2-40B4-BE49-F238E27FC236}">
                <a16:creationId xmlns:a16="http://schemas.microsoft.com/office/drawing/2014/main" id="{A393A258-23D0-3366-0774-425932A2B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9E7EA3-EDD9-7067-18B4-BC206DB23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1128F-4897-4B88-BBCE-99D577B28ED8}" type="slidenum">
              <a:rPr lang="en-US" smtClean="0"/>
              <a:t>‹#›</a:t>
            </a:fld>
            <a:endParaRPr lang="en-US"/>
          </a:p>
        </p:txBody>
      </p:sp>
    </p:spTree>
    <p:extLst>
      <p:ext uri="{BB962C8B-B14F-4D97-AF65-F5344CB8AC3E}">
        <p14:creationId xmlns:p14="http://schemas.microsoft.com/office/powerpoint/2010/main" val="1114054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F5E81D-B9BC-733A-FFBD-3C4AB90E3F74}"/>
              </a:ext>
            </a:extLst>
          </p:cNvPr>
          <p:cNvSpPr txBox="1"/>
          <p:nvPr/>
        </p:nvSpPr>
        <p:spPr>
          <a:xfrm>
            <a:off x="1621972" y="1279715"/>
            <a:ext cx="9359462" cy="92333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500" b="1" i="0" u="none" strike="noStrike" dirty="0">
                <a:effectLst/>
                <a:latin typeface="+mj-lt"/>
                <a:ea typeface="+mj-ea"/>
                <a:cs typeface="+mj-cs"/>
              </a:rPr>
              <a:t>IT Projects Management 1100-ZP0UEN</a:t>
            </a:r>
            <a:br>
              <a:rPr lang="en-US" sz="2500" b="1" i="0" u="none" strike="noStrike" dirty="0">
                <a:effectLst/>
                <a:latin typeface="+mj-lt"/>
                <a:ea typeface="+mj-ea"/>
                <a:cs typeface="+mj-cs"/>
              </a:rPr>
            </a:br>
            <a:r>
              <a:rPr lang="en-US" sz="2500" b="1" i="0" u="none" strike="noStrike" dirty="0">
                <a:effectLst/>
                <a:latin typeface="+mj-lt"/>
                <a:ea typeface="+mj-ea"/>
                <a:cs typeface="+mj-cs"/>
              </a:rPr>
              <a:t>Information technology laboratory (LI) Winter Semester 202</a:t>
            </a:r>
            <a:r>
              <a:rPr lang="pl-PL" sz="2500" b="1" i="0" u="none" strike="noStrike" dirty="0">
                <a:effectLst/>
                <a:latin typeface="+mj-lt"/>
                <a:ea typeface="+mj-ea"/>
                <a:cs typeface="+mj-cs"/>
              </a:rPr>
              <a:t>4</a:t>
            </a:r>
            <a:r>
              <a:rPr lang="en-US" sz="2500" b="1" i="0" u="none" strike="noStrike" dirty="0">
                <a:effectLst/>
                <a:latin typeface="+mj-lt"/>
                <a:ea typeface="+mj-ea"/>
                <a:cs typeface="+mj-cs"/>
              </a:rPr>
              <a:t>/202</a:t>
            </a:r>
            <a:r>
              <a:rPr lang="pl-PL" sz="2500" b="1" i="0" u="none" strike="noStrike" dirty="0">
                <a:effectLst/>
                <a:latin typeface="+mj-lt"/>
                <a:ea typeface="+mj-ea"/>
                <a:cs typeface="+mj-cs"/>
              </a:rPr>
              <a:t>5</a:t>
            </a:r>
            <a:r>
              <a:rPr lang="en-US" sz="2500" dirty="0">
                <a:latin typeface="+mj-lt"/>
                <a:ea typeface="+mj-ea"/>
                <a:cs typeface="+mj-cs"/>
              </a:rPr>
              <a:t> </a:t>
            </a:r>
          </a:p>
        </p:txBody>
      </p:sp>
      <p:sp>
        <p:nvSpPr>
          <p:cNvPr id="2" name="Rectangle 1">
            <a:extLst>
              <a:ext uri="{FF2B5EF4-FFF2-40B4-BE49-F238E27FC236}">
                <a16:creationId xmlns:a16="http://schemas.microsoft.com/office/drawing/2014/main" id="{C58D7BBE-2FF2-C6A6-7BE1-EF1D8348C72E}"/>
              </a:ext>
            </a:extLst>
          </p:cNvPr>
          <p:cNvSpPr/>
          <p:nvPr/>
        </p:nvSpPr>
        <p:spPr>
          <a:xfrm>
            <a:off x="2024743" y="356385"/>
            <a:ext cx="781528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SIX SIGMA METHODOLOGY</a:t>
            </a:r>
          </a:p>
        </p:txBody>
      </p:sp>
      <p:pic>
        <p:nvPicPr>
          <p:cNvPr id="5122" name="Picture 2" descr="What is Six Sigma? Definition, Methodology and Tools">
            <a:extLst>
              <a:ext uri="{FF2B5EF4-FFF2-40B4-BE49-F238E27FC236}">
                <a16:creationId xmlns:a16="http://schemas.microsoft.com/office/drawing/2014/main" id="{58DA8EA1-B45D-1271-6E8B-9FC65C2F6B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01" t="8887" r="6788" b="7817"/>
          <a:stretch/>
        </p:blipFill>
        <p:spPr bwMode="auto">
          <a:xfrm>
            <a:off x="4033257" y="2427514"/>
            <a:ext cx="4536889" cy="4288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261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473B46-1637-931D-9256-E81F534E9922}"/>
              </a:ext>
            </a:extLst>
          </p:cNvPr>
          <p:cNvSpPr txBox="1"/>
          <p:nvPr/>
        </p:nvSpPr>
        <p:spPr>
          <a:xfrm>
            <a:off x="1066799" y="840939"/>
            <a:ext cx="10014858" cy="4401205"/>
          </a:xfrm>
          <a:prstGeom prst="rect">
            <a:avLst/>
          </a:prstGeom>
          <a:noFill/>
        </p:spPr>
        <p:txBody>
          <a:bodyPr wrap="square">
            <a:spAutoFit/>
          </a:bodyPr>
          <a:lstStyle/>
          <a:p>
            <a:pPr algn="just"/>
            <a:r>
              <a:rPr lang="en-US" sz="2800" b="1" i="0" u="none" strike="noStrike" dirty="0">
                <a:effectLst/>
                <a:latin typeface="Poppins" panose="00000500000000000000" pitchFamily="2" charset="0"/>
              </a:rPr>
              <a:t>Be flexible and thorough: </a:t>
            </a:r>
          </a:p>
          <a:p>
            <a:pPr algn="just"/>
            <a:endParaRPr lang="en-US" sz="2800" b="0" i="0" u="none" strike="noStrike" dirty="0">
              <a:effectLst/>
              <a:latin typeface="Poppins" panose="00000500000000000000" pitchFamily="2" charset="0"/>
            </a:endParaRPr>
          </a:p>
          <a:p>
            <a:pPr algn="just"/>
            <a:r>
              <a:rPr lang="en-US" sz="2800" b="0" i="0" u="none" strike="noStrike" dirty="0">
                <a:effectLst/>
                <a:latin typeface="Poppins" panose="00000500000000000000" pitchFamily="2" charset="0"/>
              </a:rPr>
              <a:t>Six Sigma requires adaptability from various points of view. The business’s management system needs to acknowledge positive changes. People should be motivated to accept the changes in the system to eliminate the variation. To motivate the employee, the </a:t>
            </a:r>
            <a:r>
              <a:rPr lang="en-US" sz="2800" dirty="0">
                <a:latin typeface="Poppins" panose="00000500000000000000" pitchFamily="2" charset="0"/>
              </a:rPr>
              <a:t>benefits of the six-sigma</a:t>
            </a:r>
            <a:r>
              <a:rPr lang="en-US" sz="2800" b="0" i="0" strike="noStrike" dirty="0">
                <a:effectLst/>
                <a:latin typeface="Poppins" panose="00000500000000000000" pitchFamily="2" charset="0"/>
              </a:rPr>
              <a:t> </a:t>
            </a:r>
            <a:r>
              <a:rPr lang="en-US" sz="2800" b="0" i="0" u="none" strike="noStrike" dirty="0">
                <a:effectLst/>
                <a:latin typeface="Poppins" panose="00000500000000000000" pitchFamily="2" charset="0"/>
              </a:rPr>
              <a:t>system should be made clear to all levels of employees. This will make the changes easily acceptable.</a:t>
            </a:r>
          </a:p>
        </p:txBody>
      </p:sp>
    </p:spTree>
    <p:extLst>
      <p:ext uri="{BB962C8B-B14F-4D97-AF65-F5344CB8AC3E}">
        <p14:creationId xmlns:p14="http://schemas.microsoft.com/office/powerpoint/2010/main" val="101055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962B50-283B-2548-D1FF-94D39D2249FF}"/>
              </a:ext>
            </a:extLst>
          </p:cNvPr>
          <p:cNvSpPr txBox="1"/>
          <p:nvPr/>
        </p:nvSpPr>
        <p:spPr>
          <a:xfrm>
            <a:off x="1371599" y="843677"/>
            <a:ext cx="9851571" cy="3170099"/>
          </a:xfrm>
          <a:prstGeom prst="rect">
            <a:avLst/>
          </a:prstGeom>
          <a:noFill/>
        </p:spPr>
        <p:txBody>
          <a:bodyPr wrap="square">
            <a:spAutoFit/>
          </a:bodyPr>
          <a:lstStyle/>
          <a:p>
            <a:pPr algn="ctr"/>
            <a:r>
              <a:rPr lang="en-US" sz="3200" b="1" i="0" dirty="0">
                <a:solidFill>
                  <a:srgbClr val="323232"/>
                </a:solidFill>
                <a:effectLst/>
                <a:latin typeface="Arial" panose="020B0604020202020204" pitchFamily="34" charset="0"/>
              </a:rPr>
              <a:t>Six Sigma methodologies</a:t>
            </a:r>
          </a:p>
          <a:p>
            <a:pPr algn="l"/>
            <a:endParaRPr lang="en-US" sz="2800" b="0" i="0" dirty="0">
              <a:effectLst/>
              <a:latin typeface="Arial" panose="020B0604020202020204" pitchFamily="34" charset="0"/>
            </a:endParaRPr>
          </a:p>
          <a:p>
            <a:pPr algn="l">
              <a:buFont typeface="Arial" panose="020B0604020202020204" pitchFamily="34" charset="0"/>
              <a:buChar char="•"/>
            </a:pPr>
            <a:r>
              <a:rPr lang="en-US" sz="2800" b="0" i="0" dirty="0">
                <a:effectLst/>
                <a:latin typeface="Arial" panose="020B0604020202020204" pitchFamily="34" charset="0"/>
              </a:rPr>
              <a:t>DMAIC (define, measure, analyze, improve, control) is used to correct a process that already exists.</a:t>
            </a:r>
          </a:p>
          <a:p>
            <a:pPr algn="l"/>
            <a:endParaRPr lang="en-US" sz="2800" b="0" i="0" dirty="0">
              <a:effectLst/>
              <a:latin typeface="Arial" panose="020B0604020202020204" pitchFamily="34" charset="0"/>
            </a:endParaRPr>
          </a:p>
          <a:p>
            <a:pPr algn="l">
              <a:buFont typeface="Arial" panose="020B0604020202020204" pitchFamily="34" charset="0"/>
              <a:buChar char="•"/>
            </a:pPr>
            <a:r>
              <a:rPr lang="en-US" sz="2800" b="0" i="0" dirty="0">
                <a:effectLst/>
                <a:latin typeface="Arial" panose="020B0604020202020204" pitchFamily="34" charset="0"/>
              </a:rPr>
              <a:t>DMADV (define, measure, analyze, design, validate) is used to create a new process</a:t>
            </a:r>
          </a:p>
        </p:txBody>
      </p:sp>
    </p:spTree>
    <p:extLst>
      <p:ext uri="{BB962C8B-B14F-4D97-AF65-F5344CB8AC3E}">
        <p14:creationId xmlns:p14="http://schemas.microsoft.com/office/powerpoint/2010/main" val="3371465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ix Sigma DMAIC process breakdown">
            <a:extLst>
              <a:ext uri="{FF2B5EF4-FFF2-40B4-BE49-F238E27FC236}">
                <a16:creationId xmlns:a16="http://schemas.microsoft.com/office/drawing/2014/main" id="{FE58AFD8-3F84-B6C6-5A14-7DF0FC921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263" y="368250"/>
            <a:ext cx="5693908" cy="5408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721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1" name="Rectangle 2054">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Rectangle 2056">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58">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ix Sigma DMADV process breakdown">
            <a:extLst>
              <a:ext uri="{FF2B5EF4-FFF2-40B4-BE49-F238E27FC236}">
                <a16:creationId xmlns:a16="http://schemas.microsoft.com/office/drawing/2014/main" id="{3743AC97-3EDD-E074-5EDE-284B9EA091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0477" y="1908393"/>
            <a:ext cx="9951041" cy="3035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822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28FFE-EF0E-A211-109D-68625335A701}"/>
              </a:ext>
            </a:extLst>
          </p:cNvPr>
          <p:cNvSpPr txBox="1"/>
          <p:nvPr/>
        </p:nvSpPr>
        <p:spPr>
          <a:xfrm>
            <a:off x="1235528" y="884320"/>
            <a:ext cx="9720943" cy="4893647"/>
          </a:xfrm>
          <a:prstGeom prst="rect">
            <a:avLst/>
          </a:prstGeom>
          <a:noFill/>
        </p:spPr>
        <p:txBody>
          <a:bodyPr wrap="square">
            <a:spAutoFit/>
          </a:bodyPr>
          <a:lstStyle/>
          <a:p>
            <a:pPr algn="just"/>
            <a:r>
              <a:rPr lang="en-US" sz="2400" b="1" i="0" dirty="0">
                <a:solidFill>
                  <a:srgbClr val="323232"/>
                </a:solidFill>
                <a:effectLst/>
                <a:latin typeface="Arial" panose="020B0604020202020204" pitchFamily="34" charset="0"/>
              </a:rPr>
              <a:t>How to implement Six Sigma</a:t>
            </a:r>
          </a:p>
          <a:p>
            <a:pPr algn="just"/>
            <a:endParaRPr lang="en-US" sz="2400" b="1" i="0" dirty="0">
              <a:effectLst/>
              <a:latin typeface="Arial" panose="020B0604020202020204" pitchFamily="34" charset="0"/>
            </a:endParaRPr>
          </a:p>
          <a:p>
            <a:pPr algn="just">
              <a:buFont typeface="Arial" panose="020B0604020202020204" pitchFamily="34" charset="0"/>
              <a:buChar char="•"/>
            </a:pPr>
            <a:r>
              <a:rPr lang="en-US" sz="2400" b="1" i="0" dirty="0">
                <a:effectLst/>
                <a:latin typeface="Arial" panose="020B0604020202020204" pitchFamily="34" charset="0"/>
              </a:rPr>
              <a:t>Step 1</a:t>
            </a:r>
            <a:r>
              <a:rPr lang="en-US" sz="2400" b="0" i="0" dirty="0">
                <a:effectLst/>
                <a:latin typeface="Arial" panose="020B0604020202020204" pitchFamily="34" charset="0"/>
              </a:rPr>
              <a:t>: Motivate stakeholders by highlighting quality losses.</a:t>
            </a:r>
          </a:p>
          <a:p>
            <a:pPr algn="just">
              <a:buFont typeface="Arial" panose="020B0604020202020204" pitchFamily="34" charset="0"/>
              <a:buChar char="•"/>
            </a:pPr>
            <a:r>
              <a:rPr lang="en-US" sz="2400" b="1" i="0" dirty="0">
                <a:effectLst/>
                <a:latin typeface="Arial" panose="020B0604020202020204" pitchFamily="34" charset="0"/>
              </a:rPr>
              <a:t>Step 2</a:t>
            </a:r>
            <a:r>
              <a:rPr lang="en-US" sz="2400" b="0" i="0" dirty="0">
                <a:effectLst/>
                <a:latin typeface="Arial" panose="020B0604020202020204" pitchFamily="34" charset="0"/>
              </a:rPr>
              <a:t>: Implement project management and obtain the necessary resources.</a:t>
            </a:r>
          </a:p>
          <a:p>
            <a:pPr algn="just">
              <a:buFont typeface="Arial" panose="020B0604020202020204" pitchFamily="34" charset="0"/>
              <a:buChar char="•"/>
            </a:pPr>
            <a:r>
              <a:rPr lang="en-US" sz="2400" b="1" i="0" dirty="0">
                <a:effectLst/>
                <a:latin typeface="Arial" panose="020B0604020202020204" pitchFamily="34" charset="0"/>
              </a:rPr>
              <a:t>Step 3</a:t>
            </a:r>
            <a:r>
              <a:rPr lang="en-US" sz="2400" b="0" i="0" dirty="0">
                <a:effectLst/>
                <a:latin typeface="Arial" panose="020B0604020202020204" pitchFamily="34" charset="0"/>
              </a:rPr>
              <a:t>: Educate team members on the Six Sigma management method.</a:t>
            </a:r>
          </a:p>
          <a:p>
            <a:pPr algn="just">
              <a:buFont typeface="Arial" panose="020B0604020202020204" pitchFamily="34" charset="0"/>
              <a:buChar char="•"/>
            </a:pPr>
            <a:r>
              <a:rPr lang="en-US" sz="2400" b="1" i="0" dirty="0">
                <a:effectLst/>
                <a:latin typeface="Arial" panose="020B0604020202020204" pitchFamily="34" charset="0"/>
              </a:rPr>
              <a:t>Step 4</a:t>
            </a:r>
            <a:r>
              <a:rPr lang="en-US" sz="2400" b="0" i="0" dirty="0">
                <a:effectLst/>
                <a:latin typeface="Arial" panose="020B0604020202020204" pitchFamily="34" charset="0"/>
              </a:rPr>
              <a:t>: Create a </a:t>
            </a:r>
            <a:r>
              <a:rPr lang="en-US" sz="2400" dirty="0">
                <a:latin typeface="Arial" panose="020B0604020202020204" pitchFamily="34" charset="0"/>
              </a:rPr>
              <a:t>quality control</a:t>
            </a:r>
            <a:r>
              <a:rPr lang="en-US" sz="2400" b="0" i="0" dirty="0">
                <a:effectLst/>
                <a:latin typeface="Arial" panose="020B0604020202020204" pitchFamily="34" charset="0"/>
              </a:rPr>
              <a:t> chart and identify priorities.</a:t>
            </a:r>
          </a:p>
          <a:p>
            <a:pPr algn="just">
              <a:buFont typeface="Arial" panose="020B0604020202020204" pitchFamily="34" charset="0"/>
              <a:buChar char="•"/>
            </a:pPr>
            <a:r>
              <a:rPr lang="en-US" sz="2400" b="1" i="0" dirty="0">
                <a:effectLst/>
                <a:latin typeface="Arial" panose="020B0604020202020204" pitchFamily="34" charset="0"/>
              </a:rPr>
              <a:t>Step 5</a:t>
            </a:r>
            <a:r>
              <a:rPr lang="en-US" sz="2400" b="0" i="0" dirty="0">
                <a:effectLst/>
                <a:latin typeface="Arial" panose="020B0604020202020204" pitchFamily="34" charset="0"/>
              </a:rPr>
              <a:t>: Assign ownership for all team members involved.</a:t>
            </a:r>
          </a:p>
          <a:p>
            <a:pPr algn="just">
              <a:buFont typeface="Arial" panose="020B0604020202020204" pitchFamily="34" charset="0"/>
              <a:buChar char="•"/>
            </a:pPr>
            <a:r>
              <a:rPr lang="en-US" sz="2400" b="1" i="0" dirty="0">
                <a:effectLst/>
                <a:latin typeface="Arial" panose="020B0604020202020204" pitchFamily="34" charset="0"/>
              </a:rPr>
              <a:t>Step 6</a:t>
            </a:r>
            <a:r>
              <a:rPr lang="en-US" sz="2400" b="0" i="0" dirty="0">
                <a:effectLst/>
                <a:latin typeface="Arial" panose="020B0604020202020204" pitchFamily="34" charset="0"/>
              </a:rPr>
              <a:t>: Ensure measurement of the right </a:t>
            </a:r>
            <a:r>
              <a:rPr lang="en-US" sz="2400" dirty="0">
                <a:latin typeface="Arial" panose="020B0604020202020204" pitchFamily="34" charset="0"/>
              </a:rPr>
              <a:t>metrics</a:t>
            </a:r>
            <a:r>
              <a:rPr lang="en-US" sz="2400" b="0" i="0" dirty="0">
                <a:effectLst/>
                <a:latin typeface="Arial" panose="020B0604020202020204" pitchFamily="34" charset="0"/>
              </a:rPr>
              <a:t> and indicators.</a:t>
            </a:r>
          </a:p>
          <a:p>
            <a:pPr algn="just">
              <a:buFont typeface="Arial" panose="020B0604020202020204" pitchFamily="34" charset="0"/>
              <a:buChar char="•"/>
            </a:pPr>
            <a:r>
              <a:rPr lang="en-US" sz="2400" b="1" i="0" dirty="0">
                <a:effectLst/>
                <a:latin typeface="Arial" panose="020B0604020202020204" pitchFamily="34" charset="0"/>
              </a:rPr>
              <a:t>Step 7</a:t>
            </a:r>
            <a:r>
              <a:rPr lang="en-US" sz="2400" b="0" i="0" dirty="0">
                <a:effectLst/>
                <a:latin typeface="Arial" panose="020B0604020202020204" pitchFamily="34" charset="0"/>
              </a:rPr>
              <a:t>: Perform a </a:t>
            </a:r>
            <a:r>
              <a:rPr lang="en-US" sz="2400" dirty="0">
                <a:latin typeface="Arial" panose="020B0604020202020204" pitchFamily="34" charset="0"/>
              </a:rPr>
              <a:t>root cause analysis</a:t>
            </a:r>
            <a:r>
              <a:rPr lang="en-US" sz="2400" b="0" i="0" dirty="0">
                <a:effectLst/>
                <a:latin typeface="Arial" panose="020B0604020202020204" pitchFamily="34" charset="0"/>
              </a:rPr>
              <a:t> to understand the defect.</a:t>
            </a:r>
          </a:p>
          <a:p>
            <a:pPr algn="just">
              <a:buFont typeface="Arial" panose="020B0604020202020204" pitchFamily="34" charset="0"/>
              <a:buChar char="•"/>
            </a:pPr>
            <a:r>
              <a:rPr lang="en-US" sz="2400" b="1" i="0" dirty="0">
                <a:effectLst/>
                <a:latin typeface="Arial" panose="020B0604020202020204" pitchFamily="34" charset="0"/>
              </a:rPr>
              <a:t>Step 8</a:t>
            </a:r>
            <a:r>
              <a:rPr lang="en-US" sz="2400" b="0" i="0" dirty="0">
                <a:effectLst/>
                <a:latin typeface="Arial" panose="020B0604020202020204" pitchFamily="34" charset="0"/>
              </a:rPr>
              <a:t>: Govern the program to ensure proper implementation and continuous improvement.</a:t>
            </a:r>
            <a:endParaRPr lang="en-US" sz="1600" b="0" i="0" dirty="0">
              <a:effectLst/>
              <a:latin typeface="Arial" panose="020B0604020202020204" pitchFamily="34" charset="0"/>
            </a:endParaRPr>
          </a:p>
        </p:txBody>
      </p:sp>
    </p:spTree>
    <p:extLst>
      <p:ext uri="{BB962C8B-B14F-4D97-AF65-F5344CB8AC3E}">
        <p14:creationId xmlns:p14="http://schemas.microsoft.com/office/powerpoint/2010/main" val="4152110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647BA5-D398-B9C0-98D4-C8644D5DE890}"/>
              </a:ext>
            </a:extLst>
          </p:cNvPr>
          <p:cNvSpPr txBox="1"/>
          <p:nvPr/>
        </p:nvSpPr>
        <p:spPr>
          <a:xfrm>
            <a:off x="1012371" y="299391"/>
            <a:ext cx="10167257" cy="6001643"/>
          </a:xfrm>
          <a:prstGeom prst="rect">
            <a:avLst/>
          </a:prstGeom>
          <a:noFill/>
        </p:spPr>
        <p:txBody>
          <a:bodyPr wrap="square">
            <a:spAutoFit/>
          </a:bodyPr>
          <a:lstStyle/>
          <a:p>
            <a:pPr algn="just"/>
            <a:r>
              <a:rPr lang="en-US" sz="3200" b="1" i="0" dirty="0">
                <a:effectLst/>
                <a:latin typeface="Arial" panose="020B0604020202020204" pitchFamily="34" charset="0"/>
              </a:rPr>
              <a:t>What is Six Sigma?</a:t>
            </a:r>
          </a:p>
          <a:p>
            <a:pPr algn="just"/>
            <a:endParaRPr lang="en-US" sz="3200" b="1" i="0" dirty="0">
              <a:effectLst/>
              <a:latin typeface="Arial" panose="020B0604020202020204" pitchFamily="34" charset="0"/>
            </a:endParaRPr>
          </a:p>
          <a:p>
            <a:pPr algn="just"/>
            <a:r>
              <a:rPr lang="en-US" sz="3200" i="0" dirty="0">
                <a:effectLst/>
                <a:latin typeface="Arial" panose="020B0604020202020204" pitchFamily="34" charset="0"/>
              </a:rPr>
              <a:t>Six Sigma is a business methodology for quality improvement that measures how many defects there are in a current </a:t>
            </a:r>
            <a:r>
              <a:rPr lang="en-US" sz="3200" dirty="0">
                <a:latin typeface="Arial" panose="020B0604020202020204" pitchFamily="34" charset="0"/>
              </a:rPr>
              <a:t>process</a:t>
            </a:r>
            <a:r>
              <a:rPr lang="en-US" sz="3200" i="0" dirty="0">
                <a:effectLst/>
                <a:latin typeface="Arial" panose="020B0604020202020204" pitchFamily="34" charset="0"/>
              </a:rPr>
              <a:t> and seeks to systematically eliminate them.</a:t>
            </a:r>
          </a:p>
          <a:p>
            <a:pPr algn="just"/>
            <a:endParaRPr lang="en-US" sz="3200" i="0" dirty="0">
              <a:effectLst/>
              <a:latin typeface="Arial" panose="020B0604020202020204" pitchFamily="34" charset="0"/>
            </a:endParaRPr>
          </a:p>
          <a:p>
            <a:pPr algn="just"/>
            <a:r>
              <a:rPr lang="en-US" sz="3200" i="0" dirty="0">
                <a:effectLst/>
                <a:latin typeface="Arial" panose="020B0604020202020204" pitchFamily="34" charset="0"/>
              </a:rPr>
              <a:t>In 1984, a Motorola engineer named Bill Smith developed the Six Sigma </a:t>
            </a:r>
            <a:r>
              <a:rPr lang="en-US" sz="3200" dirty="0">
                <a:latin typeface="Arial" panose="020B0604020202020204" pitchFamily="34" charset="0"/>
              </a:rPr>
              <a:t>management system</a:t>
            </a:r>
            <a:r>
              <a:rPr lang="en-US" sz="3200" i="0" dirty="0">
                <a:effectLst/>
                <a:latin typeface="Arial" panose="020B0604020202020204" pitchFamily="34" charset="0"/>
              </a:rPr>
              <a:t> to reduce the variations in Motorola's electronic manufacturing processes that were causing product defects.</a:t>
            </a:r>
          </a:p>
        </p:txBody>
      </p:sp>
    </p:spTree>
    <p:extLst>
      <p:ext uri="{BB962C8B-B14F-4D97-AF65-F5344CB8AC3E}">
        <p14:creationId xmlns:p14="http://schemas.microsoft.com/office/powerpoint/2010/main" val="359857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4" name="Rectangle 3083">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6" name="Rectangle 3085">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8" name="Rectangle 3087">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ix Sigma - A Business Process Improvement Methodology">
            <a:extLst>
              <a:ext uri="{FF2B5EF4-FFF2-40B4-BE49-F238E27FC236}">
                <a16:creationId xmlns:a16="http://schemas.microsoft.com/office/drawing/2014/main" id="{40111D51-F31F-92E0-DD3E-73D3A671D6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0477" y="1169760"/>
            <a:ext cx="9951041" cy="4512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2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79431C7-E98D-FB0B-F0E4-0FDC942EC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509" y="429564"/>
            <a:ext cx="7920378" cy="6010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80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Six_Sigma_Level_Yield_Table">
            <a:extLst>
              <a:ext uri="{FF2B5EF4-FFF2-40B4-BE49-F238E27FC236}">
                <a16:creationId xmlns:a16="http://schemas.microsoft.com/office/drawing/2014/main" id="{D0515A59-129C-4764-309C-C04539289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548192" y="643467"/>
            <a:ext cx="9095616" cy="5571065"/>
          </a:xfrm>
          <a:prstGeom prst="rect">
            <a:avLst/>
          </a:prstGeom>
          <a:noFill/>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117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08190-0A8C-D415-756D-53661D541022}"/>
              </a:ext>
            </a:extLst>
          </p:cNvPr>
          <p:cNvSpPr txBox="1"/>
          <p:nvPr/>
        </p:nvSpPr>
        <p:spPr>
          <a:xfrm>
            <a:off x="1175656" y="499131"/>
            <a:ext cx="10178144" cy="5355312"/>
          </a:xfrm>
          <a:prstGeom prst="rect">
            <a:avLst/>
          </a:prstGeom>
          <a:noFill/>
        </p:spPr>
        <p:txBody>
          <a:bodyPr wrap="square">
            <a:spAutoFit/>
          </a:bodyPr>
          <a:lstStyle/>
          <a:p>
            <a:pPr algn="just"/>
            <a:r>
              <a:rPr lang="en-US" b="1" i="0" dirty="0">
                <a:effectLst/>
                <a:latin typeface="Arial" panose="020B0604020202020204" pitchFamily="34" charset="0"/>
              </a:rPr>
              <a:t>How does Six Sigma work?</a:t>
            </a:r>
          </a:p>
          <a:p>
            <a:pPr algn="just"/>
            <a:endParaRPr lang="en-US" b="1" i="0" dirty="0">
              <a:effectLst/>
              <a:latin typeface="Arial" panose="020B0604020202020204" pitchFamily="34" charset="0"/>
            </a:endParaRPr>
          </a:p>
          <a:p>
            <a:pPr algn="just"/>
            <a:r>
              <a:rPr lang="en-US" b="0" i="0" dirty="0">
                <a:effectLst/>
                <a:latin typeface="Arial" panose="020B0604020202020204" pitchFamily="34" charset="0"/>
              </a:rPr>
              <a:t>In </a:t>
            </a:r>
            <a:r>
              <a:rPr lang="en-US" dirty="0">
                <a:latin typeface="Arial" panose="020B0604020202020204" pitchFamily="34" charset="0"/>
              </a:rPr>
              <a:t>statistical analysis</a:t>
            </a:r>
            <a:r>
              <a:rPr lang="en-US" b="0" i="0" dirty="0">
                <a:effectLst/>
                <a:latin typeface="Arial" panose="020B0604020202020204" pitchFamily="34" charset="0"/>
              </a:rPr>
              <a:t>, the Greek letter sigma is used to denote a standard deviation from the </a:t>
            </a:r>
            <a:r>
              <a:rPr lang="en-US" dirty="0">
                <a:latin typeface="Arial" panose="020B0604020202020204" pitchFamily="34" charset="0"/>
              </a:rPr>
              <a:t>mean</a:t>
            </a:r>
            <a:r>
              <a:rPr lang="en-US" b="0" i="0" dirty="0">
                <a:effectLst/>
                <a:latin typeface="Arial" panose="020B0604020202020204" pitchFamily="34" charset="0"/>
              </a:rPr>
              <a:t>. </a:t>
            </a:r>
          </a:p>
          <a:p>
            <a:pPr algn="just"/>
            <a:endParaRPr lang="en-US" dirty="0">
              <a:latin typeface="Arial" panose="020B0604020202020204" pitchFamily="34" charset="0"/>
            </a:endParaRPr>
          </a:p>
          <a:p>
            <a:pPr algn="just"/>
            <a:r>
              <a:rPr lang="en-US" b="0" i="0" dirty="0">
                <a:effectLst/>
                <a:latin typeface="Arial" panose="020B0604020202020204" pitchFamily="34" charset="0"/>
              </a:rPr>
              <a:t>In the 1920s, statistical process control pioneer Walter Shewhart proposed that in lean manufacturing, three sigma from the mean is the </a:t>
            </a:r>
            <a:r>
              <a:rPr lang="en-US" dirty="0">
                <a:latin typeface="Arial" panose="020B0604020202020204" pitchFamily="34" charset="0"/>
              </a:rPr>
              <a:t>tipping point</a:t>
            </a:r>
            <a:r>
              <a:rPr lang="en-US" b="0" i="0" dirty="0">
                <a:effectLst/>
                <a:latin typeface="Arial" panose="020B0604020202020204" pitchFamily="34" charset="0"/>
              </a:rPr>
              <a:t> that indicates there are too many defects and process improvement is required.</a:t>
            </a:r>
          </a:p>
          <a:p>
            <a:pPr algn="just"/>
            <a:endParaRPr lang="en-US" b="0" i="0" dirty="0">
              <a:effectLst/>
              <a:latin typeface="Arial" panose="020B0604020202020204" pitchFamily="34" charset="0"/>
            </a:endParaRPr>
          </a:p>
          <a:p>
            <a:pPr algn="just"/>
            <a:r>
              <a:rPr lang="en-US" b="0" i="0" dirty="0">
                <a:effectLst/>
                <a:latin typeface="Arial" panose="020B0604020202020204" pitchFamily="34" charset="0"/>
              </a:rPr>
              <a:t>This was the accepted norm for many years until Bill Smith proposed gathering and analyzing data at a more granular level and making six sigma the point at which a process has to be corrected.</a:t>
            </a:r>
          </a:p>
          <a:p>
            <a:pPr algn="just"/>
            <a:endParaRPr lang="en-US" b="0" i="0" dirty="0">
              <a:effectLst/>
              <a:latin typeface="Arial" panose="020B0604020202020204" pitchFamily="34" charset="0"/>
            </a:endParaRPr>
          </a:p>
          <a:p>
            <a:pPr algn="just"/>
            <a:r>
              <a:rPr lang="en-US" b="0" i="0" dirty="0">
                <a:effectLst/>
                <a:latin typeface="Arial" panose="020B0604020202020204" pitchFamily="34" charset="0"/>
              </a:rPr>
              <a:t>Because it is almost impossible to achieve zero defects -- a concept known as infinity sigma -- six sigma allows for 3.4 defects per million opportunities for a defect to occur. In contrast, three sigma allows for 66,807 defects per million opportunities.</a:t>
            </a:r>
          </a:p>
          <a:p>
            <a:pPr algn="just"/>
            <a:endParaRPr lang="en-US" b="0" i="0" dirty="0">
              <a:effectLst/>
              <a:latin typeface="Arial" panose="020B0604020202020204" pitchFamily="34" charset="0"/>
            </a:endParaRPr>
          </a:p>
          <a:p>
            <a:pPr algn="just"/>
            <a:r>
              <a:rPr lang="en-US" b="1" i="0" dirty="0">
                <a:solidFill>
                  <a:srgbClr val="FF0000"/>
                </a:solidFill>
                <a:effectLst/>
                <a:latin typeface="Arial" panose="020B0604020202020204" pitchFamily="34" charset="0"/>
              </a:rPr>
              <a:t>Once the necessary data has been gathered, a company that is implementing Six Sigma methodologies uses statistics to create a baseline sigma. The baseline illustrates how close -- or how far -- the company is from achieving six sigma and serves as a measuring stick for assessing future improvement. </a:t>
            </a:r>
          </a:p>
        </p:txBody>
      </p:sp>
    </p:spTree>
    <p:extLst>
      <p:ext uri="{BB962C8B-B14F-4D97-AF65-F5344CB8AC3E}">
        <p14:creationId xmlns:p14="http://schemas.microsoft.com/office/powerpoint/2010/main" val="335107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04A130CA-991E-4C92-A494-EB7D8666EF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Freeform: Shape 1032">
            <a:extLst>
              <a:ext uri="{FF2B5EF4-FFF2-40B4-BE49-F238E27FC236}">
                <a16:creationId xmlns:a16="http://schemas.microsoft.com/office/drawing/2014/main" id="{FC3C749F-9A26-4B1E-BC2E-572D03DF9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72577" y="1372793"/>
            <a:ext cx="6135300" cy="5537781"/>
          </a:xfrm>
          <a:custGeom>
            <a:avLst/>
            <a:gdLst>
              <a:gd name="connsiteX0" fmla="*/ 0 w 6135300"/>
              <a:gd name="connsiteY0" fmla="*/ 0 h 5537781"/>
              <a:gd name="connsiteX1" fmla="*/ 6135300 w 6135300"/>
              <a:gd name="connsiteY1" fmla="*/ 0 h 5537781"/>
              <a:gd name="connsiteX2" fmla="*/ 6135300 w 6135300"/>
              <a:gd name="connsiteY2" fmla="*/ 3548931 h 5537781"/>
              <a:gd name="connsiteX3" fmla="*/ 4146451 w 6135300"/>
              <a:gd name="connsiteY3" fmla="*/ 5537781 h 5537781"/>
              <a:gd name="connsiteX4" fmla="*/ 0 w 6135300"/>
              <a:gd name="connsiteY4" fmla="*/ 1391331 h 5537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35300" h="5537781">
                <a:moveTo>
                  <a:pt x="0" y="0"/>
                </a:moveTo>
                <a:lnTo>
                  <a:pt x="6135300" y="0"/>
                </a:lnTo>
                <a:lnTo>
                  <a:pt x="6135300" y="3548931"/>
                </a:lnTo>
                <a:lnTo>
                  <a:pt x="4146451" y="5537781"/>
                </a:lnTo>
                <a:lnTo>
                  <a:pt x="0" y="1391331"/>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F98D51C6-1188-49B8-B829-31D2C2813F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050242" y="292975"/>
            <a:ext cx="5056735" cy="9206602"/>
          </a:xfrm>
          <a:custGeom>
            <a:avLst/>
            <a:gdLst>
              <a:gd name="connsiteX0" fmla="*/ 0 w 5053652"/>
              <a:gd name="connsiteY0" fmla="*/ 209273 h 9200989"/>
              <a:gd name="connsiteX1" fmla="*/ 209274 w 5053652"/>
              <a:gd name="connsiteY1" fmla="*/ 0 h 9200989"/>
              <a:gd name="connsiteX2" fmla="*/ 5053652 w 5053652"/>
              <a:gd name="connsiteY2" fmla="*/ 4844379 h 9200989"/>
              <a:gd name="connsiteX3" fmla="*/ 697042 w 5053652"/>
              <a:gd name="connsiteY3" fmla="*/ 9200989 h 9200989"/>
              <a:gd name="connsiteX4" fmla="*/ 0 w 5053652"/>
              <a:gd name="connsiteY4" fmla="*/ 9200989 h 9200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3652" h="9200989">
                <a:moveTo>
                  <a:pt x="0" y="209273"/>
                </a:moveTo>
                <a:lnTo>
                  <a:pt x="209274" y="0"/>
                </a:lnTo>
                <a:lnTo>
                  <a:pt x="5053652" y="4844379"/>
                </a:lnTo>
                <a:lnTo>
                  <a:pt x="697042" y="9200989"/>
                </a:lnTo>
                <a:lnTo>
                  <a:pt x="0" y="9200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Isosceles Triangle 1036">
            <a:extLst>
              <a:ext uri="{FF2B5EF4-FFF2-40B4-BE49-F238E27FC236}">
                <a16:creationId xmlns:a16="http://schemas.microsoft.com/office/drawing/2014/main" id="{456BA586-8922-4113-BD35-BBF1EB1A1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6909" y="5272381"/>
            <a:ext cx="3171238" cy="158561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B497CCB5-5FC2-473C-AFCC-2430CEF1D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61739" y="1742916"/>
            <a:ext cx="3372170" cy="33721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Frame 1040">
            <a:extLst>
              <a:ext uri="{FF2B5EF4-FFF2-40B4-BE49-F238E27FC236}">
                <a16:creationId xmlns:a16="http://schemas.microsoft.com/office/drawing/2014/main" id="{599C8C75-BFDF-44E7-A028-EEB5EDD58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23102" y="1304278"/>
            <a:ext cx="4249446" cy="4249444"/>
          </a:xfrm>
          <a:prstGeom prst="frame">
            <a:avLst>
              <a:gd name="adj1" fmla="val 1195"/>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a:extLst>
              <a:ext uri="{FF2B5EF4-FFF2-40B4-BE49-F238E27FC236}">
                <a16:creationId xmlns:a16="http://schemas.microsoft.com/office/drawing/2014/main" id="{A58F7773-E221-9754-89E5-2A73F850EFA0}"/>
              </a:ext>
            </a:extLst>
          </p:cNvPr>
          <p:cNvSpPr>
            <a:spLocks noChangeArrowheads="1"/>
          </p:cNvSpPr>
          <p:nvPr/>
        </p:nvSpPr>
        <p:spPr bwMode="auto">
          <a:xfrm>
            <a:off x="1738683" y="2721789"/>
            <a:ext cx="3618284" cy="1345720"/>
          </a:xfrm>
          <a:prstGeom prst="rect">
            <a:avLst/>
          </a:prstGeom>
          <a:no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40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eaLnBrk="1" fontAlgn="base" hangingPunct="1">
              <a:lnSpc>
                <a:spcPct val="90000"/>
              </a:lnSpc>
              <a:spcAft>
                <a:spcPts val="600"/>
              </a:spcAft>
              <a:buClrTx/>
              <a:buSzTx/>
              <a:tabLst/>
            </a:pPr>
            <a:r>
              <a:rPr kumimoji="0" lang="en-US" altLang="en-US" sz="7000" b="1" i="0" u="none" strike="noStrike" kern="1200" cap="none" normalizeH="0" baseline="0" dirty="0">
                <a:ln>
                  <a:noFill/>
                </a:ln>
                <a:solidFill>
                  <a:srgbClr val="080808"/>
                </a:solidFill>
                <a:effectLst/>
                <a:latin typeface="+mj-lt"/>
                <a:ea typeface="+mj-ea"/>
                <a:cs typeface="+mj-cs"/>
              </a:rPr>
              <a:t>Principles of Six Sigma </a:t>
            </a:r>
          </a:p>
          <a:p>
            <a:pPr marL="0" marR="0" lvl="0" indent="0" algn="ctr" eaLnBrk="1" fontAlgn="base" hangingPunct="1">
              <a:lnSpc>
                <a:spcPct val="90000"/>
              </a:lnSpc>
              <a:spcAft>
                <a:spcPts val="600"/>
              </a:spcAft>
              <a:buClrTx/>
              <a:buSzTx/>
              <a:tabLst/>
            </a:pPr>
            <a:r>
              <a:rPr kumimoji="0" lang="en-US" altLang="en-US" sz="7000" b="1" i="0" u="none" strike="noStrike" kern="1200" cap="none" normalizeH="0" baseline="0" dirty="0">
                <a:ln>
                  <a:noFill/>
                </a:ln>
                <a:solidFill>
                  <a:srgbClr val="080808"/>
                </a:solidFill>
                <a:effectLst/>
                <a:latin typeface="+mj-lt"/>
                <a:ea typeface="+mj-ea"/>
                <a:cs typeface="+mj-cs"/>
              </a:rPr>
              <a:t>There are 5 key principles of </a:t>
            </a:r>
            <a:r>
              <a:rPr lang="en-US" altLang="en-US" sz="7000" b="1" dirty="0">
                <a:solidFill>
                  <a:srgbClr val="080808"/>
                </a:solidFill>
                <a:latin typeface="+mj-lt"/>
                <a:ea typeface="+mj-ea"/>
                <a:cs typeface="+mj-cs"/>
              </a:rPr>
              <a:t>Six Sigma</a:t>
            </a:r>
            <a:endParaRPr kumimoji="0" lang="en-US" altLang="en-US" sz="7000" b="1" i="0" strike="noStrike" kern="1200" cap="none" normalizeH="0" baseline="0" dirty="0">
              <a:ln>
                <a:noFill/>
              </a:ln>
              <a:solidFill>
                <a:srgbClr val="080808"/>
              </a:solidFill>
              <a:effectLst/>
              <a:latin typeface="+mj-lt"/>
              <a:ea typeface="+mj-ea"/>
              <a:cs typeface="+mj-cs"/>
            </a:endParaRPr>
          </a:p>
          <a:p>
            <a:pPr marL="0" marR="0" lvl="0" indent="0" algn="ctr" eaLnBrk="1" fontAlgn="base" hangingPunct="1">
              <a:lnSpc>
                <a:spcPct val="90000"/>
              </a:lnSpc>
              <a:spcAft>
                <a:spcPts val="600"/>
              </a:spcAft>
              <a:buClrTx/>
              <a:buSzTx/>
              <a:tabLst/>
            </a:pPr>
            <a:r>
              <a:rPr kumimoji="0" lang="en-US" altLang="en-US" sz="2000" b="0" i="0" u="none" strike="noStrike" kern="1200" cap="none" normalizeH="0" baseline="0" dirty="0">
                <a:ln>
                  <a:noFill/>
                </a:ln>
                <a:solidFill>
                  <a:srgbClr val="080808"/>
                </a:solidFill>
                <a:effectLst/>
                <a:latin typeface="+mj-lt"/>
                <a:ea typeface="+mj-ea"/>
                <a:cs typeface="+mj-cs"/>
              </a:rPr>
              <a:t>      </a:t>
            </a:r>
          </a:p>
        </p:txBody>
      </p:sp>
      <p:pic>
        <p:nvPicPr>
          <p:cNvPr id="1026" name="Picture 2" descr="Principles of Six Sigma">
            <a:extLst>
              <a:ext uri="{FF2B5EF4-FFF2-40B4-BE49-F238E27FC236}">
                <a16:creationId xmlns:a16="http://schemas.microsoft.com/office/drawing/2014/main" id="{79F36EED-EDCE-E550-91F8-13F557AA18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7971" y="413453"/>
            <a:ext cx="4674096" cy="6031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437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6DA1CD-9A76-2C24-84FE-6FD63EBD1016}"/>
              </a:ext>
            </a:extLst>
          </p:cNvPr>
          <p:cNvSpPr txBox="1"/>
          <p:nvPr/>
        </p:nvSpPr>
        <p:spPr>
          <a:xfrm>
            <a:off x="576943" y="391962"/>
            <a:ext cx="11179628" cy="1261884"/>
          </a:xfrm>
          <a:prstGeom prst="rect">
            <a:avLst/>
          </a:prstGeom>
          <a:noFill/>
        </p:spPr>
        <p:txBody>
          <a:bodyPr wrap="square">
            <a:spAutoFit/>
          </a:bodyPr>
          <a:lstStyle/>
          <a:p>
            <a:pPr marL="0" marR="0"/>
            <a:r>
              <a:rPr lang="en-US" sz="2000" b="1" dirty="0">
                <a:effectLst/>
                <a:latin typeface="Poppins" panose="00000500000000000000" pitchFamily="2" charset="0"/>
                <a:ea typeface="Times New Roman" panose="02020603050405020304" pitchFamily="18" charset="0"/>
              </a:rPr>
              <a:t>Focus on Customer Requirements: </a:t>
            </a:r>
          </a:p>
          <a:p>
            <a:pPr marL="0" marR="0"/>
            <a:endParaRPr lang="en-US" sz="2000" b="1" dirty="0">
              <a:effectLst/>
              <a:latin typeface="Times New Roman" panose="02020603050405020304" pitchFamily="18" charset="0"/>
              <a:ea typeface="Times New Roman" panose="02020603050405020304" pitchFamily="18" charset="0"/>
            </a:endParaRPr>
          </a:p>
          <a:p>
            <a:r>
              <a:rPr lang="en-US" sz="1800" dirty="0">
                <a:effectLst/>
                <a:latin typeface="Poppins" panose="00000500000000000000" pitchFamily="2" charset="0"/>
                <a:ea typeface="Calibri" panose="020F0502020204030204" pitchFamily="34" charset="0"/>
              </a:rPr>
              <a:t>The initial phase in Six Sigma process is defining the “quality" from the point of customers. Every customer defines quality differently. </a:t>
            </a:r>
            <a:endParaRPr lang="en-US" dirty="0"/>
          </a:p>
        </p:txBody>
      </p:sp>
      <p:sp>
        <p:nvSpPr>
          <p:cNvPr id="5" name="TextBox 4">
            <a:extLst>
              <a:ext uri="{FF2B5EF4-FFF2-40B4-BE49-F238E27FC236}">
                <a16:creationId xmlns:a16="http://schemas.microsoft.com/office/drawing/2014/main" id="{17299E83-ECF3-E288-B0D4-6986A37EE024}"/>
              </a:ext>
            </a:extLst>
          </p:cNvPr>
          <p:cNvSpPr txBox="1"/>
          <p:nvPr/>
        </p:nvSpPr>
        <p:spPr>
          <a:xfrm>
            <a:off x="576943" y="2000071"/>
            <a:ext cx="11027228" cy="4524315"/>
          </a:xfrm>
          <a:prstGeom prst="rect">
            <a:avLst/>
          </a:prstGeom>
          <a:noFill/>
        </p:spPr>
        <p:txBody>
          <a:bodyPr wrap="square">
            <a:spAutoFit/>
          </a:bodyPr>
          <a:lstStyle/>
          <a:p>
            <a:pPr algn="l"/>
            <a:r>
              <a:rPr lang="en-US" b="1" i="0" u="none" strike="noStrike" dirty="0">
                <a:effectLst/>
                <a:latin typeface="Poppins" panose="00000500000000000000" pitchFamily="2" charset="0"/>
              </a:rPr>
              <a:t>Use data to identify the variation in the process: </a:t>
            </a:r>
          </a:p>
          <a:p>
            <a:pPr algn="l"/>
            <a:endParaRPr lang="en-US" b="1" i="0" u="none" strike="noStrike" dirty="0">
              <a:effectLst/>
              <a:latin typeface="Poppins" panose="00000500000000000000" pitchFamily="2" charset="0"/>
            </a:endParaRPr>
          </a:p>
          <a:p>
            <a:pPr algn="l"/>
            <a:r>
              <a:rPr lang="en-US" b="0" i="0" u="none" strike="noStrike" dirty="0">
                <a:effectLst/>
                <a:latin typeface="Poppins" panose="00000500000000000000" pitchFamily="2" charset="0"/>
              </a:rPr>
              <a:t>Variations in the process are of two types; Special cause variation and Natural variation. Special cause variation is caused by external factors.</a:t>
            </a:r>
          </a:p>
          <a:p>
            <a:pPr algn="l"/>
            <a:endParaRPr lang="en-US" dirty="0">
              <a:latin typeface="Poppins" panose="00000500000000000000" pitchFamily="2" charset="0"/>
            </a:endParaRPr>
          </a:p>
          <a:p>
            <a:pPr algn="l"/>
            <a:r>
              <a:rPr lang="en-US" b="0" i="0" u="none" strike="noStrike" dirty="0">
                <a:effectLst/>
                <a:latin typeface="Poppins" panose="00000500000000000000" pitchFamily="2" charset="0"/>
              </a:rPr>
              <a:t>To collect detailed data:</a:t>
            </a:r>
          </a:p>
          <a:p>
            <a:pPr algn="l">
              <a:buFont typeface="Arial" panose="020B0604020202020204" pitchFamily="34" charset="0"/>
              <a:buChar char="•"/>
            </a:pPr>
            <a:r>
              <a:rPr lang="en-US" b="0" i="0" u="none" strike="noStrike" dirty="0">
                <a:effectLst/>
                <a:latin typeface="Poppins" panose="00000500000000000000" pitchFamily="2" charset="0"/>
              </a:rPr>
              <a:t>Define the goals for data collection clearly </a:t>
            </a:r>
          </a:p>
          <a:p>
            <a:pPr marL="742950" lvl="1" indent="-285750" algn="l">
              <a:buFont typeface="Arial" panose="020B0604020202020204" pitchFamily="34" charset="0"/>
              <a:buChar char="•"/>
            </a:pPr>
            <a:r>
              <a:rPr lang="en-US" b="0" i="0" u="none" strike="noStrike" dirty="0">
                <a:effectLst/>
                <a:latin typeface="Poppins" panose="00000500000000000000" pitchFamily="2" charset="0"/>
              </a:rPr>
              <a:t>Identification of the data. </a:t>
            </a:r>
          </a:p>
          <a:p>
            <a:pPr marL="742950" lvl="1" indent="-285750" algn="l">
              <a:buFont typeface="Arial" panose="020B0604020202020204" pitchFamily="34" charset="0"/>
              <a:buChar char="•"/>
            </a:pPr>
            <a:r>
              <a:rPr lang="en-US" b="0" i="0" u="none" strike="noStrike" dirty="0">
                <a:effectLst/>
                <a:latin typeface="Poppins" panose="00000500000000000000" pitchFamily="2" charset="0"/>
              </a:rPr>
              <a:t>Define the reason for the data collection</a:t>
            </a:r>
          </a:p>
          <a:p>
            <a:pPr marL="742950" lvl="1" indent="-285750" algn="l">
              <a:buFont typeface="Arial" panose="020B0604020202020204" pitchFamily="34" charset="0"/>
              <a:buChar char="•"/>
            </a:pPr>
            <a:r>
              <a:rPr lang="en-US" b="0" i="0" u="none" strike="noStrike" dirty="0">
                <a:effectLst/>
                <a:latin typeface="Poppins" panose="00000500000000000000" pitchFamily="2" charset="0"/>
              </a:rPr>
              <a:t>Define the expected insight</a:t>
            </a:r>
          </a:p>
          <a:p>
            <a:pPr algn="l">
              <a:buFont typeface="Arial" panose="020B0604020202020204" pitchFamily="34" charset="0"/>
              <a:buChar char="•"/>
            </a:pPr>
            <a:r>
              <a:rPr lang="en-US" b="0" i="0" u="none" strike="noStrike" dirty="0">
                <a:effectLst/>
                <a:latin typeface="Poppins" panose="00000500000000000000" pitchFamily="2" charset="0"/>
              </a:rPr>
              <a:t>Define the data collection method</a:t>
            </a:r>
          </a:p>
          <a:p>
            <a:pPr algn="l">
              <a:buFont typeface="Arial" panose="020B0604020202020204" pitchFamily="34" charset="0"/>
              <a:buChar char="•"/>
            </a:pPr>
            <a:r>
              <a:rPr lang="en-US" b="0" i="0" u="none" strike="noStrike" dirty="0">
                <a:effectLst/>
                <a:latin typeface="Poppins" panose="00000500000000000000" pitchFamily="2" charset="0"/>
              </a:rPr>
              <a:t>Eliminate the error in the data collection by doing </a:t>
            </a:r>
            <a:r>
              <a:rPr lang="en-US" dirty="0">
                <a:latin typeface="Poppins" panose="00000500000000000000" pitchFamily="2" charset="0"/>
              </a:rPr>
              <a:t>Measurement System Analysis</a:t>
            </a:r>
            <a:endParaRPr lang="en-US" b="0" i="0" u="none" strike="noStrike" dirty="0">
              <a:effectLst/>
              <a:latin typeface="Poppins" panose="00000500000000000000" pitchFamily="2" charset="0"/>
            </a:endParaRPr>
          </a:p>
          <a:p>
            <a:pPr algn="l">
              <a:buFont typeface="Arial" panose="020B0604020202020204" pitchFamily="34" charset="0"/>
              <a:buChar char="•"/>
            </a:pPr>
            <a:r>
              <a:rPr lang="en-US" b="0" i="0" u="none" strike="noStrike" dirty="0">
                <a:effectLst/>
                <a:latin typeface="Poppins" panose="00000500000000000000" pitchFamily="2" charset="0"/>
              </a:rPr>
              <a:t>Define the Data collection plan</a:t>
            </a:r>
          </a:p>
          <a:p>
            <a:pPr algn="l"/>
            <a:r>
              <a:rPr lang="en-US" b="0" i="0" u="none" strike="noStrike" dirty="0">
                <a:effectLst/>
                <a:latin typeface="Poppins" panose="00000500000000000000" pitchFamily="2" charset="0"/>
              </a:rPr>
              <a:t>Data collection in the Six Sigma process includes interviewing with people, taking observations, and asking questions. </a:t>
            </a:r>
          </a:p>
          <a:p>
            <a:pPr algn="l"/>
            <a:endParaRPr lang="en-US" b="0" i="0" u="none" strike="noStrike" dirty="0">
              <a:effectLst/>
              <a:latin typeface="Poppins" panose="00000500000000000000" pitchFamily="2" charset="0"/>
            </a:endParaRPr>
          </a:p>
        </p:txBody>
      </p:sp>
    </p:spTree>
    <p:extLst>
      <p:ext uri="{BB962C8B-B14F-4D97-AF65-F5344CB8AC3E}">
        <p14:creationId xmlns:p14="http://schemas.microsoft.com/office/powerpoint/2010/main" val="2510025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107F0D-CE2D-D510-4B1F-92A312795E65}"/>
              </a:ext>
            </a:extLst>
          </p:cNvPr>
          <p:cNvSpPr txBox="1"/>
          <p:nvPr/>
        </p:nvSpPr>
        <p:spPr>
          <a:xfrm>
            <a:off x="1055914" y="530109"/>
            <a:ext cx="10384972" cy="1477328"/>
          </a:xfrm>
          <a:prstGeom prst="rect">
            <a:avLst/>
          </a:prstGeom>
          <a:noFill/>
        </p:spPr>
        <p:txBody>
          <a:bodyPr wrap="square">
            <a:spAutoFit/>
          </a:bodyPr>
          <a:lstStyle/>
          <a:p>
            <a:pPr algn="l"/>
            <a:r>
              <a:rPr lang="en-US" b="1" i="0" u="none" strike="noStrike" dirty="0">
                <a:effectLst/>
                <a:latin typeface="Poppins" panose="00000500000000000000" pitchFamily="2" charset="0"/>
              </a:rPr>
              <a:t>Continually improving the process to eliminate the variation:</a:t>
            </a:r>
          </a:p>
          <a:p>
            <a:pPr algn="l"/>
            <a:endParaRPr lang="en-US" b="1" i="0" u="none" strike="noStrike" dirty="0">
              <a:effectLst/>
              <a:latin typeface="Poppins" panose="00000500000000000000" pitchFamily="2" charset="0"/>
            </a:endParaRPr>
          </a:p>
          <a:p>
            <a:pPr algn="l"/>
            <a:r>
              <a:rPr lang="en-US" b="0" i="0" u="none" strike="noStrike" dirty="0">
                <a:effectLst/>
                <a:latin typeface="Poppins" panose="00000500000000000000" pitchFamily="2" charset="0"/>
              </a:rPr>
              <a:t>After identifying root causes, make changes to eliminate variation in the process. Thus, the defects in the process are removed. Additionally, search for ways to remove steps that do not add value to the customer.</a:t>
            </a:r>
          </a:p>
        </p:txBody>
      </p:sp>
      <p:pic>
        <p:nvPicPr>
          <p:cNvPr id="2050" name="Picture 2" descr="Cross-functional team">
            <a:extLst>
              <a:ext uri="{FF2B5EF4-FFF2-40B4-BE49-F238E27FC236}">
                <a16:creationId xmlns:a16="http://schemas.microsoft.com/office/drawing/2014/main" id="{06234E0F-64A1-3A45-E91D-D1A953ECF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7601" y="4239806"/>
            <a:ext cx="3255571" cy="23451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56C6293-9926-6336-8544-430E103959D0}"/>
              </a:ext>
            </a:extLst>
          </p:cNvPr>
          <p:cNvSpPr txBox="1"/>
          <p:nvPr/>
        </p:nvSpPr>
        <p:spPr>
          <a:xfrm>
            <a:off x="968828" y="2327034"/>
            <a:ext cx="10080172" cy="1815882"/>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Poppins" panose="00000500000000000000" pitchFamily="2" charset="0"/>
                <a:cs typeface="Poppins" panose="00000500000000000000" pitchFamily="2" charset="0"/>
              </a:rPr>
              <a:t>Involve people from different levels of management and process: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effectLst/>
              <a:latin typeface="Poppins" panose="00000500000000000000" pitchFamily="2" charset="0"/>
              <a:cs typeface="Poppins"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latin typeface="Poppins" panose="00000500000000000000" pitchFamily="2" charset="0"/>
                <a:cs typeface="Poppins" panose="00000500000000000000" pitchFamily="2" charset="0"/>
              </a:rPr>
              <a:t>Six Sigma</a:t>
            </a:r>
            <a:r>
              <a:rPr kumimoji="0" lang="en-US" altLang="en-US" sz="1800" b="0" i="0" u="none" strike="noStrike" cap="none" normalizeH="0" baseline="0" dirty="0">
                <a:ln>
                  <a:noFill/>
                </a:ln>
                <a:effectLst/>
                <a:latin typeface="Poppins" panose="00000500000000000000" pitchFamily="2" charset="0"/>
                <a:cs typeface="Poppins" panose="00000500000000000000" pitchFamily="2" charset="0"/>
              </a:rPr>
              <a:t> is formed on the foundation of good teams. The good teams comprise of peoples who take responsibility for the Six Sigma processes. The people on the team need training in Six Sigma's methods. Forming a cross-functional team with peoples from different backgrounds will help identify variation. </a:t>
            </a:r>
            <a:endParaRPr kumimoji="0" lang="en-US" altLang="en-US" sz="1050" b="0" i="0" u="none" strike="noStrike" cap="none" normalizeH="0" baseline="0" dirty="0">
              <a:ln>
                <a:noFill/>
              </a:ln>
              <a:effectLst/>
            </a:endParaRPr>
          </a:p>
        </p:txBody>
      </p:sp>
    </p:spTree>
    <p:extLst>
      <p:ext uri="{BB962C8B-B14F-4D97-AF65-F5344CB8AC3E}">
        <p14:creationId xmlns:p14="http://schemas.microsoft.com/office/powerpoint/2010/main" val="1521340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C6717E88EE3BF45A3799ED0C1C4E108" ma:contentTypeVersion="0" ma:contentTypeDescription="Create a new document." ma:contentTypeScope="" ma:versionID="d8d03d7eab007ce6d23bb65c41a08537">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CC6FAF-B064-48F7-85E3-94994D58BD93}">
  <ds:schemaRefs>
    <ds:schemaRef ds:uri="http://schemas.microsoft.com/office/2006/metadata/properties"/>
    <ds:schemaRef ds:uri="http://schemas.microsoft.com/office/infopath/2007/PartnerControls"/>
    <ds:schemaRef ds:uri="d1417b39-aee8-41cf-9ae9-2a7411861eb5"/>
    <ds:schemaRef ds:uri="c0930d7d-bf1e-4e0b-8cfb-6525bb111be9"/>
  </ds:schemaRefs>
</ds:datastoreItem>
</file>

<file path=customXml/itemProps2.xml><?xml version="1.0" encoding="utf-8"?>
<ds:datastoreItem xmlns:ds="http://schemas.openxmlformats.org/officeDocument/2006/customXml" ds:itemID="{8533E2DD-0829-4EC0-9E0B-53663766E0F5}">
  <ds:schemaRefs>
    <ds:schemaRef ds:uri="http://schemas.microsoft.com/sharepoint/v3/contenttype/forms"/>
  </ds:schemaRefs>
</ds:datastoreItem>
</file>

<file path=customXml/itemProps3.xml><?xml version="1.0" encoding="utf-8"?>
<ds:datastoreItem xmlns:ds="http://schemas.openxmlformats.org/officeDocument/2006/customXml" ds:itemID="{BC8318E6-0CA1-4C89-9996-1FA4D4AAABE3}"/>
</file>

<file path=docProps/app.xml><?xml version="1.0" encoding="utf-8"?>
<Properties xmlns="http://schemas.openxmlformats.org/officeDocument/2006/extended-properties" xmlns:vt="http://schemas.openxmlformats.org/officeDocument/2006/docPropsVTypes">
  <TotalTime>55</TotalTime>
  <Words>753</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Poppins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Himanshi Liyanage</dc:creator>
  <cp:lastModifiedBy>Nishadha Hikkaduwa Liyanage</cp:lastModifiedBy>
  <cp:revision>19</cp:revision>
  <dcterms:created xsi:type="dcterms:W3CDTF">2022-11-16T13:12:55Z</dcterms:created>
  <dcterms:modified xsi:type="dcterms:W3CDTF">2024-10-24T16:36:50Z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0x0101002C6717E88EE3BF45A3799ED0C1C4E108</vt:lpwstr>
  </property>
</Properties>
</file>