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6B00-95F4-4C92-8EF1-1F8728F337A2}" type="datetime1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821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71BE-2709-4611-B622-2D86FD628A30}" type="datetime1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835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17FF-55D3-4A7E-A61C-5F8FABFB0E92}" type="datetime1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472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42FC919-9239-44A2-8490-AACFA0668D61}" type="datetime1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DF81F7-214F-4B72-870F-903CEBDF8B4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26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1" r:id="rId3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media" Target="../media/media2.wav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2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media" Target="../media/media3.wav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3.wav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5.wav"/><Relationship Id="rId7" Type="http://schemas.openxmlformats.org/officeDocument/2006/relationships/image" Target="../media/image7.jpg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6" Type="http://schemas.openxmlformats.org/officeDocument/2006/relationships/image" Target="../media/image6.jp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5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1FD22-1CF7-4274-9DF4-2B7D9A5A5F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Generating noisy speech data from clean data in the frequency domain using Deep Learning Methods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6244A-D88C-4438-817A-6A68B3C0CE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Week – 10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AE2B62-5F60-480C-9C6E-0117C8F0D5E0}"/>
              </a:ext>
            </a:extLst>
          </p:cNvPr>
          <p:cNvSpPr txBox="1"/>
          <p:nvPr/>
        </p:nvSpPr>
        <p:spPr>
          <a:xfrm>
            <a:off x="6944051" y="5266796"/>
            <a:ext cx="4211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Name</a:t>
            </a:r>
            <a:r>
              <a:rPr lang="en-IN" dirty="0"/>
              <a:t>: Shashank Shirol</a:t>
            </a:r>
          </a:p>
          <a:p>
            <a:r>
              <a:rPr lang="en-IN" b="1" dirty="0"/>
              <a:t>University</a:t>
            </a:r>
            <a:r>
              <a:rPr lang="en-IN" dirty="0"/>
              <a:t>: Manipal Institute of Technology</a:t>
            </a:r>
          </a:p>
          <a:p>
            <a:r>
              <a:rPr lang="en-IN" b="1" dirty="0"/>
              <a:t>Duration of the presentation</a:t>
            </a:r>
            <a:r>
              <a:rPr lang="en-IN" dirty="0"/>
              <a:t>: ~10 mins.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04E16-C190-44BD-A600-1971F7805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044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D27C5-A53A-44AB-9736-23C605A8B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End.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44FCE5-1F16-4FD9-84A5-5252492AC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357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F2FE0-439B-4A83-8B52-AB4F8C1EC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Tasks to be completed: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E00DB-0C76-49CA-9E52-5DEA6C735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To try Log Spectral Distortion calculation after thresholding the spectrograms (to reject background clutter).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To see if we can employ edge detection to localize the speech data in a noisy spectrogram (inspired from </a:t>
            </a:r>
            <a:r>
              <a:rPr lang="en-IN" dirty="0" err="1"/>
              <a:t>EdgeGAN</a:t>
            </a:r>
            <a:r>
              <a:rPr lang="en-IN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Modify SinGAN code for better Training: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Study the effects of increasing the number of scales during training.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Try different loss-functions to optimize training on spectrograms.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Modify code for Contrastive Unpaired Translation: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To train with full spectrograms (without resizing)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To directly work with audio signals.</a:t>
            </a:r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798E1-EDE1-47EC-938E-12F3A0FB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08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C69E5E-52F8-4A68-95A2-7E7D015FB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Threshold-Log Spectral Distortion: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4C19AD-067F-4B9A-BD54-74F6B24FC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Threshold log-based spectrogram to -30 dB i.e. set S[</a:t>
            </a:r>
            <a:r>
              <a:rPr lang="en-IN" dirty="0" err="1"/>
              <a:t>i,j</a:t>
            </a:r>
            <a:r>
              <a:rPr lang="en-IN" dirty="0"/>
              <a:t>] = 0 where 10*log</a:t>
            </a:r>
            <a:r>
              <a:rPr lang="en-IN" baseline="-25000" dirty="0"/>
              <a:t>10</a:t>
            </a:r>
            <a:r>
              <a:rPr lang="en-IN" dirty="0"/>
              <a:t>(S) &lt; -30;</a:t>
            </a:r>
            <a:br>
              <a:rPr lang="en-IN" dirty="0"/>
            </a:b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This method of thresholding is used in the original implementation of spectrogram extraction in MATLAB.</a:t>
            </a:r>
            <a:br>
              <a:rPr lang="en-IN" dirty="0"/>
            </a:b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Results: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The results did not vary (a difference of ±0.003)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Scores: (for one example)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dirty="0"/>
              <a:t>LSD (without thresholding): 9.166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dirty="0"/>
              <a:t>LSD (with thresholding): 9.169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08C7B-CA6B-4F76-9068-C57BC89C2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3</a:t>
            </a:fld>
            <a:endParaRPr lang="en-IN"/>
          </a:p>
        </p:txBody>
      </p:sp>
      <p:pic>
        <p:nvPicPr>
          <p:cNvPr id="7" name="paint_ground_truth">
            <a:hlinkClick r:id="" action="ppaction://media"/>
            <a:extLst>
              <a:ext uri="{FF2B5EF4-FFF2-40B4-BE49-F238E27FC236}">
                <a16:creationId xmlns:a16="http://schemas.microsoft.com/office/drawing/2014/main" id="{50515D62-5FC4-40E3-82C2-03A473D6342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9595658" y="3552614"/>
            <a:ext cx="609600" cy="609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4E634C-A948-4EB8-A799-F0E063EF4B6D}"/>
              </a:ext>
            </a:extLst>
          </p:cNvPr>
          <p:cNvSpPr txBox="1"/>
          <p:nvPr/>
        </p:nvSpPr>
        <p:spPr>
          <a:xfrm>
            <a:off x="10265034" y="3629125"/>
            <a:ext cx="96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GT</a:t>
            </a:r>
          </a:p>
        </p:txBody>
      </p:sp>
      <p:pic>
        <p:nvPicPr>
          <p:cNvPr id="9" name="start_scale=4">
            <a:hlinkClick r:id="" action="ppaction://media"/>
            <a:extLst>
              <a:ext uri="{FF2B5EF4-FFF2-40B4-BE49-F238E27FC236}">
                <a16:creationId xmlns:a16="http://schemas.microsoft.com/office/drawing/2014/main" id="{6CF88446-1A7F-4B4A-82ED-226C9067E28F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9601576" y="4517994"/>
            <a:ext cx="609600" cy="609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5ECF14D-5B4F-4B2E-8A53-2055B9830D13}"/>
              </a:ext>
            </a:extLst>
          </p:cNvPr>
          <p:cNvSpPr txBox="1"/>
          <p:nvPr/>
        </p:nvSpPr>
        <p:spPr>
          <a:xfrm>
            <a:off x="10265034" y="4638128"/>
            <a:ext cx="967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Scale=4</a:t>
            </a:r>
          </a:p>
        </p:txBody>
      </p:sp>
    </p:spTree>
    <p:extLst>
      <p:ext uri="{BB962C8B-B14F-4D97-AF65-F5344CB8AC3E}">
        <p14:creationId xmlns:p14="http://schemas.microsoft.com/office/powerpoint/2010/main" val="375414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6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36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E0B816-C6C4-4920-83CC-C61FD0116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Edge Detection to localize speech activity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945BCA-F08D-4C3F-8D4E-2995C0EDF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Inspired from the </a:t>
            </a:r>
            <a:r>
              <a:rPr lang="en-IN" dirty="0" err="1"/>
              <a:t>EdgeGAN</a:t>
            </a:r>
            <a:r>
              <a:rPr lang="en-IN" dirty="0"/>
              <a:t> article, I tried to localize speech activity in noisy spectrograms to see if we can apply the technique mentioned in </a:t>
            </a:r>
            <a:r>
              <a:rPr lang="en-IN" dirty="0" err="1"/>
              <a:t>EdgeGAN</a:t>
            </a:r>
            <a:r>
              <a:rPr lang="en-IN" dirty="0"/>
              <a:t> for our use case.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 used Canny Edge Detection with varying parameters (thresholds) to see which one fit best.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Results: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9367C-129A-470A-BCDE-C48588FE3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4</a:t>
            </a:fld>
            <a:endParaRPr lang="en-IN"/>
          </a:p>
        </p:txBody>
      </p:sp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D8F2BCAB-4926-4376-9FA8-A6904ED0B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382" y="3531450"/>
            <a:ext cx="4129597" cy="993877"/>
          </a:xfrm>
          <a:prstGeom prst="rect">
            <a:avLst/>
          </a:prstGeom>
        </p:spPr>
      </p:pic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FA12DD3B-1B24-4B8E-9549-372E01F774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023" y="3531449"/>
            <a:ext cx="4129597" cy="993877"/>
          </a:xfrm>
          <a:prstGeom prst="rect">
            <a:avLst/>
          </a:prstGeom>
        </p:spPr>
      </p:pic>
      <p:pic>
        <p:nvPicPr>
          <p:cNvPr id="14" name="Picture 13" descr="Text&#10;&#10;Description automatically generated with low confidence">
            <a:extLst>
              <a:ext uri="{FF2B5EF4-FFF2-40B4-BE49-F238E27FC236}">
                <a16:creationId xmlns:a16="http://schemas.microsoft.com/office/drawing/2014/main" id="{1021F7B8-C7D1-450F-AF77-8C7BE0AB4A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201" y="4983591"/>
            <a:ext cx="4129597" cy="99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02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EB32D1-EB9B-4678-A2D9-8C924A26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Modifying SinGAN code: (I)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63B279-9723-4E0C-B156-E6A62A87F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Studied the effects of varying the number of scales during the training process.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number of scales affects the learning rate of the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This translates to better outputs when generating using the paint2image module.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LSD scores varied when the # of scales changed as follows: </a:t>
            </a:r>
            <a:br>
              <a:rPr lang="en-IN" dirty="0"/>
            </a:br>
            <a:r>
              <a:rPr lang="en-IN" dirty="0"/>
              <a:t>			↑ scales → ↓ LSD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LSD Scores: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Number of scales = 7, best LSD = 9.166 (scale = 4)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Number of scales = 5, best LSD = 10.96 (scale = 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BAD78-DB4D-42AC-87B3-8C6CE0D7C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5</a:t>
            </a:fld>
            <a:endParaRPr lang="en-IN"/>
          </a:p>
        </p:txBody>
      </p:sp>
      <p:pic>
        <p:nvPicPr>
          <p:cNvPr id="7" name="start_scale=4">
            <a:hlinkClick r:id="" action="ppaction://media"/>
            <a:extLst>
              <a:ext uri="{FF2B5EF4-FFF2-40B4-BE49-F238E27FC236}">
                <a16:creationId xmlns:a16="http://schemas.microsoft.com/office/drawing/2014/main" id="{3C023CE0-DB30-4A65-880E-BE19F7DB009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275643" y="5225626"/>
            <a:ext cx="609600" cy="609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4E1CFA-24D3-4D8C-9631-B507B9AAEC41}"/>
              </a:ext>
            </a:extLst>
          </p:cNvPr>
          <p:cNvSpPr txBox="1"/>
          <p:nvPr/>
        </p:nvSpPr>
        <p:spPr>
          <a:xfrm>
            <a:off x="1562470" y="5869094"/>
            <a:ext cx="2035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Scale = 4; # of Scales = 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BB407B-7681-4487-843C-5FE8E7163D57}"/>
              </a:ext>
            </a:extLst>
          </p:cNvPr>
          <p:cNvSpPr txBox="1"/>
          <p:nvPr/>
        </p:nvSpPr>
        <p:spPr>
          <a:xfrm>
            <a:off x="4529091" y="5869093"/>
            <a:ext cx="2035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Scale = 3; # of Scales = 5</a:t>
            </a:r>
          </a:p>
        </p:txBody>
      </p:sp>
      <p:pic>
        <p:nvPicPr>
          <p:cNvPr id="10" name="start_scale=3">
            <a:hlinkClick r:id="" action="ppaction://media"/>
            <a:extLst>
              <a:ext uri="{FF2B5EF4-FFF2-40B4-BE49-F238E27FC236}">
                <a16:creationId xmlns:a16="http://schemas.microsoft.com/office/drawing/2014/main" id="{15F3C8FE-4A2B-4614-A9E0-C0E95B83E267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242263" y="526113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14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6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36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84BFC7-6333-4A1B-9C0D-26B875104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Modifying SinGAN code: (II)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D4DDEB-B913-4C14-A16F-2C0C6B65D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SinGAN implements a Wasserstein GAN – which </a:t>
            </a:r>
            <a:r>
              <a:rPr lang="en-GB" dirty="0"/>
              <a:t>replaces the discriminator model with a critic that scores the real-ness or fake-ness of a given image.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 loss functions it uses: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Critic Loss = [average critic score on real images] – [average critic score on fake images]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Generator Loss = -[average critic score on fake images]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So, by taking the mean of the critic scores, we were</a:t>
            </a:r>
            <a:br>
              <a:rPr lang="en-GB" dirty="0"/>
            </a:br>
            <a:r>
              <a:rPr lang="en-GB" dirty="0"/>
              <a:t>giving equal importance to all the patches.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Tried to vary how the loss was calculated: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Varying the axes of mean, to see if SinGAN learns</a:t>
            </a:r>
            <a:br>
              <a:rPr lang="en-GB" dirty="0"/>
            </a:br>
            <a:r>
              <a:rPr lang="en-GB" dirty="0"/>
              <a:t>better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C6F88D-550D-451C-BA7C-49B679011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6</a:t>
            </a:fld>
            <a:endParaRPr lang="en-IN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7C4B5913-8249-4B42-B41C-03D3399DC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836" y="3206174"/>
            <a:ext cx="5469031" cy="307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2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EE73C44-4AB5-4058-BF1A-806BCC3E6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Modifying CUT code: (I)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318A05-844F-4CBA-B924-566315E97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original implementation of CUT uses a lot of transforms on the input images. One of the transforms is a resize transform that resizes the input images to a fixed size: 256x256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Modified CUT to use the whole image as is instead of resizing it. This was impossible when using unpaired spectrograms because of the architecture of the model (it needs dim(</a:t>
            </a:r>
            <a:r>
              <a:rPr lang="en-IN" dirty="0" err="1"/>
              <a:t>domainA</a:t>
            </a:r>
            <a:r>
              <a:rPr lang="en-IN" dirty="0"/>
              <a:t>) == dim(</a:t>
            </a:r>
            <a:r>
              <a:rPr lang="en-IN" dirty="0" err="1"/>
              <a:t>domainB</a:t>
            </a:r>
            <a:r>
              <a:rPr lang="en-IN" dirty="0"/>
              <a:t>)).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So, we train using paired spectrograms and then generate using another set of spectrograms.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Results: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The LSD scores of the outputs vs ground truth do not vary substantially (±0.02)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Another approach would be to resize domain B spectrograms to match domain A. Since we are only interested in reconstruction of domain A spectrograms.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C2724-C6F1-42F0-8542-44B5C9FAA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882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9988A0-CABA-4424-B730-EE3535598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Modifying CUT code: (II)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F6F173-BE84-4104-8F4B-73D7FB812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Modified the CUT code to directly take audio files as inputs. The spectrogram extraction and all necessary transforms take place internally.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As a part of this modification, I worked 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Clearing the clutter in the code.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Writing better and customized transforms that have proven to work on spectrograms (from SinGAN).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Added modules for extraction of spectrograms internally and created custom data loaders for spectrograms.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Wrote pre-processing code to store information necessary for reconstruction of audio signals after generation.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original CUT implementation is convoluted in the sense, it makes use of unnecessary call-backs and custom classes for trivial things. Next objective would be to clean this portion.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359BA-CCF7-4F78-8759-5370B42AB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882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3681D-C345-4D29-B82C-47B5CED3B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Modifying CUT code: (II)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4A8C7-17EF-4331-AF3F-DF8483D06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Results: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394BE2-CD29-4B33-B49A-834E78A19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81F7-214F-4B72-870F-903CEBDF8B4D}" type="slidenum">
              <a:rPr lang="en-IN" smtClean="0"/>
              <a:t>9</a:t>
            </a:fld>
            <a:endParaRPr lang="en-IN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6F979A6-3410-4CDE-AD46-F56BEE0873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675" y="2394127"/>
            <a:ext cx="3669713" cy="2629582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4B4330C5-7BAA-4BDA-B40F-DF5ABDBA79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179" y="2394127"/>
            <a:ext cx="3667148" cy="26295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58191C-6694-4237-9A90-A69DF9E87DD0}"/>
              </a:ext>
            </a:extLst>
          </p:cNvPr>
          <p:cNvSpPr txBox="1"/>
          <p:nvPr/>
        </p:nvSpPr>
        <p:spPr>
          <a:xfrm>
            <a:off x="2125765" y="5063845"/>
            <a:ext cx="2369976" cy="382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Generated by CUT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BA9E61-97A7-4109-A4F7-5F4D5F133BD6}"/>
              </a:ext>
            </a:extLst>
          </p:cNvPr>
          <p:cNvSpPr txBox="1"/>
          <p:nvPr/>
        </p:nvSpPr>
        <p:spPr>
          <a:xfrm>
            <a:off x="7831222" y="5063845"/>
            <a:ext cx="2369976" cy="382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GT</a:t>
            </a:r>
          </a:p>
        </p:txBody>
      </p:sp>
      <p:pic>
        <p:nvPicPr>
          <p:cNvPr id="11" name="fe_03_1024-01695-B-032867-033295-src">
            <a:hlinkClick r:id="" action="ppaction://media"/>
            <a:extLst>
              <a:ext uri="{FF2B5EF4-FFF2-40B4-BE49-F238E27FC236}">
                <a16:creationId xmlns:a16="http://schemas.microsoft.com/office/drawing/2014/main" id="{DE4AEDF5-F956-4EB2-888D-B3589450349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005953" y="5506512"/>
            <a:ext cx="609600" cy="609600"/>
          </a:xfrm>
          <a:prstGeom prst="rect">
            <a:avLst/>
          </a:prstGeom>
        </p:spPr>
      </p:pic>
      <p:pic>
        <p:nvPicPr>
          <p:cNvPr id="12" name="fe_03_1024-01695-B-032867-033295-A_8k">
            <a:hlinkClick r:id="" action="ppaction://media"/>
            <a:extLst>
              <a:ext uri="{FF2B5EF4-FFF2-40B4-BE49-F238E27FC236}">
                <a16:creationId xmlns:a16="http://schemas.microsoft.com/office/drawing/2014/main" id="{8BE023FE-41FB-4CDA-8988-A836658534ED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8711410" y="5506512"/>
            <a:ext cx="609600" cy="609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8836A0F-B60D-41F7-B7F7-9C515823D3A8}"/>
              </a:ext>
            </a:extLst>
          </p:cNvPr>
          <p:cNvSpPr txBox="1"/>
          <p:nvPr/>
        </p:nvSpPr>
        <p:spPr>
          <a:xfrm>
            <a:off x="5471606" y="3672748"/>
            <a:ext cx="124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LSD = 5.55</a:t>
            </a:r>
          </a:p>
        </p:txBody>
      </p:sp>
    </p:spTree>
    <p:extLst>
      <p:ext uri="{BB962C8B-B14F-4D97-AF65-F5344CB8AC3E}">
        <p14:creationId xmlns:p14="http://schemas.microsoft.com/office/powerpoint/2010/main" val="404298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280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4280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805</Words>
  <Application>Microsoft Office PowerPoint</Application>
  <PresentationFormat>Widescreen</PresentationFormat>
  <Paragraphs>78</Paragraphs>
  <Slides>10</Slides>
  <Notes>0</Notes>
  <HiddenSlides>0</HiddenSlides>
  <MMClips>6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Generating noisy speech data from clean data in the frequency domain using Deep Learning Methods</vt:lpstr>
      <vt:lpstr>Tasks to be completed:</vt:lpstr>
      <vt:lpstr>Threshold-Log Spectral Distortion:</vt:lpstr>
      <vt:lpstr>Edge Detection to localize speech activity</vt:lpstr>
      <vt:lpstr>Modifying SinGAN code: (I)</vt:lpstr>
      <vt:lpstr>Modifying SinGAN code: (II)</vt:lpstr>
      <vt:lpstr>Modifying CUT code: (I)</vt:lpstr>
      <vt:lpstr>Modifying CUT code: (II)</vt:lpstr>
      <vt:lpstr>Modifying CUT code: (II) Cont’d</vt:lpstr>
      <vt:lpstr>End.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Generating noisy speech data from clean data in the frequency domain using Deep Learning Methods</dc:title>
  <dc:creator>Shashank Shirol</dc:creator>
  <cp:lastModifiedBy>Shashank Shirol</cp:lastModifiedBy>
  <cp:revision>70</cp:revision>
  <dcterms:created xsi:type="dcterms:W3CDTF">2021-03-15T09:12:58Z</dcterms:created>
  <dcterms:modified xsi:type="dcterms:W3CDTF">2021-03-16T07:18:21Z</dcterms:modified>
</cp:coreProperties>
</file>