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9" r:id="rId5"/>
    <p:sldId id="261" r:id="rId6"/>
    <p:sldId id="266" r:id="rId7"/>
    <p:sldId id="267" r:id="rId8"/>
    <p:sldId id="260" r:id="rId9"/>
    <p:sldId id="262" r:id="rId10"/>
    <p:sldId id="263" r:id="rId11"/>
    <p:sldId id="264" r:id="rId12"/>
    <p:sldId id="265"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4709-DF88-4713-8723-BEF5124765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2B9541-4FE4-4E9C-9A59-E9C6A3509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54C0F9-438D-46F0-A1A4-3BC199A6AE4B}"/>
              </a:ext>
            </a:extLst>
          </p:cNvPr>
          <p:cNvSpPr>
            <a:spLocks noGrp="1"/>
          </p:cNvSpPr>
          <p:nvPr>
            <p:ph type="dt" sz="half" idx="10"/>
          </p:nvPr>
        </p:nvSpPr>
        <p:spPr/>
        <p:txBody>
          <a:bodyPr/>
          <a:lstStyle/>
          <a:p>
            <a:fld id="{DE807FA6-42A6-4DDF-BA41-88C16FEF4AF7}" type="datetimeFigureOut">
              <a:rPr lang="en-IN" smtClean="0"/>
              <a:t>22-03-2021</a:t>
            </a:fld>
            <a:endParaRPr lang="en-IN"/>
          </a:p>
        </p:txBody>
      </p:sp>
      <p:sp>
        <p:nvSpPr>
          <p:cNvPr id="5" name="Footer Placeholder 4">
            <a:extLst>
              <a:ext uri="{FF2B5EF4-FFF2-40B4-BE49-F238E27FC236}">
                <a16:creationId xmlns:a16="http://schemas.microsoft.com/office/drawing/2014/main" id="{C7339FF9-B42E-4255-B65E-672B98CB5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1F150-61B3-42A5-89D8-D874C28B1B45}"/>
              </a:ext>
            </a:extLst>
          </p:cNvPr>
          <p:cNvSpPr>
            <a:spLocks noGrp="1"/>
          </p:cNvSpPr>
          <p:nvPr>
            <p:ph type="sldNum" sz="quarter" idx="12"/>
          </p:nvPr>
        </p:nvSpPr>
        <p:spPr/>
        <p:txBody>
          <a:bodyPr/>
          <a:lstStyle/>
          <a:p>
            <a:fld id="{F82D12C4-CAF1-4461-BA42-009012D1F729}" type="slidenum">
              <a:rPr lang="en-IN" smtClean="0"/>
              <a:t>‹#›</a:t>
            </a:fld>
            <a:endParaRPr lang="en-IN"/>
          </a:p>
        </p:txBody>
      </p:sp>
    </p:spTree>
    <p:extLst>
      <p:ext uri="{BB962C8B-B14F-4D97-AF65-F5344CB8AC3E}">
        <p14:creationId xmlns:p14="http://schemas.microsoft.com/office/powerpoint/2010/main" val="57073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68E9-8FF3-48D3-B291-4805F57FF3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BB37DE-6624-4D21-A340-2C822C6781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C6407-630C-4AD9-AE15-44A443B2E007}"/>
              </a:ext>
            </a:extLst>
          </p:cNvPr>
          <p:cNvSpPr>
            <a:spLocks noGrp="1"/>
          </p:cNvSpPr>
          <p:nvPr>
            <p:ph type="dt" sz="half" idx="10"/>
          </p:nvPr>
        </p:nvSpPr>
        <p:spPr/>
        <p:txBody>
          <a:bodyPr/>
          <a:lstStyle/>
          <a:p>
            <a:fld id="{DE807FA6-42A6-4DDF-BA41-88C16FEF4AF7}" type="datetimeFigureOut">
              <a:rPr lang="en-IN" smtClean="0"/>
              <a:t>22-03-2021</a:t>
            </a:fld>
            <a:endParaRPr lang="en-IN"/>
          </a:p>
        </p:txBody>
      </p:sp>
      <p:sp>
        <p:nvSpPr>
          <p:cNvPr id="5" name="Footer Placeholder 4">
            <a:extLst>
              <a:ext uri="{FF2B5EF4-FFF2-40B4-BE49-F238E27FC236}">
                <a16:creationId xmlns:a16="http://schemas.microsoft.com/office/drawing/2014/main" id="{1E9238AD-A6CB-4DE0-8C65-775B5AFF90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784BDB-5220-443B-80F9-4A327074B98A}"/>
              </a:ext>
            </a:extLst>
          </p:cNvPr>
          <p:cNvSpPr>
            <a:spLocks noGrp="1"/>
          </p:cNvSpPr>
          <p:nvPr>
            <p:ph type="sldNum" sz="quarter" idx="12"/>
          </p:nvPr>
        </p:nvSpPr>
        <p:spPr/>
        <p:txBody>
          <a:bodyPr/>
          <a:lstStyle/>
          <a:p>
            <a:fld id="{F82D12C4-CAF1-4461-BA42-009012D1F729}" type="slidenum">
              <a:rPr lang="en-IN" smtClean="0"/>
              <a:t>‹#›</a:t>
            </a:fld>
            <a:endParaRPr lang="en-IN"/>
          </a:p>
        </p:txBody>
      </p:sp>
    </p:spTree>
    <p:extLst>
      <p:ext uri="{BB962C8B-B14F-4D97-AF65-F5344CB8AC3E}">
        <p14:creationId xmlns:p14="http://schemas.microsoft.com/office/powerpoint/2010/main" val="351458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89BDEB-6CF9-4856-ACBC-312DC2A844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56CC92-34F6-4BB4-805D-0355860F4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F42B6-865F-4049-8FC0-2252E3D0E833}"/>
              </a:ext>
            </a:extLst>
          </p:cNvPr>
          <p:cNvSpPr>
            <a:spLocks noGrp="1"/>
          </p:cNvSpPr>
          <p:nvPr>
            <p:ph type="dt" sz="half" idx="10"/>
          </p:nvPr>
        </p:nvSpPr>
        <p:spPr/>
        <p:txBody>
          <a:bodyPr/>
          <a:lstStyle/>
          <a:p>
            <a:fld id="{DE807FA6-42A6-4DDF-BA41-88C16FEF4AF7}" type="datetimeFigureOut">
              <a:rPr lang="en-IN" smtClean="0"/>
              <a:t>22-03-2021</a:t>
            </a:fld>
            <a:endParaRPr lang="en-IN"/>
          </a:p>
        </p:txBody>
      </p:sp>
      <p:sp>
        <p:nvSpPr>
          <p:cNvPr id="5" name="Footer Placeholder 4">
            <a:extLst>
              <a:ext uri="{FF2B5EF4-FFF2-40B4-BE49-F238E27FC236}">
                <a16:creationId xmlns:a16="http://schemas.microsoft.com/office/drawing/2014/main" id="{ACBF54D1-704A-47AA-B81B-E78F2F288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EA29E1-FDC9-45C7-A7B0-7D88C2E94947}"/>
              </a:ext>
            </a:extLst>
          </p:cNvPr>
          <p:cNvSpPr>
            <a:spLocks noGrp="1"/>
          </p:cNvSpPr>
          <p:nvPr>
            <p:ph type="sldNum" sz="quarter" idx="12"/>
          </p:nvPr>
        </p:nvSpPr>
        <p:spPr/>
        <p:txBody>
          <a:bodyPr/>
          <a:lstStyle/>
          <a:p>
            <a:fld id="{F82D12C4-CAF1-4461-BA42-009012D1F729}" type="slidenum">
              <a:rPr lang="en-IN" smtClean="0"/>
              <a:t>‹#›</a:t>
            </a:fld>
            <a:endParaRPr lang="en-IN"/>
          </a:p>
        </p:txBody>
      </p:sp>
    </p:spTree>
    <p:extLst>
      <p:ext uri="{BB962C8B-B14F-4D97-AF65-F5344CB8AC3E}">
        <p14:creationId xmlns:p14="http://schemas.microsoft.com/office/powerpoint/2010/main" val="312357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B6B00-95F4-4C92-8EF1-1F8728F337A2}" type="datetime1">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F81F7-214F-4B72-870F-903CEBDF8B4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821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3771BE-2709-4611-B622-2D86FD628A30}" type="datetime1">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F81F7-214F-4B72-870F-903CEBDF8B4D}" type="slidenum">
              <a:rPr lang="en-IN" smtClean="0"/>
              <a:t>‹#›</a:t>
            </a:fld>
            <a:endParaRPr lang="en-IN"/>
          </a:p>
        </p:txBody>
      </p:sp>
    </p:spTree>
    <p:extLst>
      <p:ext uri="{BB962C8B-B14F-4D97-AF65-F5344CB8AC3E}">
        <p14:creationId xmlns:p14="http://schemas.microsoft.com/office/powerpoint/2010/main" val="3247835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0C17FF-55D3-4A7E-A61C-5F8FABFB0E92}" type="datetime1">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F81F7-214F-4B72-870F-903CEBDF8B4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47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CF0F-90EC-4FE1-BA25-FB7259F724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519305-AE8A-4C19-811A-8EBCBFF1C0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BFE53-4D87-45C8-B7AC-7D172B421A94}"/>
              </a:ext>
            </a:extLst>
          </p:cNvPr>
          <p:cNvSpPr>
            <a:spLocks noGrp="1"/>
          </p:cNvSpPr>
          <p:nvPr>
            <p:ph type="dt" sz="half" idx="10"/>
          </p:nvPr>
        </p:nvSpPr>
        <p:spPr/>
        <p:txBody>
          <a:bodyPr/>
          <a:lstStyle/>
          <a:p>
            <a:fld id="{DE807FA6-42A6-4DDF-BA41-88C16FEF4AF7}" type="datetimeFigureOut">
              <a:rPr lang="en-IN" smtClean="0"/>
              <a:t>22-03-2021</a:t>
            </a:fld>
            <a:endParaRPr lang="en-IN"/>
          </a:p>
        </p:txBody>
      </p:sp>
      <p:sp>
        <p:nvSpPr>
          <p:cNvPr id="5" name="Footer Placeholder 4">
            <a:extLst>
              <a:ext uri="{FF2B5EF4-FFF2-40B4-BE49-F238E27FC236}">
                <a16:creationId xmlns:a16="http://schemas.microsoft.com/office/drawing/2014/main" id="{8DB654A3-345F-4D7B-9F9F-4C5103D0B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91B55-62C4-4048-A8BD-C9A2D7E6691D}"/>
              </a:ext>
            </a:extLst>
          </p:cNvPr>
          <p:cNvSpPr>
            <a:spLocks noGrp="1"/>
          </p:cNvSpPr>
          <p:nvPr>
            <p:ph type="sldNum" sz="quarter" idx="12"/>
          </p:nvPr>
        </p:nvSpPr>
        <p:spPr/>
        <p:txBody>
          <a:bodyPr/>
          <a:lstStyle/>
          <a:p>
            <a:fld id="{F82D12C4-CAF1-4461-BA42-009012D1F729}" type="slidenum">
              <a:rPr lang="en-IN" smtClean="0"/>
              <a:t>‹#›</a:t>
            </a:fld>
            <a:endParaRPr lang="en-IN"/>
          </a:p>
        </p:txBody>
      </p:sp>
    </p:spTree>
    <p:extLst>
      <p:ext uri="{BB962C8B-B14F-4D97-AF65-F5344CB8AC3E}">
        <p14:creationId xmlns:p14="http://schemas.microsoft.com/office/powerpoint/2010/main" val="396475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51EA-5F6B-4349-8535-8D51C44A2E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A3384F-088E-40CA-9862-F7205282C4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A387E0-0CAE-4EE7-9D61-022E93E2187F}"/>
              </a:ext>
            </a:extLst>
          </p:cNvPr>
          <p:cNvSpPr>
            <a:spLocks noGrp="1"/>
          </p:cNvSpPr>
          <p:nvPr>
            <p:ph type="dt" sz="half" idx="10"/>
          </p:nvPr>
        </p:nvSpPr>
        <p:spPr/>
        <p:txBody>
          <a:bodyPr/>
          <a:lstStyle/>
          <a:p>
            <a:fld id="{DE807FA6-42A6-4DDF-BA41-88C16FEF4AF7}" type="datetimeFigureOut">
              <a:rPr lang="en-IN" smtClean="0"/>
              <a:t>22-03-2021</a:t>
            </a:fld>
            <a:endParaRPr lang="en-IN"/>
          </a:p>
        </p:txBody>
      </p:sp>
      <p:sp>
        <p:nvSpPr>
          <p:cNvPr id="5" name="Footer Placeholder 4">
            <a:extLst>
              <a:ext uri="{FF2B5EF4-FFF2-40B4-BE49-F238E27FC236}">
                <a16:creationId xmlns:a16="http://schemas.microsoft.com/office/drawing/2014/main" id="{02F1DDEA-BB22-4278-A16F-6CA0E87A8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5DAFA8-94DA-422F-9D96-1E108DB87ECF}"/>
              </a:ext>
            </a:extLst>
          </p:cNvPr>
          <p:cNvSpPr>
            <a:spLocks noGrp="1"/>
          </p:cNvSpPr>
          <p:nvPr>
            <p:ph type="sldNum" sz="quarter" idx="12"/>
          </p:nvPr>
        </p:nvSpPr>
        <p:spPr/>
        <p:txBody>
          <a:bodyPr/>
          <a:lstStyle/>
          <a:p>
            <a:fld id="{F82D12C4-CAF1-4461-BA42-009012D1F729}" type="slidenum">
              <a:rPr lang="en-IN" smtClean="0"/>
              <a:t>‹#›</a:t>
            </a:fld>
            <a:endParaRPr lang="en-IN"/>
          </a:p>
        </p:txBody>
      </p:sp>
    </p:spTree>
    <p:extLst>
      <p:ext uri="{BB962C8B-B14F-4D97-AF65-F5344CB8AC3E}">
        <p14:creationId xmlns:p14="http://schemas.microsoft.com/office/powerpoint/2010/main" val="191461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7678-D624-413F-9F36-220C2881B5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EB3F7-715A-47EC-9986-2409C85F81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6E565D-D5E5-4984-BE0B-927B8BF8D9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1770F1-D9C0-43E3-90A1-540B7D4C12EB}"/>
              </a:ext>
            </a:extLst>
          </p:cNvPr>
          <p:cNvSpPr>
            <a:spLocks noGrp="1"/>
          </p:cNvSpPr>
          <p:nvPr>
            <p:ph type="dt" sz="half" idx="10"/>
          </p:nvPr>
        </p:nvSpPr>
        <p:spPr/>
        <p:txBody>
          <a:bodyPr/>
          <a:lstStyle/>
          <a:p>
            <a:fld id="{DE807FA6-42A6-4DDF-BA41-88C16FEF4AF7}" type="datetimeFigureOut">
              <a:rPr lang="en-IN" smtClean="0"/>
              <a:t>22-03-2021</a:t>
            </a:fld>
            <a:endParaRPr lang="en-IN"/>
          </a:p>
        </p:txBody>
      </p:sp>
      <p:sp>
        <p:nvSpPr>
          <p:cNvPr id="6" name="Footer Placeholder 5">
            <a:extLst>
              <a:ext uri="{FF2B5EF4-FFF2-40B4-BE49-F238E27FC236}">
                <a16:creationId xmlns:a16="http://schemas.microsoft.com/office/drawing/2014/main" id="{6F4E81D2-4050-4B05-96C1-D08142C3E8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A43498-5217-407C-939B-F8FF49C85E07}"/>
              </a:ext>
            </a:extLst>
          </p:cNvPr>
          <p:cNvSpPr>
            <a:spLocks noGrp="1"/>
          </p:cNvSpPr>
          <p:nvPr>
            <p:ph type="sldNum" sz="quarter" idx="12"/>
          </p:nvPr>
        </p:nvSpPr>
        <p:spPr/>
        <p:txBody>
          <a:bodyPr/>
          <a:lstStyle/>
          <a:p>
            <a:fld id="{F82D12C4-CAF1-4461-BA42-009012D1F729}" type="slidenum">
              <a:rPr lang="en-IN" smtClean="0"/>
              <a:t>‹#›</a:t>
            </a:fld>
            <a:endParaRPr lang="en-IN"/>
          </a:p>
        </p:txBody>
      </p:sp>
    </p:spTree>
    <p:extLst>
      <p:ext uri="{BB962C8B-B14F-4D97-AF65-F5344CB8AC3E}">
        <p14:creationId xmlns:p14="http://schemas.microsoft.com/office/powerpoint/2010/main" val="178804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F1DC-8CC0-43DE-8362-1A679CDEF6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8DFF73-69D3-45B8-BD48-302F19D53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796815-F27D-4927-8C4A-28247483AF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2B9D87-2CF8-45D9-A38F-4E25FFF75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EDE00C-1C00-4749-AE48-670F298E8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55DC91-91F2-4A0F-A338-8EEDD208BAF4}"/>
              </a:ext>
            </a:extLst>
          </p:cNvPr>
          <p:cNvSpPr>
            <a:spLocks noGrp="1"/>
          </p:cNvSpPr>
          <p:nvPr>
            <p:ph type="dt" sz="half" idx="10"/>
          </p:nvPr>
        </p:nvSpPr>
        <p:spPr/>
        <p:txBody>
          <a:bodyPr/>
          <a:lstStyle/>
          <a:p>
            <a:fld id="{DE807FA6-42A6-4DDF-BA41-88C16FEF4AF7}" type="datetimeFigureOut">
              <a:rPr lang="en-IN" smtClean="0"/>
              <a:t>22-03-2021</a:t>
            </a:fld>
            <a:endParaRPr lang="en-IN"/>
          </a:p>
        </p:txBody>
      </p:sp>
      <p:sp>
        <p:nvSpPr>
          <p:cNvPr id="8" name="Footer Placeholder 7">
            <a:extLst>
              <a:ext uri="{FF2B5EF4-FFF2-40B4-BE49-F238E27FC236}">
                <a16:creationId xmlns:a16="http://schemas.microsoft.com/office/drawing/2014/main" id="{72C1D179-A60F-4573-A87B-239C976514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F024F9-076E-4BD3-8E17-33DB46D00C32}"/>
              </a:ext>
            </a:extLst>
          </p:cNvPr>
          <p:cNvSpPr>
            <a:spLocks noGrp="1"/>
          </p:cNvSpPr>
          <p:nvPr>
            <p:ph type="sldNum" sz="quarter" idx="12"/>
          </p:nvPr>
        </p:nvSpPr>
        <p:spPr/>
        <p:txBody>
          <a:bodyPr/>
          <a:lstStyle/>
          <a:p>
            <a:fld id="{F82D12C4-CAF1-4461-BA42-009012D1F729}" type="slidenum">
              <a:rPr lang="en-IN" smtClean="0"/>
              <a:t>‹#›</a:t>
            </a:fld>
            <a:endParaRPr lang="en-IN"/>
          </a:p>
        </p:txBody>
      </p:sp>
    </p:spTree>
    <p:extLst>
      <p:ext uri="{BB962C8B-B14F-4D97-AF65-F5344CB8AC3E}">
        <p14:creationId xmlns:p14="http://schemas.microsoft.com/office/powerpoint/2010/main" val="418339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E87A-D0A5-461E-9CAA-698B57E0FF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B1C6C6-B1CA-48BA-AFFE-DA2D196C967B}"/>
              </a:ext>
            </a:extLst>
          </p:cNvPr>
          <p:cNvSpPr>
            <a:spLocks noGrp="1"/>
          </p:cNvSpPr>
          <p:nvPr>
            <p:ph type="dt" sz="half" idx="10"/>
          </p:nvPr>
        </p:nvSpPr>
        <p:spPr/>
        <p:txBody>
          <a:bodyPr/>
          <a:lstStyle/>
          <a:p>
            <a:fld id="{DE807FA6-42A6-4DDF-BA41-88C16FEF4AF7}" type="datetimeFigureOut">
              <a:rPr lang="en-IN" smtClean="0"/>
              <a:t>22-03-2021</a:t>
            </a:fld>
            <a:endParaRPr lang="en-IN"/>
          </a:p>
        </p:txBody>
      </p:sp>
      <p:sp>
        <p:nvSpPr>
          <p:cNvPr id="4" name="Footer Placeholder 3">
            <a:extLst>
              <a:ext uri="{FF2B5EF4-FFF2-40B4-BE49-F238E27FC236}">
                <a16:creationId xmlns:a16="http://schemas.microsoft.com/office/drawing/2014/main" id="{E7AB006A-C7C3-43BC-A7AF-81A72CD57A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97043B-7527-4910-9980-5180A16DF5AE}"/>
              </a:ext>
            </a:extLst>
          </p:cNvPr>
          <p:cNvSpPr>
            <a:spLocks noGrp="1"/>
          </p:cNvSpPr>
          <p:nvPr>
            <p:ph type="sldNum" sz="quarter" idx="12"/>
          </p:nvPr>
        </p:nvSpPr>
        <p:spPr/>
        <p:txBody>
          <a:bodyPr/>
          <a:lstStyle/>
          <a:p>
            <a:fld id="{F82D12C4-CAF1-4461-BA42-009012D1F729}" type="slidenum">
              <a:rPr lang="en-IN" smtClean="0"/>
              <a:t>‹#›</a:t>
            </a:fld>
            <a:endParaRPr lang="en-IN"/>
          </a:p>
        </p:txBody>
      </p:sp>
    </p:spTree>
    <p:extLst>
      <p:ext uri="{BB962C8B-B14F-4D97-AF65-F5344CB8AC3E}">
        <p14:creationId xmlns:p14="http://schemas.microsoft.com/office/powerpoint/2010/main" val="1142032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2E7BB-858F-4BE0-B889-3CD4436405AC}"/>
              </a:ext>
            </a:extLst>
          </p:cNvPr>
          <p:cNvSpPr>
            <a:spLocks noGrp="1"/>
          </p:cNvSpPr>
          <p:nvPr>
            <p:ph type="dt" sz="half" idx="10"/>
          </p:nvPr>
        </p:nvSpPr>
        <p:spPr/>
        <p:txBody>
          <a:bodyPr/>
          <a:lstStyle/>
          <a:p>
            <a:fld id="{DE807FA6-42A6-4DDF-BA41-88C16FEF4AF7}" type="datetimeFigureOut">
              <a:rPr lang="en-IN" smtClean="0"/>
              <a:t>22-03-2021</a:t>
            </a:fld>
            <a:endParaRPr lang="en-IN"/>
          </a:p>
        </p:txBody>
      </p:sp>
      <p:sp>
        <p:nvSpPr>
          <p:cNvPr id="3" name="Footer Placeholder 2">
            <a:extLst>
              <a:ext uri="{FF2B5EF4-FFF2-40B4-BE49-F238E27FC236}">
                <a16:creationId xmlns:a16="http://schemas.microsoft.com/office/drawing/2014/main" id="{97BC6056-9F76-46BA-8207-A5D4FB6EA3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FC3C5F-3957-4D6D-9585-26808BF1D99F}"/>
              </a:ext>
            </a:extLst>
          </p:cNvPr>
          <p:cNvSpPr>
            <a:spLocks noGrp="1"/>
          </p:cNvSpPr>
          <p:nvPr>
            <p:ph type="sldNum" sz="quarter" idx="12"/>
          </p:nvPr>
        </p:nvSpPr>
        <p:spPr/>
        <p:txBody>
          <a:bodyPr/>
          <a:lstStyle/>
          <a:p>
            <a:fld id="{F82D12C4-CAF1-4461-BA42-009012D1F729}" type="slidenum">
              <a:rPr lang="en-IN" smtClean="0"/>
              <a:t>‹#›</a:t>
            </a:fld>
            <a:endParaRPr lang="en-IN"/>
          </a:p>
        </p:txBody>
      </p:sp>
    </p:spTree>
    <p:extLst>
      <p:ext uri="{BB962C8B-B14F-4D97-AF65-F5344CB8AC3E}">
        <p14:creationId xmlns:p14="http://schemas.microsoft.com/office/powerpoint/2010/main" val="273829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BB1B-1BCC-4138-9664-03C338B01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F30756-FDA2-4D96-A344-5C3A34F7C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DB41F0-23E6-4843-89A4-D12BD9234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53546-26AD-4A7D-AEE2-4C11E6E7157B}"/>
              </a:ext>
            </a:extLst>
          </p:cNvPr>
          <p:cNvSpPr>
            <a:spLocks noGrp="1"/>
          </p:cNvSpPr>
          <p:nvPr>
            <p:ph type="dt" sz="half" idx="10"/>
          </p:nvPr>
        </p:nvSpPr>
        <p:spPr/>
        <p:txBody>
          <a:bodyPr/>
          <a:lstStyle/>
          <a:p>
            <a:fld id="{DE807FA6-42A6-4DDF-BA41-88C16FEF4AF7}" type="datetimeFigureOut">
              <a:rPr lang="en-IN" smtClean="0"/>
              <a:t>22-03-2021</a:t>
            </a:fld>
            <a:endParaRPr lang="en-IN"/>
          </a:p>
        </p:txBody>
      </p:sp>
      <p:sp>
        <p:nvSpPr>
          <p:cNvPr id="6" name="Footer Placeholder 5">
            <a:extLst>
              <a:ext uri="{FF2B5EF4-FFF2-40B4-BE49-F238E27FC236}">
                <a16:creationId xmlns:a16="http://schemas.microsoft.com/office/drawing/2014/main" id="{5D42A1D8-2B02-43C4-B555-0F1986FB09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AF1539-8686-4F92-9EBB-5CB719A86130}"/>
              </a:ext>
            </a:extLst>
          </p:cNvPr>
          <p:cNvSpPr>
            <a:spLocks noGrp="1"/>
          </p:cNvSpPr>
          <p:nvPr>
            <p:ph type="sldNum" sz="quarter" idx="12"/>
          </p:nvPr>
        </p:nvSpPr>
        <p:spPr/>
        <p:txBody>
          <a:bodyPr/>
          <a:lstStyle/>
          <a:p>
            <a:fld id="{F82D12C4-CAF1-4461-BA42-009012D1F729}" type="slidenum">
              <a:rPr lang="en-IN" smtClean="0"/>
              <a:t>‹#›</a:t>
            </a:fld>
            <a:endParaRPr lang="en-IN"/>
          </a:p>
        </p:txBody>
      </p:sp>
    </p:spTree>
    <p:extLst>
      <p:ext uri="{BB962C8B-B14F-4D97-AF65-F5344CB8AC3E}">
        <p14:creationId xmlns:p14="http://schemas.microsoft.com/office/powerpoint/2010/main" val="33114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7110-50E6-4256-BD0B-6CE96B17F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45CA6C-10B8-4189-BF28-5987A2BC0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88FC14-E20A-4D46-8602-999C2EFCA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541F9-4C87-4547-8F4C-62E496C463DB}"/>
              </a:ext>
            </a:extLst>
          </p:cNvPr>
          <p:cNvSpPr>
            <a:spLocks noGrp="1"/>
          </p:cNvSpPr>
          <p:nvPr>
            <p:ph type="dt" sz="half" idx="10"/>
          </p:nvPr>
        </p:nvSpPr>
        <p:spPr/>
        <p:txBody>
          <a:bodyPr/>
          <a:lstStyle/>
          <a:p>
            <a:fld id="{DE807FA6-42A6-4DDF-BA41-88C16FEF4AF7}" type="datetimeFigureOut">
              <a:rPr lang="en-IN" smtClean="0"/>
              <a:t>22-03-2021</a:t>
            </a:fld>
            <a:endParaRPr lang="en-IN"/>
          </a:p>
        </p:txBody>
      </p:sp>
      <p:sp>
        <p:nvSpPr>
          <p:cNvPr id="6" name="Footer Placeholder 5">
            <a:extLst>
              <a:ext uri="{FF2B5EF4-FFF2-40B4-BE49-F238E27FC236}">
                <a16:creationId xmlns:a16="http://schemas.microsoft.com/office/drawing/2014/main" id="{CD2FAE03-BD4F-4866-915E-965CE2BC41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C39C2A-8280-4BE4-9F69-3F3418476BC5}"/>
              </a:ext>
            </a:extLst>
          </p:cNvPr>
          <p:cNvSpPr>
            <a:spLocks noGrp="1"/>
          </p:cNvSpPr>
          <p:nvPr>
            <p:ph type="sldNum" sz="quarter" idx="12"/>
          </p:nvPr>
        </p:nvSpPr>
        <p:spPr/>
        <p:txBody>
          <a:bodyPr/>
          <a:lstStyle/>
          <a:p>
            <a:fld id="{F82D12C4-CAF1-4461-BA42-009012D1F729}" type="slidenum">
              <a:rPr lang="en-IN" smtClean="0"/>
              <a:t>‹#›</a:t>
            </a:fld>
            <a:endParaRPr lang="en-IN"/>
          </a:p>
        </p:txBody>
      </p:sp>
    </p:spTree>
    <p:extLst>
      <p:ext uri="{BB962C8B-B14F-4D97-AF65-F5344CB8AC3E}">
        <p14:creationId xmlns:p14="http://schemas.microsoft.com/office/powerpoint/2010/main" val="47491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52D1FA-ABA0-40A6-989E-ABA59C9B7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B27162-7FC9-406C-8B8D-8BDEBF18B1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077CA8-E884-4EB6-B316-A243ACAFC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07FA6-42A6-4DDF-BA41-88C16FEF4AF7}" type="datetimeFigureOut">
              <a:rPr lang="en-IN" smtClean="0"/>
              <a:t>22-03-2021</a:t>
            </a:fld>
            <a:endParaRPr lang="en-IN"/>
          </a:p>
        </p:txBody>
      </p:sp>
      <p:sp>
        <p:nvSpPr>
          <p:cNvPr id="5" name="Footer Placeholder 4">
            <a:extLst>
              <a:ext uri="{FF2B5EF4-FFF2-40B4-BE49-F238E27FC236}">
                <a16:creationId xmlns:a16="http://schemas.microsoft.com/office/drawing/2014/main" id="{3B1DD9CC-D20D-46EB-A4FD-C1D2D0C35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D4623A-DFA8-4BCE-9E81-BC58F96DA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D12C4-CAF1-4461-BA42-009012D1F729}" type="slidenum">
              <a:rPr lang="en-IN" smtClean="0"/>
              <a:t>‹#›</a:t>
            </a:fld>
            <a:endParaRPr lang="en-IN"/>
          </a:p>
        </p:txBody>
      </p:sp>
    </p:spTree>
    <p:extLst>
      <p:ext uri="{BB962C8B-B14F-4D97-AF65-F5344CB8AC3E}">
        <p14:creationId xmlns:p14="http://schemas.microsoft.com/office/powerpoint/2010/main" val="1852518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2FC919-9239-44A2-8490-AACFA0668D61}" type="datetime1">
              <a:rPr lang="en-IN" smtClean="0"/>
              <a:t>22-03-2021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DF81F7-214F-4B72-870F-903CEBDF8B4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263308"/>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jpg"/><Relationship Id="rId3" Type="http://schemas.microsoft.com/office/2007/relationships/media" Target="../media/media2.wav"/><Relationship Id="rId7" Type="http://schemas.openxmlformats.org/officeDocument/2006/relationships/slideLayout" Target="../slideLayouts/slideLayout13.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4.png"/><Relationship Id="rId5" Type="http://schemas.microsoft.com/office/2007/relationships/media" Target="../media/media3.wav"/><Relationship Id="rId10" Type="http://schemas.openxmlformats.org/officeDocument/2006/relationships/image" Target="../media/image3.jpg"/><Relationship Id="rId4" Type="http://schemas.openxmlformats.org/officeDocument/2006/relationships/audio" Target="../media/media2.wav"/><Relationship Id="rId9"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5.jpg"/><Relationship Id="rId3" Type="http://schemas.microsoft.com/office/2007/relationships/media" Target="../media/media5.wav"/><Relationship Id="rId7" Type="http://schemas.openxmlformats.org/officeDocument/2006/relationships/slideLayout" Target="../slideLayouts/slideLayout13.xml"/><Relationship Id="rId2" Type="http://schemas.openxmlformats.org/officeDocument/2006/relationships/audio" Target="../media/media4.wav"/><Relationship Id="rId1" Type="http://schemas.microsoft.com/office/2007/relationships/media" Target="../media/media4.wav"/><Relationship Id="rId6" Type="http://schemas.openxmlformats.org/officeDocument/2006/relationships/audio" Target="../media/media6.wav"/><Relationship Id="rId11" Type="http://schemas.openxmlformats.org/officeDocument/2006/relationships/image" Target="../media/image4.png"/><Relationship Id="rId5" Type="http://schemas.microsoft.com/office/2007/relationships/media" Target="../media/media6.wav"/><Relationship Id="rId10" Type="http://schemas.openxmlformats.org/officeDocument/2006/relationships/image" Target="../media/image7.jpg"/><Relationship Id="rId4" Type="http://schemas.openxmlformats.org/officeDocument/2006/relationships/audio" Target="../media/media5.wav"/><Relationship Id="rId9"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FD22-1CF7-4274-9DF4-2B7D9A5A5F4B}"/>
              </a:ext>
            </a:extLst>
          </p:cNvPr>
          <p:cNvSpPr>
            <a:spLocks noGrp="1"/>
          </p:cNvSpPr>
          <p:nvPr>
            <p:ph type="ctrTitle"/>
          </p:nvPr>
        </p:nvSpPr>
        <p:spPr/>
        <p:txBody>
          <a:bodyPr>
            <a:normAutofit/>
          </a:bodyPr>
          <a:lstStyle/>
          <a:p>
            <a:r>
              <a:rPr lang="en-GB" sz="4400" b="0" i="0" dirty="0">
                <a:solidFill>
                  <a:srgbClr val="000000"/>
                </a:solidFill>
                <a:effectLst/>
                <a:latin typeface="Calibri" panose="020F0502020204030204" pitchFamily="34" charset="0"/>
              </a:rPr>
              <a:t>Generating noisy speech data from clean data in the frequency domain using Deep Learning Methods</a:t>
            </a:r>
            <a:endParaRPr lang="en-IN" sz="4400" dirty="0"/>
          </a:p>
        </p:txBody>
      </p:sp>
      <p:sp>
        <p:nvSpPr>
          <p:cNvPr id="3" name="Subtitle 2">
            <a:extLst>
              <a:ext uri="{FF2B5EF4-FFF2-40B4-BE49-F238E27FC236}">
                <a16:creationId xmlns:a16="http://schemas.microsoft.com/office/drawing/2014/main" id="{F866244A-D88C-4438-817A-6A68B3C0CED5}"/>
              </a:ext>
            </a:extLst>
          </p:cNvPr>
          <p:cNvSpPr>
            <a:spLocks noGrp="1"/>
          </p:cNvSpPr>
          <p:nvPr>
            <p:ph type="subTitle" idx="1"/>
          </p:nvPr>
        </p:nvSpPr>
        <p:spPr/>
        <p:txBody>
          <a:bodyPr/>
          <a:lstStyle/>
          <a:p>
            <a:r>
              <a:rPr lang="en-IN" dirty="0"/>
              <a:t>Week – 11</a:t>
            </a:r>
          </a:p>
          <a:p>
            <a:endParaRPr lang="en-IN" dirty="0"/>
          </a:p>
        </p:txBody>
      </p:sp>
      <p:sp>
        <p:nvSpPr>
          <p:cNvPr id="4" name="TextBox 3">
            <a:extLst>
              <a:ext uri="{FF2B5EF4-FFF2-40B4-BE49-F238E27FC236}">
                <a16:creationId xmlns:a16="http://schemas.microsoft.com/office/drawing/2014/main" id="{E8AE2B62-5F60-480C-9C6E-0117C8F0D5E0}"/>
              </a:ext>
            </a:extLst>
          </p:cNvPr>
          <p:cNvSpPr txBox="1"/>
          <p:nvPr/>
        </p:nvSpPr>
        <p:spPr>
          <a:xfrm>
            <a:off x="6944051" y="5266796"/>
            <a:ext cx="4211629" cy="923330"/>
          </a:xfrm>
          <a:prstGeom prst="rect">
            <a:avLst/>
          </a:prstGeom>
          <a:noFill/>
        </p:spPr>
        <p:txBody>
          <a:bodyPr wrap="square" rtlCol="0">
            <a:spAutoFit/>
          </a:bodyPr>
          <a:lstStyle/>
          <a:p>
            <a:r>
              <a:rPr lang="en-IN" b="1" dirty="0"/>
              <a:t>Name</a:t>
            </a:r>
            <a:r>
              <a:rPr lang="en-IN" dirty="0"/>
              <a:t>: Shashank Shirol</a:t>
            </a:r>
          </a:p>
          <a:p>
            <a:r>
              <a:rPr lang="en-IN" b="1" dirty="0"/>
              <a:t>University</a:t>
            </a:r>
            <a:r>
              <a:rPr lang="en-IN" dirty="0"/>
              <a:t>: Manipal Institute of Technology</a:t>
            </a:r>
          </a:p>
          <a:p>
            <a:r>
              <a:rPr lang="en-IN" b="1" dirty="0"/>
              <a:t>Duration of the presentation</a:t>
            </a:r>
            <a:r>
              <a:rPr lang="en-IN" dirty="0"/>
              <a:t>: ~10 mins.</a:t>
            </a:r>
          </a:p>
        </p:txBody>
      </p:sp>
      <p:sp>
        <p:nvSpPr>
          <p:cNvPr id="5" name="Slide Number Placeholder 4">
            <a:extLst>
              <a:ext uri="{FF2B5EF4-FFF2-40B4-BE49-F238E27FC236}">
                <a16:creationId xmlns:a16="http://schemas.microsoft.com/office/drawing/2014/main" id="{ECA04E16-C190-44BD-A600-1971F780512E}"/>
              </a:ext>
            </a:extLst>
          </p:cNvPr>
          <p:cNvSpPr>
            <a:spLocks noGrp="1"/>
          </p:cNvSpPr>
          <p:nvPr>
            <p:ph type="sldNum" sz="quarter" idx="12"/>
          </p:nvPr>
        </p:nvSpPr>
        <p:spPr/>
        <p:txBody>
          <a:bodyPr/>
          <a:lstStyle/>
          <a:p>
            <a:fld id="{8CDF81F7-214F-4B72-870F-903CEBDF8B4D}" type="slidenum">
              <a:rPr lang="en-IN" smtClean="0"/>
              <a:t>1</a:t>
            </a:fld>
            <a:endParaRPr lang="en-IN"/>
          </a:p>
        </p:txBody>
      </p:sp>
    </p:spTree>
    <p:extLst>
      <p:ext uri="{BB962C8B-B14F-4D97-AF65-F5344CB8AC3E}">
        <p14:creationId xmlns:p14="http://schemas.microsoft.com/office/powerpoint/2010/main" val="413004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B43B-40A2-4807-85DC-C077FAF95921}"/>
              </a:ext>
            </a:extLst>
          </p:cNvPr>
          <p:cNvSpPr>
            <a:spLocks noGrp="1"/>
          </p:cNvSpPr>
          <p:nvPr>
            <p:ph type="title"/>
          </p:nvPr>
        </p:nvSpPr>
        <p:spPr/>
        <p:txBody>
          <a:bodyPr>
            <a:normAutofit/>
          </a:bodyPr>
          <a:lstStyle/>
          <a:p>
            <a:r>
              <a:rPr lang="en-IN" sz="4000" dirty="0"/>
              <a:t>Utilizing State information from previous scale:</a:t>
            </a:r>
          </a:p>
        </p:txBody>
      </p:sp>
      <p:sp>
        <p:nvSpPr>
          <p:cNvPr id="3" name="Content Placeholder 2">
            <a:extLst>
              <a:ext uri="{FF2B5EF4-FFF2-40B4-BE49-F238E27FC236}">
                <a16:creationId xmlns:a16="http://schemas.microsoft.com/office/drawing/2014/main" id="{B61CC1CB-0FBB-41FA-8981-67EA50A22AB0}"/>
              </a:ext>
            </a:extLst>
          </p:cNvPr>
          <p:cNvSpPr>
            <a:spLocks noGrp="1"/>
          </p:cNvSpPr>
          <p:nvPr>
            <p:ph idx="1"/>
          </p:nvPr>
        </p:nvSpPr>
        <p:spPr/>
        <p:txBody>
          <a:bodyPr/>
          <a:lstStyle/>
          <a:p>
            <a:pPr>
              <a:buFont typeface="Arial" panose="020B0604020202020204" pitchFamily="34" charset="0"/>
              <a:buChar char="•"/>
            </a:pPr>
            <a:r>
              <a:rPr lang="en-IN" dirty="0"/>
              <a:t>As we know, </a:t>
            </a:r>
            <a:r>
              <a:rPr lang="en-IN" dirty="0" err="1"/>
              <a:t>SinGAN</a:t>
            </a:r>
            <a:r>
              <a:rPr lang="en-IN" dirty="0"/>
              <a:t> trains it architecture scale-by-scale, meaning it trains a scale, freezes it and moves on to the next scale.</a:t>
            </a:r>
          </a:p>
          <a:p>
            <a:pPr>
              <a:buFont typeface="Arial" panose="020B0604020202020204" pitchFamily="34" charset="0"/>
              <a:buChar char="•"/>
            </a:pPr>
            <a:r>
              <a:rPr lang="en-IN" dirty="0" err="1"/>
              <a:t>SinGAN</a:t>
            </a:r>
            <a:r>
              <a:rPr lang="en-IN" dirty="0"/>
              <a:t> saves the learned weights after each scale is trained and loads these weights when training the new scale (because it uses the output of the generator from previous scales to train subsequent scales)</a:t>
            </a:r>
          </a:p>
          <a:p>
            <a:pPr>
              <a:buFont typeface="Arial" panose="020B0604020202020204" pitchFamily="34" charset="0"/>
              <a:buChar char="•"/>
            </a:pPr>
            <a:r>
              <a:rPr lang="en-IN" dirty="0"/>
              <a:t>This arises the problem of weight dim mis-match, i.e. the weights trained in the previous scale don’t have the right dimensions to be loaded; owing to changing kernel sizes and padding settings.</a:t>
            </a:r>
          </a:p>
          <a:p>
            <a:pPr>
              <a:buFont typeface="Arial" panose="020B0604020202020204" pitchFamily="34" charset="0"/>
              <a:buChar char="•"/>
            </a:pPr>
            <a:r>
              <a:rPr lang="en-IN" dirty="0"/>
              <a:t>One solution is we match the difference by weights initialized from a normal distribution.</a:t>
            </a:r>
          </a:p>
          <a:p>
            <a:pPr>
              <a:buFont typeface="Arial" panose="020B0604020202020204" pitchFamily="34" charset="0"/>
              <a:buChar char="•"/>
            </a:pPr>
            <a:r>
              <a:rPr lang="en-IN" dirty="0"/>
              <a:t>Why normal distribution? Because </a:t>
            </a:r>
            <a:r>
              <a:rPr lang="en-IN" dirty="0" err="1"/>
              <a:t>SinGAN</a:t>
            </a:r>
            <a:r>
              <a:rPr lang="en-IN" dirty="0"/>
              <a:t> uses it to initialize the weights for the first scale, where the generator is trained purely by noise.</a:t>
            </a:r>
          </a:p>
        </p:txBody>
      </p:sp>
      <p:sp>
        <p:nvSpPr>
          <p:cNvPr id="4" name="Slide Number Placeholder 3">
            <a:extLst>
              <a:ext uri="{FF2B5EF4-FFF2-40B4-BE49-F238E27FC236}">
                <a16:creationId xmlns:a16="http://schemas.microsoft.com/office/drawing/2014/main" id="{C2680058-5685-4CC2-81ED-97482E17CEA4}"/>
              </a:ext>
            </a:extLst>
          </p:cNvPr>
          <p:cNvSpPr>
            <a:spLocks noGrp="1"/>
          </p:cNvSpPr>
          <p:nvPr>
            <p:ph type="sldNum" sz="quarter" idx="12"/>
          </p:nvPr>
        </p:nvSpPr>
        <p:spPr/>
        <p:txBody>
          <a:bodyPr/>
          <a:lstStyle/>
          <a:p>
            <a:fld id="{8CDF81F7-214F-4B72-870F-903CEBDF8B4D}" type="slidenum">
              <a:rPr lang="en-IN" smtClean="0"/>
              <a:t>10</a:t>
            </a:fld>
            <a:endParaRPr lang="en-IN"/>
          </a:p>
        </p:txBody>
      </p:sp>
    </p:spTree>
    <p:extLst>
      <p:ext uri="{BB962C8B-B14F-4D97-AF65-F5344CB8AC3E}">
        <p14:creationId xmlns:p14="http://schemas.microsoft.com/office/powerpoint/2010/main" val="127554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288E-9B22-4BB7-9DAF-BB50DEEE2749}"/>
              </a:ext>
            </a:extLst>
          </p:cNvPr>
          <p:cNvSpPr>
            <a:spLocks noGrp="1"/>
          </p:cNvSpPr>
          <p:nvPr>
            <p:ph type="title"/>
          </p:nvPr>
        </p:nvSpPr>
        <p:spPr/>
        <p:txBody>
          <a:bodyPr>
            <a:normAutofit/>
          </a:bodyPr>
          <a:lstStyle/>
          <a:p>
            <a:r>
              <a:rPr lang="en-IN" sz="4000" dirty="0"/>
              <a:t>Final touches and modifying the paint2image module:</a:t>
            </a:r>
          </a:p>
        </p:txBody>
      </p:sp>
      <p:sp>
        <p:nvSpPr>
          <p:cNvPr id="3" name="Content Placeholder 2">
            <a:extLst>
              <a:ext uri="{FF2B5EF4-FFF2-40B4-BE49-F238E27FC236}">
                <a16:creationId xmlns:a16="http://schemas.microsoft.com/office/drawing/2014/main" id="{A4110C3B-4F37-4A32-A1D5-19737C312A78}"/>
              </a:ext>
            </a:extLst>
          </p:cNvPr>
          <p:cNvSpPr>
            <a:spLocks noGrp="1"/>
          </p:cNvSpPr>
          <p:nvPr>
            <p:ph idx="1"/>
          </p:nvPr>
        </p:nvSpPr>
        <p:spPr/>
        <p:txBody>
          <a:bodyPr/>
          <a:lstStyle/>
          <a:p>
            <a:pPr>
              <a:buFont typeface="Arial" panose="020B0604020202020204" pitchFamily="34" charset="0"/>
              <a:buChar char="•"/>
            </a:pPr>
            <a:r>
              <a:rPr lang="en-IN" dirty="0"/>
              <a:t>Apart from the three critical problems tackled in the precious slides, the main training module also required some additional modifications to correctly use the functions that were modified above.</a:t>
            </a:r>
          </a:p>
          <a:p>
            <a:pPr>
              <a:buFont typeface="Arial" panose="020B0604020202020204" pitchFamily="34" charset="0"/>
              <a:buChar char="•"/>
            </a:pPr>
            <a:r>
              <a:rPr lang="en-IN" dirty="0"/>
              <a:t>The paint2image module needs to load the right networks for each scale and the appropriate weights and padding dimensions to have the generators generate outputs.</a:t>
            </a:r>
          </a:p>
          <a:p>
            <a:pPr>
              <a:buFont typeface="Arial" panose="020B0604020202020204" pitchFamily="34" charset="0"/>
              <a:buChar char="•"/>
            </a:pPr>
            <a:r>
              <a:rPr lang="en-IN" dirty="0"/>
              <a:t>Therefore it becomes imperative to save the </a:t>
            </a:r>
            <a:r>
              <a:rPr lang="en-IN" dirty="0" err="1"/>
              <a:t>padd_dimensions</a:t>
            </a:r>
            <a:r>
              <a:rPr lang="en-IN" dirty="0"/>
              <a:t> for each scale in a way they can be loaded later.</a:t>
            </a:r>
          </a:p>
          <a:p>
            <a:pPr>
              <a:buFont typeface="Arial" panose="020B0604020202020204" pitchFamily="34" charset="0"/>
              <a:buChar char="•"/>
            </a:pPr>
            <a:r>
              <a:rPr lang="en-IN" dirty="0"/>
              <a:t>We save the dimensions as serialized objects on disk.</a:t>
            </a:r>
          </a:p>
          <a:p>
            <a:pPr>
              <a:buFont typeface="Arial" panose="020B0604020202020204" pitchFamily="34" charset="0"/>
              <a:buChar char="•"/>
            </a:pPr>
            <a:r>
              <a:rPr lang="en-IN" dirty="0"/>
              <a:t>The </a:t>
            </a:r>
            <a:r>
              <a:rPr lang="en-IN" dirty="0" err="1"/>
              <a:t>PyTorch</a:t>
            </a:r>
            <a:r>
              <a:rPr lang="en-IN" dirty="0"/>
              <a:t> function that takes care of this, </a:t>
            </a:r>
            <a:r>
              <a:rPr lang="en-IN" i="1" dirty="0" err="1"/>
              <a:t>torch.save</a:t>
            </a:r>
            <a:r>
              <a:rPr lang="en-IN" i="1" dirty="0"/>
              <a:t>(</a:t>
            </a:r>
            <a:r>
              <a:rPr lang="en-IN" i="1" dirty="0" err="1"/>
              <a:t>obj</a:t>
            </a:r>
            <a:r>
              <a:rPr lang="en-IN" i="1" dirty="0"/>
              <a:t>)</a:t>
            </a:r>
            <a:r>
              <a:rPr lang="en-IN" dirty="0"/>
              <a:t> uses Python’s pickle utility for serialization.</a:t>
            </a:r>
          </a:p>
        </p:txBody>
      </p:sp>
      <p:sp>
        <p:nvSpPr>
          <p:cNvPr id="4" name="Slide Number Placeholder 3">
            <a:extLst>
              <a:ext uri="{FF2B5EF4-FFF2-40B4-BE49-F238E27FC236}">
                <a16:creationId xmlns:a16="http://schemas.microsoft.com/office/drawing/2014/main" id="{68C0BD78-771B-4214-82A6-F8B484E5F01E}"/>
              </a:ext>
            </a:extLst>
          </p:cNvPr>
          <p:cNvSpPr>
            <a:spLocks noGrp="1"/>
          </p:cNvSpPr>
          <p:nvPr>
            <p:ph type="sldNum" sz="quarter" idx="12"/>
          </p:nvPr>
        </p:nvSpPr>
        <p:spPr/>
        <p:txBody>
          <a:bodyPr/>
          <a:lstStyle/>
          <a:p>
            <a:fld id="{8CDF81F7-214F-4B72-870F-903CEBDF8B4D}" type="slidenum">
              <a:rPr lang="en-IN" smtClean="0"/>
              <a:t>11</a:t>
            </a:fld>
            <a:endParaRPr lang="en-IN"/>
          </a:p>
        </p:txBody>
      </p:sp>
    </p:spTree>
    <p:extLst>
      <p:ext uri="{BB962C8B-B14F-4D97-AF65-F5344CB8AC3E}">
        <p14:creationId xmlns:p14="http://schemas.microsoft.com/office/powerpoint/2010/main" val="122642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27C5-A53A-44AB-9736-23C605A8BCE2}"/>
              </a:ext>
            </a:extLst>
          </p:cNvPr>
          <p:cNvSpPr>
            <a:spLocks noGrp="1"/>
          </p:cNvSpPr>
          <p:nvPr>
            <p:ph type="title"/>
          </p:nvPr>
        </p:nvSpPr>
        <p:spPr/>
        <p:txBody>
          <a:bodyPr>
            <a:normAutofit/>
          </a:bodyPr>
          <a:lstStyle/>
          <a:p>
            <a:r>
              <a:rPr lang="en-IN" sz="4400" dirty="0"/>
              <a:t>End.</a:t>
            </a:r>
          </a:p>
        </p:txBody>
      </p:sp>
      <p:sp>
        <p:nvSpPr>
          <p:cNvPr id="3" name="Slide Number Placeholder 2">
            <a:extLst>
              <a:ext uri="{FF2B5EF4-FFF2-40B4-BE49-F238E27FC236}">
                <a16:creationId xmlns:a16="http://schemas.microsoft.com/office/drawing/2014/main" id="{0444FCE5-1F16-4FD9-84A5-5252492AC682}"/>
              </a:ext>
            </a:extLst>
          </p:cNvPr>
          <p:cNvSpPr>
            <a:spLocks noGrp="1"/>
          </p:cNvSpPr>
          <p:nvPr>
            <p:ph type="sldNum" sz="quarter" idx="12"/>
          </p:nvPr>
        </p:nvSpPr>
        <p:spPr/>
        <p:txBody>
          <a:bodyPr/>
          <a:lstStyle/>
          <a:p>
            <a:fld id="{8CDF81F7-214F-4B72-870F-903CEBDF8B4D}" type="slidenum">
              <a:rPr lang="en-IN" smtClean="0"/>
              <a:t>12</a:t>
            </a:fld>
            <a:endParaRPr lang="en-IN"/>
          </a:p>
        </p:txBody>
      </p:sp>
    </p:spTree>
    <p:extLst>
      <p:ext uri="{BB962C8B-B14F-4D97-AF65-F5344CB8AC3E}">
        <p14:creationId xmlns:p14="http://schemas.microsoft.com/office/powerpoint/2010/main" val="3109357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2FE0-439B-4A83-8B52-AB4F8C1ECB62}"/>
              </a:ext>
            </a:extLst>
          </p:cNvPr>
          <p:cNvSpPr>
            <a:spLocks noGrp="1"/>
          </p:cNvSpPr>
          <p:nvPr>
            <p:ph type="title"/>
          </p:nvPr>
        </p:nvSpPr>
        <p:spPr/>
        <p:txBody>
          <a:bodyPr/>
          <a:lstStyle/>
          <a:p>
            <a:r>
              <a:rPr lang="en-IN" dirty="0"/>
              <a:t>Tasks to be completed:</a:t>
            </a:r>
          </a:p>
        </p:txBody>
      </p:sp>
      <p:sp>
        <p:nvSpPr>
          <p:cNvPr id="3" name="Content Placeholder 2">
            <a:extLst>
              <a:ext uri="{FF2B5EF4-FFF2-40B4-BE49-F238E27FC236}">
                <a16:creationId xmlns:a16="http://schemas.microsoft.com/office/drawing/2014/main" id="{74AE00DB-0C76-49CA-9E52-5DEA6C735D0C}"/>
              </a:ext>
            </a:extLst>
          </p:cNvPr>
          <p:cNvSpPr>
            <a:spLocks noGrp="1"/>
          </p:cNvSpPr>
          <p:nvPr>
            <p:ph idx="1"/>
          </p:nvPr>
        </p:nvSpPr>
        <p:spPr/>
        <p:txBody>
          <a:bodyPr>
            <a:normAutofit/>
          </a:bodyPr>
          <a:lstStyle/>
          <a:p>
            <a:pPr>
              <a:buFont typeface="Arial" panose="020B0604020202020204" pitchFamily="34" charset="0"/>
              <a:buChar char="•"/>
            </a:pPr>
            <a:endParaRPr lang="en-IN" dirty="0"/>
          </a:p>
          <a:p>
            <a:pPr>
              <a:buFont typeface="Arial" panose="020B0604020202020204" pitchFamily="34" charset="0"/>
              <a:buChar char="•"/>
            </a:pPr>
            <a:r>
              <a:rPr lang="en-IN" dirty="0"/>
              <a:t>To write transforms for </a:t>
            </a:r>
            <a:r>
              <a:rPr lang="en-IN" dirty="0" err="1"/>
              <a:t>CutGAN</a:t>
            </a:r>
            <a:r>
              <a:rPr lang="en-IN" dirty="0"/>
              <a:t> to preserve dimensions of the input clean spectrograms.</a:t>
            </a:r>
          </a:p>
          <a:p>
            <a:pPr>
              <a:buFont typeface="Arial" panose="020B0604020202020204" pitchFamily="34" charset="0"/>
              <a:buChar char="•"/>
            </a:pPr>
            <a:r>
              <a:rPr lang="en-IN" dirty="0"/>
              <a:t>To apply a </a:t>
            </a:r>
            <a:r>
              <a:rPr lang="en-IN" dirty="0" err="1"/>
              <a:t>ffmpeg</a:t>
            </a:r>
            <a:r>
              <a:rPr lang="en-IN" dirty="0"/>
              <a:t> codec to audios before generation through </a:t>
            </a:r>
            <a:r>
              <a:rPr lang="en-IN" dirty="0" err="1"/>
              <a:t>CutGAN</a:t>
            </a:r>
            <a:r>
              <a:rPr lang="en-IN" dirty="0"/>
              <a:t>. To see if the results improve.</a:t>
            </a:r>
          </a:p>
          <a:p>
            <a:pPr>
              <a:buFont typeface="Arial" panose="020B0604020202020204" pitchFamily="34" charset="0"/>
              <a:buChar char="•"/>
            </a:pPr>
            <a:r>
              <a:rPr lang="en-IN" dirty="0"/>
              <a:t>To modify </a:t>
            </a:r>
            <a:r>
              <a:rPr lang="en-IN" dirty="0" err="1"/>
              <a:t>SinGAN</a:t>
            </a:r>
            <a:r>
              <a:rPr lang="en-IN" dirty="0"/>
              <a:t> to use vertical cross-sections as receptive field, instead of 11x11.</a:t>
            </a:r>
          </a:p>
          <a:p>
            <a:pPr lvl="1">
              <a:buFont typeface="Arial" panose="020B0604020202020204" pitchFamily="34" charset="0"/>
              <a:buChar char="•"/>
            </a:pPr>
            <a:r>
              <a:rPr lang="en-IN" dirty="0"/>
              <a:t>This task would require a substantial modification to the architecture of </a:t>
            </a:r>
            <a:r>
              <a:rPr lang="en-IN" dirty="0" err="1"/>
              <a:t>SinGAN</a:t>
            </a:r>
            <a:r>
              <a:rPr lang="en-IN" dirty="0"/>
              <a:t>.</a:t>
            </a:r>
          </a:p>
          <a:p>
            <a:pPr lvl="1">
              <a:buFont typeface="Arial" panose="020B0604020202020204" pitchFamily="34" charset="0"/>
              <a:buChar char="•"/>
            </a:pPr>
            <a:r>
              <a:rPr lang="en-IN" dirty="0"/>
              <a:t>This changes how the generators and the discriminators are set up.</a:t>
            </a:r>
          </a:p>
          <a:p>
            <a:pPr lvl="1">
              <a:buFont typeface="Arial" panose="020B0604020202020204" pitchFamily="34" charset="0"/>
              <a:buChar char="•"/>
            </a:pPr>
            <a:r>
              <a:rPr lang="en-IN" dirty="0"/>
              <a:t>To write a number of helper functions to facilitate such a modification.</a:t>
            </a:r>
            <a:br>
              <a:rPr lang="en-IN" dirty="0"/>
            </a:br>
            <a:endParaRPr lang="en-IN" dirty="0"/>
          </a:p>
        </p:txBody>
      </p:sp>
      <p:sp>
        <p:nvSpPr>
          <p:cNvPr id="4" name="Slide Number Placeholder 3">
            <a:extLst>
              <a:ext uri="{FF2B5EF4-FFF2-40B4-BE49-F238E27FC236}">
                <a16:creationId xmlns:a16="http://schemas.microsoft.com/office/drawing/2014/main" id="{9F3798E1-EDE1-47EC-938E-12F3A0FBE359}"/>
              </a:ext>
            </a:extLst>
          </p:cNvPr>
          <p:cNvSpPr>
            <a:spLocks noGrp="1"/>
          </p:cNvSpPr>
          <p:nvPr>
            <p:ph type="sldNum" sz="quarter" idx="12"/>
          </p:nvPr>
        </p:nvSpPr>
        <p:spPr/>
        <p:txBody>
          <a:bodyPr/>
          <a:lstStyle/>
          <a:p>
            <a:fld id="{8CDF81F7-214F-4B72-870F-903CEBDF8B4D}" type="slidenum">
              <a:rPr lang="en-IN" smtClean="0"/>
              <a:t>2</a:t>
            </a:fld>
            <a:endParaRPr lang="en-IN"/>
          </a:p>
        </p:txBody>
      </p:sp>
    </p:spTree>
    <p:extLst>
      <p:ext uri="{BB962C8B-B14F-4D97-AF65-F5344CB8AC3E}">
        <p14:creationId xmlns:p14="http://schemas.microsoft.com/office/powerpoint/2010/main" val="383508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54AB-7847-4676-8856-48A3491F476F}"/>
              </a:ext>
            </a:extLst>
          </p:cNvPr>
          <p:cNvSpPr>
            <a:spLocks noGrp="1"/>
          </p:cNvSpPr>
          <p:nvPr>
            <p:ph type="title"/>
          </p:nvPr>
        </p:nvSpPr>
        <p:spPr/>
        <p:txBody>
          <a:bodyPr/>
          <a:lstStyle/>
          <a:p>
            <a:r>
              <a:rPr lang="en-IN" dirty="0"/>
              <a:t>Modify </a:t>
            </a:r>
            <a:r>
              <a:rPr lang="en-IN" dirty="0" err="1"/>
              <a:t>CutGAN</a:t>
            </a:r>
            <a:r>
              <a:rPr lang="en-IN" dirty="0"/>
              <a:t> to preserve dims of clean spectrogram (I):</a:t>
            </a:r>
          </a:p>
        </p:txBody>
      </p:sp>
      <p:sp>
        <p:nvSpPr>
          <p:cNvPr id="3" name="Content Placeholder 2">
            <a:extLst>
              <a:ext uri="{FF2B5EF4-FFF2-40B4-BE49-F238E27FC236}">
                <a16:creationId xmlns:a16="http://schemas.microsoft.com/office/drawing/2014/main" id="{BB0AF186-C28C-4D10-8C1B-532FC7C0BDF0}"/>
              </a:ext>
            </a:extLst>
          </p:cNvPr>
          <p:cNvSpPr>
            <a:spLocks noGrp="1"/>
          </p:cNvSpPr>
          <p:nvPr>
            <p:ph idx="1"/>
          </p:nvPr>
        </p:nvSpPr>
        <p:spPr/>
        <p:txBody>
          <a:bodyPr/>
          <a:lstStyle/>
          <a:p>
            <a:pPr>
              <a:buFont typeface="Arial" panose="020B0604020202020204" pitchFamily="34" charset="0"/>
              <a:buChar char="•"/>
            </a:pPr>
            <a:r>
              <a:rPr lang="en-IN" dirty="0"/>
              <a:t>Wrote transforms to modify the dimensions of Domain B spectrograms to match the dimensions of Domain A spectrograms.</a:t>
            </a:r>
          </a:p>
          <a:p>
            <a:pPr>
              <a:buFont typeface="Arial" panose="020B0604020202020204" pitchFamily="34" charset="0"/>
              <a:buChar char="•"/>
            </a:pPr>
            <a:r>
              <a:rPr lang="en-IN" dirty="0"/>
              <a:t>This resulted in two things:</a:t>
            </a:r>
          </a:p>
          <a:p>
            <a:pPr lvl="1">
              <a:buFont typeface="Arial" panose="020B0604020202020204" pitchFamily="34" charset="0"/>
              <a:buChar char="•"/>
            </a:pPr>
            <a:r>
              <a:rPr lang="en-IN" dirty="0"/>
              <a:t>Increase in training time, because of the larger size of the spectrograms (previously fixed at 256px)</a:t>
            </a:r>
          </a:p>
          <a:p>
            <a:pPr lvl="1">
              <a:buFont typeface="Arial" panose="020B0604020202020204" pitchFamily="34" charset="0"/>
              <a:buChar char="•"/>
            </a:pPr>
            <a:r>
              <a:rPr lang="en-IN" dirty="0"/>
              <a:t>Inconsistency in learning the mapping caused due to smaller domain B images stretched to match domain A dimensions</a:t>
            </a:r>
          </a:p>
          <a:p>
            <a:pPr>
              <a:buFont typeface="Arial" panose="020B0604020202020204" pitchFamily="34" charset="0"/>
              <a:buChar char="•"/>
            </a:pPr>
            <a:r>
              <a:rPr lang="en-IN" dirty="0"/>
              <a:t>This ultimately worsened the results and the LSD of the outputs took a hit</a:t>
            </a:r>
          </a:p>
          <a:p>
            <a:pPr>
              <a:buFont typeface="Arial" panose="020B0604020202020204" pitchFamily="34" charset="0"/>
              <a:buChar char="•"/>
            </a:pPr>
            <a:r>
              <a:rPr lang="en-IN" dirty="0"/>
              <a:t>Results:</a:t>
            </a:r>
          </a:p>
          <a:p>
            <a:pPr lvl="1">
              <a:buFont typeface="Arial" panose="020B0604020202020204" pitchFamily="34" charset="0"/>
              <a:buChar char="•"/>
            </a:pPr>
            <a:r>
              <a:rPr lang="en-IN" dirty="0"/>
              <a:t>LSD (when spec. had a cap of 256px): 6.81</a:t>
            </a:r>
          </a:p>
          <a:p>
            <a:pPr lvl="1">
              <a:buFont typeface="Arial" panose="020B0604020202020204" pitchFamily="34" charset="0"/>
              <a:buChar char="•"/>
            </a:pPr>
            <a:r>
              <a:rPr lang="en-IN" dirty="0"/>
              <a:t>LSD (when spec. were resized): 13.99</a:t>
            </a:r>
          </a:p>
          <a:p>
            <a:pPr lvl="1">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63D67F8A-7828-4C51-9BCB-F97559D2C300}"/>
              </a:ext>
            </a:extLst>
          </p:cNvPr>
          <p:cNvSpPr>
            <a:spLocks noGrp="1"/>
          </p:cNvSpPr>
          <p:nvPr>
            <p:ph type="sldNum" sz="quarter" idx="12"/>
          </p:nvPr>
        </p:nvSpPr>
        <p:spPr/>
        <p:txBody>
          <a:bodyPr/>
          <a:lstStyle/>
          <a:p>
            <a:fld id="{8CDF81F7-214F-4B72-870F-903CEBDF8B4D}" type="slidenum">
              <a:rPr lang="en-IN" smtClean="0"/>
              <a:t>3</a:t>
            </a:fld>
            <a:endParaRPr lang="en-IN"/>
          </a:p>
        </p:txBody>
      </p:sp>
    </p:spTree>
    <p:extLst>
      <p:ext uri="{BB962C8B-B14F-4D97-AF65-F5344CB8AC3E}">
        <p14:creationId xmlns:p14="http://schemas.microsoft.com/office/powerpoint/2010/main" val="189213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EC9E-6C8C-4119-80AC-93E6118CBD9C}"/>
              </a:ext>
            </a:extLst>
          </p:cNvPr>
          <p:cNvSpPr>
            <a:spLocks noGrp="1"/>
          </p:cNvSpPr>
          <p:nvPr>
            <p:ph type="title"/>
          </p:nvPr>
        </p:nvSpPr>
        <p:spPr/>
        <p:txBody>
          <a:bodyPr/>
          <a:lstStyle/>
          <a:p>
            <a:r>
              <a:rPr lang="en-IN" dirty="0"/>
              <a:t>Modify </a:t>
            </a:r>
            <a:r>
              <a:rPr lang="en-IN" dirty="0" err="1"/>
              <a:t>CutGAN</a:t>
            </a:r>
            <a:r>
              <a:rPr lang="en-IN" dirty="0"/>
              <a:t> to preserve dims of clean spectrogram (II):</a:t>
            </a:r>
          </a:p>
        </p:txBody>
      </p:sp>
      <p:pic>
        <p:nvPicPr>
          <p:cNvPr id="6" name="Content Placeholder 5" descr="A picture containing text, furniture, curtain&#10;&#10;Description automatically generated">
            <a:extLst>
              <a:ext uri="{FF2B5EF4-FFF2-40B4-BE49-F238E27FC236}">
                <a16:creationId xmlns:a16="http://schemas.microsoft.com/office/drawing/2014/main" id="{44240757-8FD3-4474-AACA-B460282CAE02}"/>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1097280" y="2474061"/>
            <a:ext cx="3098246" cy="1909878"/>
          </a:xfrm>
        </p:spPr>
      </p:pic>
      <p:sp>
        <p:nvSpPr>
          <p:cNvPr id="4" name="Slide Number Placeholder 3">
            <a:extLst>
              <a:ext uri="{FF2B5EF4-FFF2-40B4-BE49-F238E27FC236}">
                <a16:creationId xmlns:a16="http://schemas.microsoft.com/office/drawing/2014/main" id="{162689B0-504C-425E-AB99-265816AA142F}"/>
              </a:ext>
            </a:extLst>
          </p:cNvPr>
          <p:cNvSpPr>
            <a:spLocks noGrp="1"/>
          </p:cNvSpPr>
          <p:nvPr>
            <p:ph type="sldNum" sz="quarter" idx="12"/>
          </p:nvPr>
        </p:nvSpPr>
        <p:spPr/>
        <p:txBody>
          <a:bodyPr/>
          <a:lstStyle/>
          <a:p>
            <a:fld id="{8CDF81F7-214F-4B72-870F-903CEBDF8B4D}" type="slidenum">
              <a:rPr lang="en-IN" smtClean="0"/>
              <a:t>4</a:t>
            </a:fld>
            <a:endParaRPr lang="en-IN"/>
          </a:p>
        </p:txBody>
      </p:sp>
      <p:pic>
        <p:nvPicPr>
          <p:cNvPr id="8" name="Picture 7" descr="A picture containing text, curtain&#10;&#10;Description automatically generated">
            <a:extLst>
              <a:ext uri="{FF2B5EF4-FFF2-40B4-BE49-F238E27FC236}">
                <a16:creationId xmlns:a16="http://schemas.microsoft.com/office/drawing/2014/main" id="{2BAE0DF7-5A63-4F72-8C22-106397E9C1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7895" y="2472606"/>
            <a:ext cx="3098246" cy="1911333"/>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999B23A6-40A1-478C-844F-96C0B656EB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56326" y="2472606"/>
            <a:ext cx="3088264" cy="1909878"/>
          </a:xfrm>
          <a:prstGeom prst="rect">
            <a:avLst/>
          </a:prstGeom>
        </p:spPr>
      </p:pic>
      <p:pic>
        <p:nvPicPr>
          <p:cNvPr id="11" name="fe_03_1289-00835-B-001457-001916-A_8k">
            <a:hlinkClick r:id="" action="ppaction://media"/>
            <a:extLst>
              <a:ext uri="{FF2B5EF4-FFF2-40B4-BE49-F238E27FC236}">
                <a16:creationId xmlns:a16="http://schemas.microsoft.com/office/drawing/2014/main" id="{E7497957-605C-4650-B5B0-EC2C49307315}"/>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9595657" y="4504431"/>
            <a:ext cx="609600" cy="609600"/>
          </a:xfrm>
          <a:prstGeom prst="rect">
            <a:avLst/>
          </a:prstGeom>
        </p:spPr>
      </p:pic>
      <p:sp>
        <p:nvSpPr>
          <p:cNvPr id="12" name="TextBox 11">
            <a:extLst>
              <a:ext uri="{FF2B5EF4-FFF2-40B4-BE49-F238E27FC236}">
                <a16:creationId xmlns:a16="http://schemas.microsoft.com/office/drawing/2014/main" id="{CCBAC291-42F1-4913-98CD-758255EC3A5F}"/>
              </a:ext>
            </a:extLst>
          </p:cNvPr>
          <p:cNvSpPr txBox="1"/>
          <p:nvPr/>
        </p:nvSpPr>
        <p:spPr>
          <a:xfrm>
            <a:off x="9252388" y="5114031"/>
            <a:ext cx="1296139" cy="369332"/>
          </a:xfrm>
          <a:prstGeom prst="rect">
            <a:avLst/>
          </a:prstGeom>
          <a:noFill/>
        </p:spPr>
        <p:txBody>
          <a:bodyPr wrap="square" rtlCol="0">
            <a:spAutoFit/>
          </a:bodyPr>
          <a:lstStyle/>
          <a:p>
            <a:pPr algn="ctr"/>
            <a:r>
              <a:rPr lang="en-IN" dirty="0"/>
              <a:t>GT</a:t>
            </a:r>
          </a:p>
        </p:txBody>
      </p:sp>
      <p:sp>
        <p:nvSpPr>
          <p:cNvPr id="13" name="TextBox 12">
            <a:extLst>
              <a:ext uri="{FF2B5EF4-FFF2-40B4-BE49-F238E27FC236}">
                <a16:creationId xmlns:a16="http://schemas.microsoft.com/office/drawing/2014/main" id="{6D10F270-F0D8-4A21-8F9F-32250F880875}"/>
              </a:ext>
            </a:extLst>
          </p:cNvPr>
          <p:cNvSpPr txBox="1"/>
          <p:nvPr/>
        </p:nvSpPr>
        <p:spPr>
          <a:xfrm>
            <a:off x="1826697" y="5114031"/>
            <a:ext cx="1639411" cy="369332"/>
          </a:xfrm>
          <a:prstGeom prst="rect">
            <a:avLst/>
          </a:prstGeom>
          <a:noFill/>
        </p:spPr>
        <p:txBody>
          <a:bodyPr wrap="square" rtlCol="0">
            <a:spAutoFit/>
          </a:bodyPr>
          <a:lstStyle/>
          <a:p>
            <a:pPr algn="ctr"/>
            <a:r>
              <a:rPr lang="en-IN" dirty="0"/>
              <a:t>when resized</a:t>
            </a:r>
          </a:p>
        </p:txBody>
      </p:sp>
      <p:pic>
        <p:nvPicPr>
          <p:cNvPr id="14" name="fe_03_1289-00835-B-001457-001916-src_resized">
            <a:hlinkClick r:id="" action="ppaction://media"/>
            <a:extLst>
              <a:ext uri="{FF2B5EF4-FFF2-40B4-BE49-F238E27FC236}">
                <a16:creationId xmlns:a16="http://schemas.microsoft.com/office/drawing/2014/main" id="{4558898E-8C43-4E6F-B2F5-AF37998A0BA6}"/>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2341603" y="4504431"/>
            <a:ext cx="609600" cy="609600"/>
          </a:xfrm>
          <a:prstGeom prst="rect">
            <a:avLst/>
          </a:prstGeom>
        </p:spPr>
      </p:pic>
      <p:sp>
        <p:nvSpPr>
          <p:cNvPr id="15" name="TextBox 14">
            <a:extLst>
              <a:ext uri="{FF2B5EF4-FFF2-40B4-BE49-F238E27FC236}">
                <a16:creationId xmlns:a16="http://schemas.microsoft.com/office/drawing/2014/main" id="{FB3EC396-34FE-4292-9E40-C76AD6BC07AC}"/>
              </a:ext>
            </a:extLst>
          </p:cNvPr>
          <p:cNvSpPr txBox="1"/>
          <p:nvPr/>
        </p:nvSpPr>
        <p:spPr>
          <a:xfrm>
            <a:off x="5319375" y="5114031"/>
            <a:ext cx="1908109" cy="369332"/>
          </a:xfrm>
          <a:prstGeom prst="rect">
            <a:avLst/>
          </a:prstGeom>
          <a:noFill/>
        </p:spPr>
        <p:txBody>
          <a:bodyPr wrap="square" rtlCol="0">
            <a:spAutoFit/>
          </a:bodyPr>
          <a:lstStyle/>
          <a:p>
            <a:pPr algn="ctr"/>
            <a:r>
              <a:rPr lang="en-IN" dirty="0"/>
              <a:t>capped at 256px</a:t>
            </a:r>
          </a:p>
        </p:txBody>
      </p:sp>
      <p:pic>
        <p:nvPicPr>
          <p:cNvPr id="16" name="fe_03_1289-00835-B-001457-001916-src_256px">
            <a:hlinkClick r:id="" action="ppaction://media"/>
            <a:extLst>
              <a:ext uri="{FF2B5EF4-FFF2-40B4-BE49-F238E27FC236}">
                <a16:creationId xmlns:a16="http://schemas.microsoft.com/office/drawing/2014/main" id="{5DAEF07F-DD1A-40CC-8CA9-71B633085DA6}"/>
              </a:ext>
            </a:extLst>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5968629" y="4504431"/>
            <a:ext cx="609600" cy="609600"/>
          </a:xfrm>
          <a:prstGeom prst="rect">
            <a:avLst/>
          </a:prstGeom>
        </p:spPr>
      </p:pic>
    </p:spTree>
    <p:extLst>
      <p:ext uri="{BB962C8B-B14F-4D97-AF65-F5344CB8AC3E}">
        <p14:creationId xmlns:p14="http://schemas.microsoft.com/office/powerpoint/2010/main" val="78628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90"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584" fill="hold"/>
                                        <p:tgtEl>
                                          <p:spTgt spid="14"/>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4584"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11"/>
                </p:tgtEl>
              </p:cMediaNode>
            </p:audio>
            <p:audio>
              <p:cMediaNode vol="80000">
                <p:cTn id="16" fill="hold" display="0">
                  <p:stCondLst>
                    <p:cond delay="indefinite"/>
                  </p:stCondLst>
                  <p:endCondLst>
                    <p:cond evt="onStopAudio" delay="0">
                      <p:tgtEl>
                        <p:sldTgt/>
                      </p:tgtEl>
                    </p:cond>
                  </p:endCondLst>
                </p:cTn>
                <p:tgtEl>
                  <p:spTgt spid="14"/>
                </p:tgtEl>
              </p:cMediaNode>
            </p:audio>
            <p:audio>
              <p:cMediaNode vol="80000">
                <p:cTn id="17" fill="hold" display="0">
                  <p:stCondLst>
                    <p:cond delay="indefinite"/>
                  </p:stCondLst>
                  <p:endCondLst>
                    <p:cond evt="onStopAudio" delay="0">
                      <p:tgtEl>
                        <p:sldTgt/>
                      </p:tgtEl>
                    </p:cond>
                  </p:endCondLst>
                </p:cTn>
                <p:tgtEl>
                  <p:spTgt spid="1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B541-72B6-4514-B147-5E4C4C97B841}"/>
              </a:ext>
            </a:extLst>
          </p:cNvPr>
          <p:cNvSpPr>
            <a:spLocks noGrp="1"/>
          </p:cNvSpPr>
          <p:nvPr>
            <p:ph type="title"/>
          </p:nvPr>
        </p:nvSpPr>
        <p:spPr/>
        <p:txBody>
          <a:bodyPr>
            <a:normAutofit/>
          </a:bodyPr>
          <a:lstStyle/>
          <a:p>
            <a:r>
              <a:rPr lang="en-IN" dirty="0"/>
              <a:t>Apply a codec before generation using CUT (I):</a:t>
            </a:r>
          </a:p>
        </p:txBody>
      </p:sp>
      <p:sp>
        <p:nvSpPr>
          <p:cNvPr id="3" name="Content Placeholder 2">
            <a:extLst>
              <a:ext uri="{FF2B5EF4-FFF2-40B4-BE49-F238E27FC236}">
                <a16:creationId xmlns:a16="http://schemas.microsoft.com/office/drawing/2014/main" id="{EF06BF92-AED1-4E00-93D8-CDD0F0E98D7A}"/>
              </a:ext>
            </a:extLst>
          </p:cNvPr>
          <p:cNvSpPr>
            <a:spLocks noGrp="1"/>
          </p:cNvSpPr>
          <p:nvPr>
            <p:ph idx="1"/>
          </p:nvPr>
        </p:nvSpPr>
        <p:spPr/>
        <p:txBody>
          <a:bodyPr/>
          <a:lstStyle/>
          <a:p>
            <a:pPr>
              <a:buFont typeface="Arial" panose="020B0604020202020204" pitchFamily="34" charset="0"/>
              <a:buChar char="•"/>
            </a:pPr>
            <a:r>
              <a:rPr lang="en-IN" dirty="0"/>
              <a:t>Wrote a helper function that is activated by using a command-line argument during the generation process.</a:t>
            </a:r>
          </a:p>
          <a:p>
            <a:pPr>
              <a:buFont typeface="Arial" panose="020B0604020202020204" pitchFamily="34" charset="0"/>
              <a:buChar char="•"/>
            </a:pPr>
            <a:r>
              <a:rPr lang="en-IN" dirty="0"/>
              <a:t>The helper function uses a subprocess to run </a:t>
            </a:r>
            <a:r>
              <a:rPr lang="en-IN" dirty="0" err="1"/>
              <a:t>ffmpeg</a:t>
            </a:r>
            <a:r>
              <a:rPr lang="en-IN" dirty="0"/>
              <a:t> internally, and encodes the audio files with g726 codec with a specified bitrate of 16k on the test files before passing them for generation.</a:t>
            </a:r>
          </a:p>
          <a:p>
            <a:pPr>
              <a:buFont typeface="Arial" panose="020B0604020202020204" pitchFamily="34" charset="0"/>
              <a:buChar char="•"/>
            </a:pPr>
            <a:r>
              <a:rPr lang="en-IN" dirty="0"/>
              <a:t>Why the specific codec with the stated bitrate? It produced results that most resembled the target output – RATS CORPUS.</a:t>
            </a:r>
          </a:p>
          <a:p>
            <a:pPr>
              <a:buFont typeface="Arial" panose="020B0604020202020204" pitchFamily="34" charset="0"/>
              <a:buChar char="•"/>
            </a:pPr>
            <a:r>
              <a:rPr lang="en-IN" dirty="0"/>
              <a:t>The results obtained are poor, with generation on encoded audio files taking a hit:</a:t>
            </a:r>
          </a:p>
          <a:p>
            <a:pPr lvl="1">
              <a:buFont typeface="Arial" panose="020B0604020202020204" pitchFamily="34" charset="0"/>
              <a:buChar char="•"/>
            </a:pPr>
            <a:r>
              <a:rPr lang="en-IN" dirty="0"/>
              <a:t>LSD w g726 applied before generation: 9.67</a:t>
            </a:r>
          </a:p>
          <a:p>
            <a:pPr lvl="1">
              <a:buFont typeface="Arial" panose="020B0604020202020204" pitchFamily="34" charset="0"/>
              <a:buChar char="•"/>
            </a:pPr>
            <a:r>
              <a:rPr lang="en-IN" dirty="0"/>
              <a:t>LSD w/o g726 applied before generation: 6.15</a:t>
            </a:r>
          </a:p>
        </p:txBody>
      </p:sp>
      <p:sp>
        <p:nvSpPr>
          <p:cNvPr id="4" name="Slide Number Placeholder 3">
            <a:extLst>
              <a:ext uri="{FF2B5EF4-FFF2-40B4-BE49-F238E27FC236}">
                <a16:creationId xmlns:a16="http://schemas.microsoft.com/office/drawing/2014/main" id="{EB9D6FE0-B2E0-4F57-A4B2-A1AAAB227F40}"/>
              </a:ext>
            </a:extLst>
          </p:cNvPr>
          <p:cNvSpPr>
            <a:spLocks noGrp="1"/>
          </p:cNvSpPr>
          <p:nvPr>
            <p:ph type="sldNum" sz="quarter" idx="12"/>
          </p:nvPr>
        </p:nvSpPr>
        <p:spPr/>
        <p:txBody>
          <a:bodyPr/>
          <a:lstStyle/>
          <a:p>
            <a:fld id="{8CDF81F7-214F-4B72-870F-903CEBDF8B4D}" type="slidenum">
              <a:rPr lang="en-IN" smtClean="0"/>
              <a:t>5</a:t>
            </a:fld>
            <a:endParaRPr lang="en-IN"/>
          </a:p>
        </p:txBody>
      </p:sp>
    </p:spTree>
    <p:extLst>
      <p:ext uri="{BB962C8B-B14F-4D97-AF65-F5344CB8AC3E}">
        <p14:creationId xmlns:p14="http://schemas.microsoft.com/office/powerpoint/2010/main" val="206789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9A5E-7C8D-45FA-AEC2-2AB8B44D3FCD}"/>
              </a:ext>
            </a:extLst>
          </p:cNvPr>
          <p:cNvSpPr>
            <a:spLocks noGrp="1"/>
          </p:cNvSpPr>
          <p:nvPr>
            <p:ph type="title"/>
          </p:nvPr>
        </p:nvSpPr>
        <p:spPr/>
        <p:txBody>
          <a:bodyPr/>
          <a:lstStyle/>
          <a:p>
            <a:r>
              <a:rPr lang="en-IN" dirty="0"/>
              <a:t>Apply a codec before generation using CUT (II):</a:t>
            </a:r>
          </a:p>
        </p:txBody>
      </p:sp>
      <p:pic>
        <p:nvPicPr>
          <p:cNvPr id="6" name="Content Placeholder 5" descr="A picture containing text, curtain, light&#10;&#10;Description automatically generated">
            <a:extLst>
              <a:ext uri="{FF2B5EF4-FFF2-40B4-BE49-F238E27FC236}">
                <a16:creationId xmlns:a16="http://schemas.microsoft.com/office/drawing/2014/main" id="{69EE5315-B317-4170-88A0-3A9196A5568D}"/>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786561" y="2466810"/>
            <a:ext cx="3236350" cy="1924380"/>
          </a:xfrm>
        </p:spPr>
      </p:pic>
      <p:sp>
        <p:nvSpPr>
          <p:cNvPr id="4" name="Slide Number Placeholder 3">
            <a:extLst>
              <a:ext uri="{FF2B5EF4-FFF2-40B4-BE49-F238E27FC236}">
                <a16:creationId xmlns:a16="http://schemas.microsoft.com/office/drawing/2014/main" id="{80D40E2D-A10D-487F-93C9-C0689BCC00F7}"/>
              </a:ext>
            </a:extLst>
          </p:cNvPr>
          <p:cNvSpPr>
            <a:spLocks noGrp="1"/>
          </p:cNvSpPr>
          <p:nvPr>
            <p:ph type="sldNum" sz="quarter" idx="12"/>
          </p:nvPr>
        </p:nvSpPr>
        <p:spPr/>
        <p:txBody>
          <a:bodyPr/>
          <a:lstStyle/>
          <a:p>
            <a:fld id="{8CDF81F7-214F-4B72-870F-903CEBDF8B4D}" type="slidenum">
              <a:rPr lang="en-IN" smtClean="0"/>
              <a:t>6</a:t>
            </a:fld>
            <a:endParaRPr lang="en-IN"/>
          </a:p>
        </p:txBody>
      </p:sp>
      <p:pic>
        <p:nvPicPr>
          <p:cNvPr id="8" name="Picture 7" descr="A picture containing text, light&#10;&#10;Description automatically generated">
            <a:extLst>
              <a:ext uri="{FF2B5EF4-FFF2-40B4-BE49-F238E27FC236}">
                <a16:creationId xmlns:a16="http://schemas.microsoft.com/office/drawing/2014/main" id="{44835F3B-86B3-4D69-9D92-11283FED65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68851" y="2460152"/>
            <a:ext cx="3249169" cy="1924380"/>
          </a:xfrm>
          <a:prstGeom prst="rect">
            <a:avLst/>
          </a:prstGeom>
        </p:spPr>
      </p:pic>
      <p:pic>
        <p:nvPicPr>
          <p:cNvPr id="10" name="Picture 9" descr="A picture containing text, light&#10;&#10;Description automatically generated">
            <a:extLst>
              <a:ext uri="{FF2B5EF4-FFF2-40B4-BE49-F238E27FC236}">
                <a16:creationId xmlns:a16="http://schemas.microsoft.com/office/drawing/2014/main" id="{7FD03450-FE7F-4564-823C-7548E4C5F6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66781" y="2460151"/>
            <a:ext cx="3245915" cy="1924381"/>
          </a:xfrm>
          <a:prstGeom prst="rect">
            <a:avLst/>
          </a:prstGeom>
        </p:spPr>
      </p:pic>
      <p:pic>
        <p:nvPicPr>
          <p:cNvPr id="11" name="fe_03_1285-01269-A-019215-019716-A_8k">
            <a:hlinkClick r:id="" action="ppaction://media"/>
            <a:extLst>
              <a:ext uri="{FF2B5EF4-FFF2-40B4-BE49-F238E27FC236}">
                <a16:creationId xmlns:a16="http://schemas.microsoft.com/office/drawing/2014/main" id="{1CF7FA35-AC9F-4C5F-B6D1-6F0DEC03426F}"/>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9290858" y="4497723"/>
            <a:ext cx="609600" cy="609600"/>
          </a:xfrm>
          <a:prstGeom prst="rect">
            <a:avLst/>
          </a:prstGeom>
        </p:spPr>
      </p:pic>
      <p:pic>
        <p:nvPicPr>
          <p:cNvPr id="12" name="fe_03_1285-01269-A-019215-019716-src_w_codec">
            <a:hlinkClick r:id="" action="ppaction://media"/>
            <a:extLst>
              <a:ext uri="{FF2B5EF4-FFF2-40B4-BE49-F238E27FC236}">
                <a16:creationId xmlns:a16="http://schemas.microsoft.com/office/drawing/2014/main" id="{159AFE7F-6E20-4EDD-B477-D307E06FE38B}"/>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1986742" y="4497723"/>
            <a:ext cx="609600" cy="609600"/>
          </a:xfrm>
          <a:prstGeom prst="rect">
            <a:avLst/>
          </a:prstGeom>
        </p:spPr>
      </p:pic>
      <p:pic>
        <p:nvPicPr>
          <p:cNvPr id="13" name="fe_03_1285-01269-A-019215-019716-src_wo_codec">
            <a:hlinkClick r:id="" action="ppaction://media"/>
            <a:extLst>
              <a:ext uri="{FF2B5EF4-FFF2-40B4-BE49-F238E27FC236}">
                <a16:creationId xmlns:a16="http://schemas.microsoft.com/office/drawing/2014/main" id="{97FC457C-55E5-4AFD-BF10-77E7CFB0652A}"/>
              </a:ext>
            </a:extLst>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5821680" y="4497723"/>
            <a:ext cx="609600" cy="609600"/>
          </a:xfrm>
          <a:prstGeom prst="rect">
            <a:avLst/>
          </a:prstGeom>
        </p:spPr>
      </p:pic>
      <p:sp>
        <p:nvSpPr>
          <p:cNvPr id="14" name="TextBox 13">
            <a:extLst>
              <a:ext uri="{FF2B5EF4-FFF2-40B4-BE49-F238E27FC236}">
                <a16:creationId xmlns:a16="http://schemas.microsoft.com/office/drawing/2014/main" id="{7011D497-6308-4001-A8DA-0119CE322DE6}"/>
              </a:ext>
            </a:extLst>
          </p:cNvPr>
          <p:cNvSpPr txBox="1"/>
          <p:nvPr/>
        </p:nvSpPr>
        <p:spPr>
          <a:xfrm>
            <a:off x="8950548" y="5120640"/>
            <a:ext cx="1296139" cy="369332"/>
          </a:xfrm>
          <a:prstGeom prst="rect">
            <a:avLst/>
          </a:prstGeom>
          <a:noFill/>
        </p:spPr>
        <p:txBody>
          <a:bodyPr wrap="square" rtlCol="0">
            <a:spAutoFit/>
          </a:bodyPr>
          <a:lstStyle/>
          <a:p>
            <a:pPr algn="ctr"/>
            <a:r>
              <a:rPr lang="en-IN" dirty="0"/>
              <a:t>GT</a:t>
            </a:r>
          </a:p>
        </p:txBody>
      </p:sp>
      <p:sp>
        <p:nvSpPr>
          <p:cNvPr id="15" name="TextBox 14">
            <a:extLst>
              <a:ext uri="{FF2B5EF4-FFF2-40B4-BE49-F238E27FC236}">
                <a16:creationId xmlns:a16="http://schemas.microsoft.com/office/drawing/2014/main" id="{90EE5E64-60D2-488D-AF5B-B7C4F889F86C}"/>
              </a:ext>
            </a:extLst>
          </p:cNvPr>
          <p:cNvSpPr txBox="1"/>
          <p:nvPr/>
        </p:nvSpPr>
        <p:spPr>
          <a:xfrm>
            <a:off x="1524857" y="5120640"/>
            <a:ext cx="1639411" cy="369332"/>
          </a:xfrm>
          <a:prstGeom prst="rect">
            <a:avLst/>
          </a:prstGeom>
          <a:noFill/>
        </p:spPr>
        <p:txBody>
          <a:bodyPr wrap="square" rtlCol="0">
            <a:spAutoFit/>
          </a:bodyPr>
          <a:lstStyle/>
          <a:p>
            <a:pPr algn="ctr"/>
            <a:r>
              <a:rPr lang="en-IN" dirty="0"/>
              <a:t>w codec</a:t>
            </a:r>
          </a:p>
        </p:txBody>
      </p:sp>
      <p:sp>
        <p:nvSpPr>
          <p:cNvPr id="16" name="TextBox 15">
            <a:extLst>
              <a:ext uri="{FF2B5EF4-FFF2-40B4-BE49-F238E27FC236}">
                <a16:creationId xmlns:a16="http://schemas.microsoft.com/office/drawing/2014/main" id="{CDD73F3F-EDB5-4252-8B10-1D4BE1AED0C3}"/>
              </a:ext>
            </a:extLst>
          </p:cNvPr>
          <p:cNvSpPr txBox="1"/>
          <p:nvPr/>
        </p:nvSpPr>
        <p:spPr>
          <a:xfrm>
            <a:off x="5141945" y="5120640"/>
            <a:ext cx="1908109" cy="369332"/>
          </a:xfrm>
          <a:prstGeom prst="rect">
            <a:avLst/>
          </a:prstGeom>
          <a:noFill/>
        </p:spPr>
        <p:txBody>
          <a:bodyPr wrap="square" rtlCol="0">
            <a:spAutoFit/>
          </a:bodyPr>
          <a:lstStyle/>
          <a:p>
            <a:pPr algn="ctr"/>
            <a:r>
              <a:rPr lang="en-IN" dirty="0"/>
              <a:t>w/o codec</a:t>
            </a:r>
          </a:p>
        </p:txBody>
      </p:sp>
    </p:spTree>
    <p:extLst>
      <p:ext uri="{BB962C8B-B14F-4D97-AF65-F5344CB8AC3E}">
        <p14:creationId xmlns:p14="http://schemas.microsoft.com/office/powerpoint/2010/main" val="167622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0"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008" fill="hold"/>
                                        <p:tgtEl>
                                          <p:spTgt spid="12"/>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5008"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11"/>
                </p:tgtEl>
              </p:cMediaNode>
            </p:audio>
            <p:audio>
              <p:cMediaNode vol="80000">
                <p:cTn id="16" fill="hold" display="0">
                  <p:stCondLst>
                    <p:cond delay="indefinite"/>
                  </p:stCondLst>
                  <p:endCondLst>
                    <p:cond evt="onStopAudio" delay="0">
                      <p:tgtEl>
                        <p:sldTgt/>
                      </p:tgtEl>
                    </p:cond>
                  </p:endCondLst>
                </p:cTn>
                <p:tgtEl>
                  <p:spTgt spid="12"/>
                </p:tgtEl>
              </p:cMediaNode>
            </p:audio>
            <p:audio>
              <p:cMediaNode vol="80000">
                <p:cTn id="17" fill="hold" display="0">
                  <p:stCondLst>
                    <p:cond delay="indefinite"/>
                  </p:stCondLst>
                  <p:endCondLst>
                    <p:cond evt="onStopAudio" delay="0">
                      <p:tgtEl>
                        <p:sldTgt/>
                      </p:tgtEl>
                    </p:cond>
                  </p:endCondLst>
                </p:cTn>
                <p:tgtEl>
                  <p:spTgt spid="1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6CB0-972D-467F-9EA9-9CB1350F8373}"/>
              </a:ext>
            </a:extLst>
          </p:cNvPr>
          <p:cNvSpPr>
            <a:spLocks noGrp="1"/>
          </p:cNvSpPr>
          <p:nvPr>
            <p:ph type="title"/>
          </p:nvPr>
        </p:nvSpPr>
        <p:spPr/>
        <p:txBody>
          <a:bodyPr>
            <a:normAutofit fontScale="90000"/>
          </a:bodyPr>
          <a:lstStyle/>
          <a:p>
            <a:r>
              <a:rPr lang="en-IN" dirty="0"/>
              <a:t>Modify </a:t>
            </a:r>
            <a:r>
              <a:rPr lang="en-IN" dirty="0" err="1"/>
              <a:t>SinGAN</a:t>
            </a:r>
            <a:r>
              <a:rPr lang="en-IN" dirty="0"/>
              <a:t> to change the receptive field from 11x11 squares to vertical cross-sections</a:t>
            </a:r>
          </a:p>
        </p:txBody>
      </p:sp>
      <p:sp>
        <p:nvSpPr>
          <p:cNvPr id="3" name="Content Placeholder 2">
            <a:extLst>
              <a:ext uri="{FF2B5EF4-FFF2-40B4-BE49-F238E27FC236}">
                <a16:creationId xmlns:a16="http://schemas.microsoft.com/office/drawing/2014/main" id="{1A13F0FA-26A5-40B7-A98C-4F7E3B6E41E0}"/>
              </a:ext>
            </a:extLst>
          </p:cNvPr>
          <p:cNvSpPr>
            <a:spLocks noGrp="1"/>
          </p:cNvSpPr>
          <p:nvPr>
            <p:ph idx="1"/>
          </p:nvPr>
        </p:nvSpPr>
        <p:spPr/>
        <p:txBody>
          <a:bodyPr/>
          <a:lstStyle/>
          <a:p>
            <a:pPr>
              <a:buFont typeface="Arial" panose="020B0604020202020204" pitchFamily="34" charset="0"/>
              <a:buChar char="•"/>
            </a:pPr>
            <a:r>
              <a:rPr lang="en-IN" dirty="0"/>
              <a:t>Problems to tackle:</a:t>
            </a:r>
          </a:p>
          <a:p>
            <a:pPr lvl="1">
              <a:buFont typeface="Arial" panose="020B0604020202020204" pitchFamily="34" charset="0"/>
              <a:buChar char="•"/>
            </a:pPr>
            <a:r>
              <a:rPr lang="en-IN" dirty="0"/>
              <a:t>Non-square kernels for convolution:</a:t>
            </a:r>
            <a:br>
              <a:rPr lang="en-IN" dirty="0"/>
            </a:br>
            <a:r>
              <a:rPr lang="en-IN" dirty="0"/>
              <a:t>For enabling us to make use of vertical cross-sections as receptive fields, we alter the kernel sizes to use rectangular kernels</a:t>
            </a:r>
          </a:p>
          <a:p>
            <a:pPr lvl="1">
              <a:buFont typeface="Arial" panose="020B0604020202020204" pitchFamily="34" charset="0"/>
              <a:buChar char="•"/>
            </a:pPr>
            <a:r>
              <a:rPr lang="en-IN" dirty="0"/>
              <a:t>This brings the problem of dimensionality in down-sampled images:</a:t>
            </a:r>
            <a:br>
              <a:rPr lang="en-IN" dirty="0"/>
            </a:br>
            <a:r>
              <a:rPr lang="en-IN" dirty="0"/>
              <a:t>The rectangular kernels cannot move across down-sampled images equally – leading to different padding requirements for each side.</a:t>
            </a:r>
          </a:p>
          <a:p>
            <a:pPr lvl="1">
              <a:buFont typeface="Arial" panose="020B0604020202020204" pitchFamily="34" charset="0"/>
              <a:buChar char="•"/>
            </a:pPr>
            <a:r>
              <a:rPr lang="en-IN" dirty="0"/>
              <a:t>Since receptive field changes with each scale of training, we have to change the kernel size at each scale – leading to mismatch on the weights learned at each scale because weights learned have the dims(</a:t>
            </a:r>
            <a:r>
              <a:rPr lang="en-IN" dirty="0" err="1"/>
              <a:t>in_channels</a:t>
            </a:r>
            <a:r>
              <a:rPr lang="en-IN" dirty="0"/>
              <a:t>, </a:t>
            </a:r>
            <a:r>
              <a:rPr lang="en-IN" dirty="0" err="1"/>
              <a:t>out_channels</a:t>
            </a:r>
            <a:r>
              <a:rPr lang="en-IN" dirty="0"/>
              <a:t>, </a:t>
            </a:r>
            <a:r>
              <a:rPr lang="en-IN" dirty="0" err="1"/>
              <a:t>kernel_size</a:t>
            </a:r>
            <a:r>
              <a:rPr lang="en-IN" dirty="0"/>
              <a:t>)</a:t>
            </a:r>
          </a:p>
          <a:p>
            <a:pPr lvl="1">
              <a:buFont typeface="Arial" panose="020B0604020202020204" pitchFamily="34" charset="0"/>
              <a:buChar char="•"/>
            </a:pPr>
            <a:r>
              <a:rPr lang="en-IN" dirty="0"/>
              <a:t>Since </a:t>
            </a:r>
            <a:r>
              <a:rPr lang="en-IN" dirty="0" err="1"/>
              <a:t>SinGAN</a:t>
            </a:r>
            <a:r>
              <a:rPr lang="en-IN" dirty="0"/>
              <a:t> uses a multi-scale architecture that uses images from previous scale (different padding) + noise generated at current scale (different padding) it becomes imperative to store the various padding dimensions to use during the paint2image process.</a:t>
            </a:r>
          </a:p>
        </p:txBody>
      </p:sp>
      <p:sp>
        <p:nvSpPr>
          <p:cNvPr id="4" name="Slide Number Placeholder 3">
            <a:extLst>
              <a:ext uri="{FF2B5EF4-FFF2-40B4-BE49-F238E27FC236}">
                <a16:creationId xmlns:a16="http://schemas.microsoft.com/office/drawing/2014/main" id="{7FDF5913-ECC3-4F5C-B389-7071FF41ABD0}"/>
              </a:ext>
            </a:extLst>
          </p:cNvPr>
          <p:cNvSpPr>
            <a:spLocks noGrp="1"/>
          </p:cNvSpPr>
          <p:nvPr>
            <p:ph type="sldNum" sz="quarter" idx="12"/>
          </p:nvPr>
        </p:nvSpPr>
        <p:spPr/>
        <p:txBody>
          <a:bodyPr/>
          <a:lstStyle/>
          <a:p>
            <a:fld id="{8CDF81F7-214F-4B72-870F-903CEBDF8B4D}" type="slidenum">
              <a:rPr lang="en-IN" smtClean="0"/>
              <a:t>7</a:t>
            </a:fld>
            <a:endParaRPr lang="en-IN"/>
          </a:p>
        </p:txBody>
      </p:sp>
    </p:spTree>
    <p:extLst>
      <p:ext uri="{BB962C8B-B14F-4D97-AF65-F5344CB8AC3E}">
        <p14:creationId xmlns:p14="http://schemas.microsoft.com/office/powerpoint/2010/main" val="152716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2267-D04F-441C-9144-2FDC6A6F2DBE}"/>
              </a:ext>
            </a:extLst>
          </p:cNvPr>
          <p:cNvSpPr>
            <a:spLocks noGrp="1"/>
          </p:cNvSpPr>
          <p:nvPr>
            <p:ph type="title"/>
          </p:nvPr>
        </p:nvSpPr>
        <p:spPr/>
        <p:txBody>
          <a:bodyPr>
            <a:normAutofit/>
          </a:bodyPr>
          <a:lstStyle/>
          <a:p>
            <a:r>
              <a:rPr lang="en-IN" sz="4000" dirty="0"/>
              <a:t>Modifying the kernel sizes:</a:t>
            </a:r>
          </a:p>
        </p:txBody>
      </p:sp>
      <p:sp>
        <p:nvSpPr>
          <p:cNvPr id="3" name="Content Placeholder 2">
            <a:extLst>
              <a:ext uri="{FF2B5EF4-FFF2-40B4-BE49-F238E27FC236}">
                <a16:creationId xmlns:a16="http://schemas.microsoft.com/office/drawing/2014/main" id="{3E904B5D-159D-4B81-BBA5-62267E990554}"/>
              </a:ext>
            </a:extLst>
          </p:cNvPr>
          <p:cNvSpPr>
            <a:spLocks noGrp="1"/>
          </p:cNvSpPr>
          <p:nvPr>
            <p:ph idx="1"/>
          </p:nvPr>
        </p:nvSpPr>
        <p:spPr/>
        <p:txBody>
          <a:bodyPr>
            <a:normAutofit lnSpcReduction="10000"/>
          </a:bodyPr>
          <a:lstStyle/>
          <a:p>
            <a:pPr>
              <a:buFont typeface="Arial" panose="020B0604020202020204" pitchFamily="34" charset="0"/>
              <a:buChar char="•"/>
            </a:pPr>
            <a:r>
              <a:rPr lang="en-IN" dirty="0"/>
              <a:t>The receptive field in the </a:t>
            </a:r>
            <a:r>
              <a:rPr lang="en-IN" dirty="0" err="1"/>
              <a:t>SinGAN</a:t>
            </a:r>
            <a:r>
              <a:rPr lang="en-IN" dirty="0"/>
              <a:t> implementation follows:</a:t>
            </a:r>
            <a:br>
              <a:rPr lang="en-IN" dirty="0"/>
            </a:br>
            <a:r>
              <a:rPr lang="en-IN" sz="1200" dirty="0"/>
              <a:t>	</a:t>
            </a:r>
            <a:r>
              <a:rPr lang="en-IN" sz="1200" dirty="0" err="1">
                <a:solidFill>
                  <a:srgbClr val="B58900"/>
                </a:solidFill>
                <a:effectLst/>
                <a:latin typeface="Consolas" panose="020B0609020204030204" pitchFamily="49" charset="0"/>
              </a:rPr>
              <a:t>receptive_field</a:t>
            </a:r>
            <a:r>
              <a:rPr lang="en-IN" sz="1200" dirty="0">
                <a:solidFill>
                  <a:srgbClr val="B58900"/>
                </a:solidFill>
                <a:effectLst/>
                <a:latin typeface="Consolas" panose="020B0609020204030204" pitchFamily="49" charset="0"/>
              </a:rPr>
              <a:t>_</a:t>
            </a:r>
            <a:r>
              <a:rPr lang="en-IN" sz="1200" dirty="0">
                <a:solidFill>
                  <a:srgbClr val="657B83"/>
                </a:solidFill>
                <a:effectLst/>
                <a:latin typeface="Consolas" panose="020B0609020204030204" pitchFamily="49" charset="0"/>
              </a:rPr>
              <a:t> </a:t>
            </a:r>
            <a:r>
              <a:rPr lang="en-IN" sz="1200" dirty="0">
                <a:solidFill>
                  <a:srgbClr val="586E75"/>
                </a:solidFill>
                <a:effectLst/>
                <a:latin typeface="Consolas" panose="020B0609020204030204" pitchFamily="49" charset="0"/>
              </a:rPr>
              <a:t>=</a:t>
            </a:r>
            <a:r>
              <a:rPr lang="en-IN" sz="1200" dirty="0">
                <a:solidFill>
                  <a:srgbClr val="657B83"/>
                </a:solidFill>
                <a:effectLst/>
                <a:latin typeface="Consolas" panose="020B0609020204030204" pitchFamily="49" charset="0"/>
              </a:rPr>
              <a:t> </a:t>
            </a:r>
            <a:r>
              <a:rPr lang="en-IN" sz="1200" dirty="0" err="1">
                <a:solidFill>
                  <a:srgbClr val="B58900"/>
                </a:solidFill>
                <a:effectLst/>
                <a:latin typeface="Consolas" panose="020B0609020204030204" pitchFamily="49" charset="0"/>
              </a:rPr>
              <a:t>ker_size</a:t>
            </a:r>
            <a:r>
              <a:rPr lang="en-IN" sz="1200" dirty="0">
                <a:solidFill>
                  <a:srgbClr val="B58900"/>
                </a:solidFill>
                <a:effectLst/>
                <a:latin typeface="Consolas" panose="020B0609020204030204" pitchFamily="49" charset="0"/>
              </a:rPr>
              <a:t> </a:t>
            </a:r>
            <a:r>
              <a:rPr lang="en-IN" sz="1200" dirty="0">
                <a:solidFill>
                  <a:srgbClr val="586E75"/>
                </a:solidFill>
                <a:effectLst/>
                <a:latin typeface="Consolas" panose="020B0609020204030204" pitchFamily="49" charset="0"/>
              </a:rPr>
              <a:t>+</a:t>
            </a:r>
            <a:r>
              <a:rPr lang="en-IN" sz="1200" dirty="0">
                <a:solidFill>
                  <a:srgbClr val="657B83"/>
                </a:solidFill>
                <a:effectLst/>
                <a:latin typeface="Consolas" panose="020B0609020204030204" pitchFamily="49" charset="0"/>
              </a:rPr>
              <a:t> </a:t>
            </a:r>
            <a:r>
              <a:rPr lang="en-IN" sz="1200" dirty="0">
                <a:solidFill>
                  <a:srgbClr val="586E75"/>
                </a:solidFill>
                <a:effectLst/>
                <a:latin typeface="Consolas" panose="020B0609020204030204" pitchFamily="49" charset="0"/>
              </a:rPr>
              <a:t>((</a:t>
            </a:r>
            <a:r>
              <a:rPr lang="en-IN" sz="1200" dirty="0" err="1">
                <a:solidFill>
                  <a:srgbClr val="B58900"/>
                </a:solidFill>
                <a:effectLst/>
                <a:latin typeface="Consolas" panose="020B0609020204030204" pitchFamily="49" charset="0"/>
              </a:rPr>
              <a:t>ker_size</a:t>
            </a:r>
            <a:r>
              <a:rPr lang="en-IN" sz="1200" dirty="0">
                <a:solidFill>
                  <a:srgbClr val="B58900"/>
                </a:solidFill>
                <a:effectLst/>
                <a:latin typeface="Consolas" panose="020B0609020204030204" pitchFamily="49" charset="0"/>
              </a:rPr>
              <a:t> - </a:t>
            </a:r>
            <a:r>
              <a:rPr lang="en-IN" sz="1200" dirty="0">
                <a:solidFill>
                  <a:srgbClr val="2AA198"/>
                </a:solidFill>
                <a:effectLst/>
                <a:latin typeface="Consolas" panose="020B0609020204030204" pitchFamily="49" charset="0"/>
              </a:rPr>
              <a:t>1</a:t>
            </a:r>
            <a:r>
              <a:rPr lang="en-IN" sz="1200" dirty="0">
                <a:solidFill>
                  <a:srgbClr val="586E75"/>
                </a:solidFill>
                <a:effectLst/>
                <a:latin typeface="Consolas" panose="020B0609020204030204" pitchFamily="49" charset="0"/>
              </a:rPr>
              <a:t>)*(</a:t>
            </a:r>
            <a:r>
              <a:rPr lang="en-IN" sz="1200" dirty="0" err="1">
                <a:solidFill>
                  <a:srgbClr val="B58900"/>
                </a:solidFill>
                <a:effectLst/>
                <a:latin typeface="Consolas" panose="020B0609020204030204" pitchFamily="49" charset="0"/>
              </a:rPr>
              <a:t>num_layer</a:t>
            </a:r>
            <a:r>
              <a:rPr lang="en-IN" sz="1200" dirty="0">
                <a:solidFill>
                  <a:srgbClr val="B58900"/>
                </a:solidFill>
                <a:effectLst/>
                <a:latin typeface="Consolas" panose="020B0609020204030204" pitchFamily="49" charset="0"/>
              </a:rPr>
              <a:t> </a:t>
            </a:r>
            <a:r>
              <a:rPr lang="en-IN" sz="1200" dirty="0">
                <a:solidFill>
                  <a:srgbClr val="586E75"/>
                </a:solidFill>
                <a:effectLst/>
                <a:latin typeface="Consolas" panose="020B0609020204030204" pitchFamily="49" charset="0"/>
              </a:rPr>
              <a:t>- </a:t>
            </a:r>
            <a:r>
              <a:rPr lang="en-IN" sz="1200" dirty="0">
                <a:solidFill>
                  <a:srgbClr val="2AA198"/>
                </a:solidFill>
                <a:effectLst/>
                <a:latin typeface="Consolas" panose="020B0609020204030204" pitchFamily="49" charset="0"/>
              </a:rPr>
              <a:t>1</a:t>
            </a:r>
            <a:r>
              <a:rPr lang="en-IN" sz="1200" dirty="0">
                <a:solidFill>
                  <a:srgbClr val="586E75"/>
                </a:solidFill>
                <a:effectLst/>
                <a:latin typeface="Consolas" panose="020B0609020204030204" pitchFamily="49" charset="0"/>
              </a:rPr>
              <a:t>))*</a:t>
            </a:r>
            <a:r>
              <a:rPr lang="en-IN" sz="1200" dirty="0">
                <a:solidFill>
                  <a:srgbClr val="B58900"/>
                </a:solidFill>
                <a:effectLst/>
                <a:latin typeface="Consolas" panose="020B0609020204030204" pitchFamily="49" charset="0"/>
              </a:rPr>
              <a:t>stride; </a:t>
            </a:r>
            <a:br>
              <a:rPr lang="en-IN" sz="1200" dirty="0">
                <a:solidFill>
                  <a:srgbClr val="B58900"/>
                </a:solidFill>
                <a:effectLst/>
                <a:latin typeface="Consolas" panose="020B0609020204030204" pitchFamily="49" charset="0"/>
              </a:rPr>
            </a:br>
            <a:r>
              <a:rPr lang="en-IN" sz="1200" dirty="0">
                <a:solidFill>
                  <a:srgbClr val="B58900"/>
                </a:solidFill>
                <a:effectLst/>
                <a:latin typeface="Consolas" panose="020B0609020204030204" pitchFamily="49" charset="0"/>
              </a:rPr>
              <a:t>	</a:t>
            </a:r>
            <a:br>
              <a:rPr lang="en-IN" sz="1200" dirty="0">
                <a:solidFill>
                  <a:srgbClr val="B58900"/>
                </a:solidFill>
                <a:effectLst/>
                <a:latin typeface="Consolas" panose="020B0609020204030204" pitchFamily="49" charset="0"/>
              </a:rPr>
            </a:br>
            <a:r>
              <a:rPr lang="en-IN" sz="1200" dirty="0">
                <a:solidFill>
                  <a:srgbClr val="B58900"/>
                </a:solidFill>
                <a:effectLst/>
                <a:latin typeface="Consolas" panose="020B0609020204030204" pitchFamily="49" charset="0"/>
              </a:rPr>
              <a:t>	</a:t>
            </a:r>
            <a:r>
              <a:rPr lang="en-IN" sz="1200" dirty="0" err="1">
                <a:solidFill>
                  <a:srgbClr val="B58900"/>
                </a:solidFill>
                <a:effectLst/>
                <a:latin typeface="Consolas" panose="020B0609020204030204" pitchFamily="49" charset="0"/>
              </a:rPr>
              <a:t>num_layers</a:t>
            </a:r>
            <a:r>
              <a:rPr lang="en-IN" sz="1200" dirty="0">
                <a:solidFill>
                  <a:srgbClr val="B58900"/>
                </a:solidFill>
                <a:effectLst/>
                <a:latin typeface="Consolas" panose="020B0609020204030204" pitchFamily="49" charset="0"/>
              </a:rPr>
              <a:t> = no. of convolutional layers (5 here)</a:t>
            </a:r>
          </a:p>
          <a:p>
            <a:pPr>
              <a:buFont typeface="Arial" panose="020B0604020202020204" pitchFamily="34" charset="0"/>
              <a:buChar char="•"/>
            </a:pPr>
            <a:r>
              <a:rPr lang="en-IN" dirty="0">
                <a:effectLst/>
              </a:rPr>
              <a:t>So, for a kernel size of 3x3 (default) we get a receptive field of 11x11</a:t>
            </a:r>
          </a:p>
          <a:p>
            <a:pPr>
              <a:buFont typeface="Arial" panose="020B0604020202020204" pitchFamily="34" charset="0"/>
              <a:buChar char="•"/>
            </a:pPr>
            <a:r>
              <a:rPr lang="en-IN" dirty="0"/>
              <a:t>Hence, to get a receptive field(s) of (</a:t>
            </a:r>
            <a:r>
              <a:rPr lang="en-IN" dirty="0" err="1"/>
              <a:t>input_h</a:t>
            </a:r>
            <a:r>
              <a:rPr lang="en-IN" dirty="0"/>
              <a:t> x {3,4,5}) we use the above equation to find the appropriate kernel sizes for each scale</a:t>
            </a:r>
          </a:p>
          <a:p>
            <a:pPr>
              <a:buFont typeface="Arial" panose="020B0604020202020204" pitchFamily="34" charset="0"/>
              <a:buChar char="•"/>
            </a:pPr>
            <a:r>
              <a:rPr lang="en-IN" dirty="0">
                <a:effectLst/>
              </a:rPr>
              <a:t>Man</a:t>
            </a:r>
            <a:r>
              <a:rPr lang="en-IN" dirty="0"/>
              <a:t>y times, the dims of the input image may not give an whole number kernel size, in those cases we add row(s) (or column(s)) of zeros of appropriate dimensions to get a whole number kernel.</a:t>
            </a:r>
          </a:p>
          <a:p>
            <a:pPr>
              <a:buFont typeface="Arial" panose="020B0604020202020204" pitchFamily="34" charset="0"/>
              <a:buChar char="•"/>
            </a:pPr>
            <a:r>
              <a:rPr lang="en-IN" dirty="0">
                <a:effectLst/>
              </a:rPr>
              <a:t>E.g. An image of </a:t>
            </a:r>
            <a:r>
              <a:rPr lang="en-IN" i="1" dirty="0">
                <a:effectLst/>
              </a:rPr>
              <a:t>2</a:t>
            </a:r>
            <a:r>
              <a:rPr lang="en-IN" i="1" dirty="0"/>
              <a:t>5 x 72 </a:t>
            </a:r>
            <a:r>
              <a:rPr lang="en-IN" dirty="0"/>
              <a:t>that should have a receptive field of </a:t>
            </a:r>
            <a:r>
              <a:rPr lang="en-IN" i="1" dirty="0" err="1"/>
              <a:t>input_h</a:t>
            </a:r>
            <a:r>
              <a:rPr lang="en-IN" i="1" dirty="0"/>
              <a:t> x 3</a:t>
            </a:r>
            <a:r>
              <a:rPr lang="en-IN" dirty="0"/>
              <a:t> (say) would give a kernel size of </a:t>
            </a:r>
            <a:r>
              <a:rPr lang="en-IN" i="1" dirty="0"/>
              <a:t>5.8 x 1.2 </a:t>
            </a:r>
            <a:r>
              <a:rPr lang="en-IN" dirty="0"/>
              <a:t>which is not possible, so we append 1 row of zeros and 3 columns of zeros to make the image </a:t>
            </a:r>
            <a:r>
              <a:rPr lang="en-IN" i="1" dirty="0"/>
              <a:t>26 x 75 </a:t>
            </a:r>
            <a:r>
              <a:rPr lang="en-IN" dirty="0"/>
              <a:t>which gives a kernel size of 6x2</a:t>
            </a:r>
            <a:endParaRPr lang="en-IN" dirty="0">
              <a:effectLst/>
            </a:endParaRPr>
          </a:p>
        </p:txBody>
      </p:sp>
      <p:sp>
        <p:nvSpPr>
          <p:cNvPr id="4" name="Slide Number Placeholder 3">
            <a:extLst>
              <a:ext uri="{FF2B5EF4-FFF2-40B4-BE49-F238E27FC236}">
                <a16:creationId xmlns:a16="http://schemas.microsoft.com/office/drawing/2014/main" id="{9FFE130C-ED64-4CFE-9651-B858FFBCF968}"/>
              </a:ext>
            </a:extLst>
          </p:cNvPr>
          <p:cNvSpPr>
            <a:spLocks noGrp="1"/>
          </p:cNvSpPr>
          <p:nvPr>
            <p:ph type="sldNum" sz="quarter" idx="12"/>
          </p:nvPr>
        </p:nvSpPr>
        <p:spPr/>
        <p:txBody>
          <a:bodyPr/>
          <a:lstStyle/>
          <a:p>
            <a:fld id="{8CDF81F7-214F-4B72-870F-903CEBDF8B4D}" type="slidenum">
              <a:rPr lang="en-IN" smtClean="0"/>
              <a:t>8</a:t>
            </a:fld>
            <a:endParaRPr lang="en-IN"/>
          </a:p>
        </p:txBody>
      </p:sp>
    </p:spTree>
    <p:extLst>
      <p:ext uri="{BB962C8B-B14F-4D97-AF65-F5344CB8AC3E}">
        <p14:creationId xmlns:p14="http://schemas.microsoft.com/office/powerpoint/2010/main" val="408553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288E-3BCE-43BB-8C1D-0BCF8FDD7D90}"/>
              </a:ext>
            </a:extLst>
          </p:cNvPr>
          <p:cNvSpPr>
            <a:spLocks noGrp="1"/>
          </p:cNvSpPr>
          <p:nvPr>
            <p:ph type="title"/>
          </p:nvPr>
        </p:nvSpPr>
        <p:spPr/>
        <p:txBody>
          <a:bodyPr>
            <a:normAutofit/>
          </a:bodyPr>
          <a:lstStyle/>
          <a:p>
            <a:r>
              <a:rPr lang="en-IN" sz="4000" dirty="0"/>
              <a:t>Getting the padding right:</a:t>
            </a:r>
          </a:p>
        </p:txBody>
      </p:sp>
      <p:sp>
        <p:nvSpPr>
          <p:cNvPr id="3" name="Content Placeholder 2">
            <a:extLst>
              <a:ext uri="{FF2B5EF4-FFF2-40B4-BE49-F238E27FC236}">
                <a16:creationId xmlns:a16="http://schemas.microsoft.com/office/drawing/2014/main" id="{11B11AB0-1E1E-459F-9A5B-5957621C7263}"/>
              </a:ext>
            </a:extLst>
          </p:cNvPr>
          <p:cNvSpPr>
            <a:spLocks noGrp="1"/>
          </p:cNvSpPr>
          <p:nvPr>
            <p:ph idx="1"/>
          </p:nvPr>
        </p:nvSpPr>
        <p:spPr/>
        <p:txBody>
          <a:bodyPr/>
          <a:lstStyle/>
          <a:p>
            <a:pPr>
              <a:buFont typeface="Arial" panose="020B0604020202020204" pitchFamily="34" charset="0"/>
              <a:buChar char="•"/>
            </a:pPr>
            <a:r>
              <a:rPr lang="en-IN" dirty="0"/>
              <a:t>The padding required for a square kernel </a:t>
            </a:r>
            <a:r>
              <a:rPr lang="en-IN" i="1" dirty="0" err="1"/>
              <a:t>kernel_size</a:t>
            </a:r>
            <a:r>
              <a:rPr lang="en-IN" dirty="0"/>
              <a:t> and </a:t>
            </a:r>
            <a:r>
              <a:rPr lang="en-IN" i="1" dirty="0" err="1"/>
              <a:t>num_layer</a:t>
            </a:r>
            <a:r>
              <a:rPr lang="en-IN" i="1" dirty="0"/>
              <a:t> </a:t>
            </a:r>
            <a:r>
              <a:rPr lang="en-IN" dirty="0"/>
              <a:t>convolutional layers, is given by:</a:t>
            </a:r>
            <a:br>
              <a:rPr lang="en-IN" dirty="0"/>
            </a:br>
            <a:r>
              <a:rPr lang="en-IN" sz="1200" dirty="0"/>
              <a:t>	</a:t>
            </a:r>
            <a:r>
              <a:rPr lang="en-GB" sz="1200" dirty="0" err="1">
                <a:solidFill>
                  <a:srgbClr val="B58900"/>
                </a:solidFill>
                <a:effectLst/>
                <a:latin typeface="Consolas" panose="020B0609020204030204" pitchFamily="49" charset="0"/>
              </a:rPr>
              <a:t>padd</a:t>
            </a:r>
            <a:r>
              <a:rPr lang="en-GB" sz="1200" dirty="0">
                <a:solidFill>
                  <a:srgbClr val="657B83"/>
                </a:solidFill>
                <a:effectLst/>
                <a:latin typeface="Consolas" panose="020B0609020204030204" pitchFamily="49" charset="0"/>
              </a:rPr>
              <a:t> </a:t>
            </a:r>
            <a:r>
              <a:rPr lang="en-GB" sz="1200" dirty="0">
                <a:solidFill>
                  <a:srgbClr val="586E75"/>
                </a:solidFill>
                <a:effectLst/>
                <a:latin typeface="Consolas" panose="020B0609020204030204" pitchFamily="49" charset="0"/>
              </a:rPr>
              <a:t>=</a:t>
            </a:r>
            <a:r>
              <a:rPr lang="en-GB" sz="1200" dirty="0">
                <a:solidFill>
                  <a:srgbClr val="657B83"/>
                </a:solidFill>
                <a:effectLst/>
                <a:latin typeface="Consolas" panose="020B0609020204030204" pitchFamily="49" charset="0"/>
              </a:rPr>
              <a:t> int</a:t>
            </a:r>
            <a:r>
              <a:rPr lang="en-GB" sz="1200" dirty="0">
                <a:solidFill>
                  <a:srgbClr val="586E75"/>
                </a:solidFill>
                <a:effectLst/>
                <a:latin typeface="Consolas" panose="020B0609020204030204" pitchFamily="49" charset="0"/>
              </a:rPr>
              <a:t>(((</a:t>
            </a:r>
            <a:r>
              <a:rPr lang="en-GB" sz="1200" dirty="0" err="1">
                <a:solidFill>
                  <a:srgbClr val="B58900"/>
                </a:solidFill>
                <a:effectLst/>
                <a:latin typeface="Consolas" panose="020B0609020204030204" pitchFamily="49" charset="0"/>
              </a:rPr>
              <a:t>ker_size</a:t>
            </a:r>
            <a:r>
              <a:rPr lang="en-GB" sz="1200" dirty="0">
                <a:solidFill>
                  <a:srgbClr val="657B83"/>
                </a:solidFill>
                <a:effectLst/>
                <a:latin typeface="Consolas" panose="020B0609020204030204" pitchFamily="49" charset="0"/>
              </a:rPr>
              <a:t> </a:t>
            </a:r>
            <a:r>
              <a:rPr lang="en-GB" sz="1200" dirty="0">
                <a:solidFill>
                  <a:srgbClr val="586E75"/>
                </a:solidFill>
                <a:effectLst/>
                <a:latin typeface="Consolas" panose="020B0609020204030204" pitchFamily="49" charset="0"/>
              </a:rPr>
              <a:t>-</a:t>
            </a:r>
            <a:r>
              <a:rPr lang="en-GB" sz="1200" dirty="0">
                <a:solidFill>
                  <a:srgbClr val="657B83"/>
                </a:solidFill>
                <a:effectLst/>
                <a:latin typeface="Consolas" panose="020B0609020204030204" pitchFamily="49" charset="0"/>
              </a:rPr>
              <a:t> </a:t>
            </a:r>
            <a:r>
              <a:rPr lang="en-GB" sz="1200" dirty="0">
                <a:solidFill>
                  <a:srgbClr val="2AA198"/>
                </a:solidFill>
                <a:effectLst/>
                <a:latin typeface="Consolas" panose="020B0609020204030204" pitchFamily="49" charset="0"/>
              </a:rPr>
              <a:t>1</a:t>
            </a:r>
            <a:r>
              <a:rPr lang="en-GB" sz="1200" dirty="0">
                <a:solidFill>
                  <a:srgbClr val="586E75"/>
                </a:solidFill>
                <a:effectLst/>
                <a:latin typeface="Consolas" panose="020B0609020204030204" pitchFamily="49" charset="0"/>
              </a:rPr>
              <a:t>)</a:t>
            </a:r>
            <a:r>
              <a:rPr lang="en-GB" sz="1200" dirty="0">
                <a:solidFill>
                  <a:srgbClr val="657B83"/>
                </a:solidFill>
                <a:effectLst/>
                <a:latin typeface="Consolas" panose="020B0609020204030204" pitchFamily="49" charset="0"/>
              </a:rPr>
              <a:t> </a:t>
            </a:r>
            <a:r>
              <a:rPr lang="en-GB" sz="1200" dirty="0">
                <a:solidFill>
                  <a:srgbClr val="586E75"/>
                </a:solidFill>
                <a:effectLst/>
                <a:latin typeface="Consolas" panose="020B0609020204030204" pitchFamily="49" charset="0"/>
              </a:rPr>
              <a:t>*</a:t>
            </a:r>
            <a:r>
              <a:rPr lang="en-GB" sz="1200" dirty="0">
                <a:solidFill>
                  <a:srgbClr val="657B83"/>
                </a:solidFill>
                <a:effectLst/>
                <a:latin typeface="Consolas" panose="020B0609020204030204" pitchFamily="49" charset="0"/>
              </a:rPr>
              <a:t> </a:t>
            </a:r>
            <a:r>
              <a:rPr lang="en-GB" sz="1200" dirty="0" err="1">
                <a:solidFill>
                  <a:srgbClr val="B58900"/>
                </a:solidFill>
                <a:effectLst/>
                <a:latin typeface="Consolas" panose="020B0609020204030204" pitchFamily="49" charset="0"/>
              </a:rPr>
              <a:t>num_layer</a:t>
            </a:r>
            <a:r>
              <a:rPr lang="en-GB" sz="1200" dirty="0">
                <a:solidFill>
                  <a:srgbClr val="586E75"/>
                </a:solidFill>
                <a:effectLst/>
                <a:latin typeface="Consolas" panose="020B0609020204030204" pitchFamily="49" charset="0"/>
              </a:rPr>
              <a:t>)</a:t>
            </a:r>
            <a:r>
              <a:rPr lang="en-GB" sz="1200" dirty="0">
                <a:solidFill>
                  <a:srgbClr val="657B83"/>
                </a:solidFill>
                <a:effectLst/>
                <a:latin typeface="Consolas" panose="020B0609020204030204" pitchFamily="49" charset="0"/>
              </a:rPr>
              <a:t> </a:t>
            </a:r>
            <a:r>
              <a:rPr lang="en-GB" sz="1200" dirty="0">
                <a:solidFill>
                  <a:srgbClr val="586E75"/>
                </a:solidFill>
                <a:effectLst/>
                <a:latin typeface="Consolas" panose="020B0609020204030204" pitchFamily="49" charset="0"/>
              </a:rPr>
              <a:t>/</a:t>
            </a:r>
            <a:r>
              <a:rPr lang="en-GB" sz="1200" dirty="0">
                <a:solidFill>
                  <a:srgbClr val="657B83"/>
                </a:solidFill>
                <a:effectLst/>
                <a:latin typeface="Consolas" panose="020B0609020204030204" pitchFamily="49" charset="0"/>
              </a:rPr>
              <a:t> </a:t>
            </a:r>
            <a:r>
              <a:rPr lang="en-GB" sz="1200" dirty="0">
                <a:solidFill>
                  <a:srgbClr val="2AA198"/>
                </a:solidFill>
                <a:effectLst/>
                <a:latin typeface="Consolas" panose="020B0609020204030204" pitchFamily="49" charset="0"/>
              </a:rPr>
              <a:t>2</a:t>
            </a:r>
            <a:r>
              <a:rPr lang="en-GB" sz="1200" dirty="0">
                <a:solidFill>
                  <a:srgbClr val="586E75"/>
                </a:solidFill>
                <a:effectLst/>
                <a:latin typeface="Consolas" panose="020B0609020204030204" pitchFamily="49" charset="0"/>
              </a:rPr>
              <a:t>)</a:t>
            </a:r>
            <a:endParaRPr lang="en-IN" sz="1200" dirty="0"/>
          </a:p>
          <a:p>
            <a:pPr>
              <a:buFont typeface="Arial" panose="020B0604020202020204" pitchFamily="34" charset="0"/>
              <a:buChar char="•"/>
            </a:pPr>
            <a:r>
              <a:rPr lang="en-IN" dirty="0"/>
              <a:t>So, for 3 x 3 kernel size and 5 convolutional layers we get a </a:t>
            </a:r>
            <a:r>
              <a:rPr lang="en-IN" dirty="0" err="1"/>
              <a:t>padd_size</a:t>
            </a:r>
            <a:r>
              <a:rPr lang="en-IN" dirty="0"/>
              <a:t> of 5</a:t>
            </a:r>
          </a:p>
          <a:p>
            <a:pPr>
              <a:buFont typeface="Arial" panose="020B0604020202020204" pitchFamily="34" charset="0"/>
              <a:buChar char="•"/>
            </a:pPr>
            <a:r>
              <a:rPr lang="en-IN" dirty="0"/>
              <a:t>We model our formula for calculating the required </a:t>
            </a:r>
            <a:r>
              <a:rPr lang="en-IN" dirty="0" err="1"/>
              <a:t>padd_dims</a:t>
            </a:r>
            <a:r>
              <a:rPr lang="en-IN" dirty="0"/>
              <a:t> using the above formula.</a:t>
            </a:r>
          </a:p>
          <a:p>
            <a:pPr>
              <a:buFont typeface="Arial" panose="020B0604020202020204" pitchFamily="34" charset="0"/>
              <a:buChar char="•"/>
            </a:pPr>
            <a:r>
              <a:rPr lang="en-IN" dirty="0"/>
              <a:t>Since we would have non-uniform kernel sizes (dependent on image size at current scale), we will have to take care of the case when we get even </a:t>
            </a:r>
            <a:r>
              <a:rPr lang="en-IN" i="1" dirty="0" err="1"/>
              <a:t>ker_size</a:t>
            </a:r>
            <a:r>
              <a:rPr lang="en-IN" dirty="0"/>
              <a:t>.</a:t>
            </a:r>
          </a:p>
          <a:p>
            <a:pPr>
              <a:buFont typeface="Arial" panose="020B0604020202020204" pitchFamily="34" charset="0"/>
              <a:buChar char="•"/>
            </a:pPr>
            <a:r>
              <a:rPr lang="en-IN" dirty="0"/>
              <a:t>We tackle the above problem by increasing the </a:t>
            </a:r>
            <a:r>
              <a:rPr lang="en-IN" dirty="0" err="1"/>
              <a:t>padd_dim</a:t>
            </a:r>
            <a:r>
              <a:rPr lang="en-IN" dirty="0"/>
              <a:t> on one of the sides by 1.</a:t>
            </a:r>
          </a:p>
          <a:p>
            <a:pPr>
              <a:buFont typeface="Arial" panose="020B0604020202020204" pitchFamily="34" charset="0"/>
              <a:buChar char="•"/>
            </a:pPr>
            <a:r>
              <a:rPr lang="en-IN" dirty="0"/>
              <a:t>E.g. For </a:t>
            </a:r>
            <a:r>
              <a:rPr lang="en-IN" dirty="0" err="1"/>
              <a:t>ker_size</a:t>
            </a:r>
            <a:r>
              <a:rPr lang="en-IN" dirty="0"/>
              <a:t> (6 x 2), we have </a:t>
            </a:r>
            <a:r>
              <a:rPr lang="en-IN" i="1" dirty="0" err="1"/>
              <a:t>padd_up</a:t>
            </a:r>
            <a:r>
              <a:rPr lang="en-IN" i="1" dirty="0"/>
              <a:t> = </a:t>
            </a:r>
            <a:r>
              <a:rPr lang="en-IN" i="1" dirty="0" err="1"/>
              <a:t>padd_down</a:t>
            </a:r>
            <a:r>
              <a:rPr lang="en-IN" i="1" dirty="0"/>
              <a:t> = (6 - 1)*5/2 = 12.5</a:t>
            </a:r>
            <a:r>
              <a:rPr lang="en-IN" dirty="0"/>
              <a:t> → ✘</a:t>
            </a:r>
            <a:br>
              <a:rPr lang="en-IN" dirty="0"/>
            </a:br>
            <a:r>
              <a:rPr lang="en-IN" dirty="0"/>
              <a:t>So, we increase either </a:t>
            </a:r>
            <a:r>
              <a:rPr lang="en-IN" i="1" dirty="0" err="1"/>
              <a:t>padd_up</a:t>
            </a:r>
            <a:r>
              <a:rPr lang="en-IN" i="1" dirty="0"/>
              <a:t> </a:t>
            </a:r>
            <a:r>
              <a:rPr lang="en-IN" dirty="0"/>
              <a:t>or </a:t>
            </a:r>
            <a:r>
              <a:rPr lang="en-IN" i="1" dirty="0" err="1"/>
              <a:t>padd_down</a:t>
            </a:r>
            <a:r>
              <a:rPr lang="en-IN" i="1" dirty="0"/>
              <a:t> </a:t>
            </a:r>
            <a:r>
              <a:rPr lang="en-IN" dirty="0"/>
              <a:t>by 1, resulting in vertical padding of 12 and 13.</a:t>
            </a:r>
          </a:p>
        </p:txBody>
      </p:sp>
      <p:sp>
        <p:nvSpPr>
          <p:cNvPr id="4" name="Slide Number Placeholder 3">
            <a:extLst>
              <a:ext uri="{FF2B5EF4-FFF2-40B4-BE49-F238E27FC236}">
                <a16:creationId xmlns:a16="http://schemas.microsoft.com/office/drawing/2014/main" id="{13DC2A1D-6C78-40E5-9787-7F78BA634DE6}"/>
              </a:ext>
            </a:extLst>
          </p:cNvPr>
          <p:cNvSpPr>
            <a:spLocks noGrp="1"/>
          </p:cNvSpPr>
          <p:nvPr>
            <p:ph type="sldNum" sz="quarter" idx="12"/>
          </p:nvPr>
        </p:nvSpPr>
        <p:spPr/>
        <p:txBody>
          <a:bodyPr/>
          <a:lstStyle/>
          <a:p>
            <a:fld id="{8CDF81F7-214F-4B72-870F-903CEBDF8B4D}" type="slidenum">
              <a:rPr lang="en-IN" smtClean="0"/>
              <a:t>9</a:t>
            </a:fld>
            <a:endParaRPr lang="en-IN"/>
          </a:p>
        </p:txBody>
      </p:sp>
    </p:spTree>
    <p:extLst>
      <p:ext uri="{BB962C8B-B14F-4D97-AF65-F5344CB8AC3E}">
        <p14:creationId xmlns:p14="http://schemas.microsoft.com/office/powerpoint/2010/main" val="1259445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541</TotalTime>
  <Words>1249</Words>
  <Application>Microsoft Office PowerPoint</Application>
  <PresentationFormat>Widescreen</PresentationFormat>
  <Paragraphs>81</Paragraphs>
  <Slides>12</Slides>
  <Notes>0</Notes>
  <HiddenSlides>0</HiddenSlides>
  <MMClips>6</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Consolas</vt:lpstr>
      <vt:lpstr>Office Theme</vt:lpstr>
      <vt:lpstr>Retrospect</vt:lpstr>
      <vt:lpstr>Generating noisy speech data from clean data in the frequency domain using Deep Learning Methods</vt:lpstr>
      <vt:lpstr>Tasks to be completed:</vt:lpstr>
      <vt:lpstr>Modify CutGAN to preserve dims of clean spectrogram (I):</vt:lpstr>
      <vt:lpstr>Modify CutGAN to preserve dims of clean spectrogram (II):</vt:lpstr>
      <vt:lpstr>Apply a codec before generation using CUT (I):</vt:lpstr>
      <vt:lpstr>Apply a codec before generation using CUT (II):</vt:lpstr>
      <vt:lpstr>Modify SinGAN to change the receptive field from 11x11 squares to vertical cross-sections</vt:lpstr>
      <vt:lpstr>Modifying the kernel sizes:</vt:lpstr>
      <vt:lpstr>Getting the padding right:</vt:lpstr>
      <vt:lpstr>Utilizing State information from previous scale:</vt:lpstr>
      <vt:lpstr>Final touches and modifying the paint2image module: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noisy speech data from clean data in the frequency domain using Deep Learning Methods</dc:title>
  <dc:creator>SHASHANK SHANTAVEERAPPA SHIROL-170905178</dc:creator>
  <cp:lastModifiedBy>SHASHANK SHANTAVEERAPPA SHIROL-170905178</cp:lastModifiedBy>
  <cp:revision>134</cp:revision>
  <dcterms:created xsi:type="dcterms:W3CDTF">2021-03-22T05:13:38Z</dcterms:created>
  <dcterms:modified xsi:type="dcterms:W3CDTF">2021-03-22T14:14:52Z</dcterms:modified>
</cp:coreProperties>
</file>