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E9C1-1D21-4673-946D-DE3C5C82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128C3-5D24-4C50-AFCE-23B020841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5C6A-4B18-496C-9028-2CAD4B6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D0F8-8DC4-4751-99A3-2A573034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A4EC-4589-4033-9921-00685160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891B-AE96-484C-9174-1D40664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1DB70-6ABB-4B94-A073-D2B62187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AD3D-D323-4BD8-B2E8-D37A2D6F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9575-BA99-457F-89BD-8EAC5FF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CC5F-62B7-4E81-9B02-D2E35DB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15950-DFEC-4B08-8BF2-376CD1BA6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E20EF-59CB-412C-BCA6-27B62F4B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7E7E-2B40-400A-B6CD-3AA44F8E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DB75-14E8-4D3F-867D-9623533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A9C6-B2AB-43F1-A180-A0FE5072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8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E6E-3190-4D4E-9D2C-C5D79689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10DA-5178-4F79-A002-6BD5CB07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3CF1-646D-4C91-90F9-C63411D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5E1C-E6F9-4C17-A1F3-E531B584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74F7-9ED3-471F-87E7-861E0BC7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670D-1CC3-4FCF-AE11-84D20135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C3660-D65A-4BC3-AEB3-20FD7728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2F25-0F35-4CBF-A7BF-A0B75A2D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A221-B9EF-4991-83BC-D9003586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9358-7478-41A4-90C4-FC1D112F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B2B6-E44F-4CA0-BB2B-02C775BB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D544-153F-48E5-B7EF-0EE20A1F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01A9-AC4C-486E-915D-C9ED97D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6E5D-7AC7-4E55-8786-417C5D21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C1C5-3F6C-401D-A3C6-1D98016C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283D-C5A2-43BE-8C8C-8A1BFD70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A9CE-9B2D-487E-913B-822D90F1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A484-FA87-4B8C-AB70-4B2611F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8596C-1D74-4CAA-B2C9-4C09523A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8BD55-B822-42A2-91A6-782E9B26F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0840-2B58-4168-B818-6EC6C423A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0F02B-BC5E-45B1-BB7A-7266D3A7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64AD7-FEAC-4C16-A0B2-0175648F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B2DC2-215D-4608-BF58-8996ECE5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6EC-C91F-46F6-8FA8-7BF2FB4F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03721-4522-4404-8119-B2A98A6D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653-279C-4A65-9A0B-3FB568D4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5628C-E594-4FA6-87CC-9C1ABDAA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BAA81-1993-409C-8B6E-4FC83BD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9E5BA-D227-4C8E-AE6A-411B2FC0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DA98-3B0A-4BA1-A4E0-0B2C7003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C455-40C8-4B1E-A495-C0647F65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493F-9AA8-4350-B5A4-B5E20671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71CC3-D62F-47AF-B9B2-DF9EF90BE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9545E-949E-43B1-A2A1-D28A2A46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EE5E2-D2D9-479A-AB0C-E0D3185E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1125-34CD-41F4-9CCA-A804A675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5764-3EC3-4337-8EF1-E3F64229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AC3A5-3753-47B6-AF77-5F94E16C7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FA7C-A520-4725-8262-75B7C5ED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F829-B250-4FCA-B6C1-E5BEF8F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D80EE-9AB6-411B-AF76-417A7770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9055-A458-4138-A9CB-C2DC69AC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5B8A3-7CA3-47DF-AFEE-8DDA392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D691-E704-40C6-9E45-A9E0068F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3424-8551-4C9A-AE79-D4F6722E2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F34D-01F3-4AEF-AA4F-30B33C3C068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AAE1-76FC-4953-AD36-609E200F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E408-522A-4A1E-9548-ED61274F9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2D45-AF06-4C47-8A97-1DDE0A85E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microsoft.com/office/2007/relationships/media" Target="../media/media2.wav"/><Relationship Id="rId7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jpg"/><Relationship Id="rId4" Type="http://schemas.openxmlformats.org/officeDocument/2006/relationships/audio" Target="../media/media2.wav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media" Target="../media/media5.wav"/><Relationship Id="rId7" Type="http://schemas.openxmlformats.org/officeDocument/2006/relationships/image" Target="../media/image4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5.jpg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5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7.wav"/><Relationship Id="rId7" Type="http://schemas.openxmlformats.org/officeDocument/2006/relationships/image" Target="../media/image8.jp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7.jpg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7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media" Target="../media/media1.wav"/><Relationship Id="rId7" Type="http://schemas.openxmlformats.org/officeDocument/2006/relationships/slideLayout" Target="../slideLayouts/slideLayout13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audio" Target="../media/media2.wav"/><Relationship Id="rId11" Type="http://schemas.openxmlformats.org/officeDocument/2006/relationships/image" Target="../media/image4.png"/><Relationship Id="rId5" Type="http://schemas.microsoft.com/office/2007/relationships/media" Target="../media/media2.wav"/><Relationship Id="rId10" Type="http://schemas.openxmlformats.org/officeDocument/2006/relationships/image" Target="../media/image11.jpg"/><Relationship Id="rId4" Type="http://schemas.openxmlformats.org/officeDocument/2006/relationships/audio" Target="../media/media1.wav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microsoft.com/office/2007/relationships/media" Target="../media/media3.wav"/><Relationship Id="rId7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9.wav"/><Relationship Id="rId11" Type="http://schemas.openxmlformats.org/officeDocument/2006/relationships/image" Target="../media/image4.png"/><Relationship Id="rId5" Type="http://schemas.microsoft.com/office/2007/relationships/media" Target="../media/media9.wav"/><Relationship Id="rId10" Type="http://schemas.openxmlformats.org/officeDocument/2006/relationships/image" Target="../media/image3.jpg"/><Relationship Id="rId4" Type="http://schemas.openxmlformats.org/officeDocument/2006/relationships/audio" Target="../media/media3.wav"/><Relationship Id="rId9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12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modify code to apply a </a:t>
            </a:r>
            <a:r>
              <a:rPr lang="en-IN" dirty="0" err="1"/>
              <a:t>ffmpeg</a:t>
            </a:r>
            <a:r>
              <a:rPr lang="en-IN" dirty="0"/>
              <a:t> codec to audio files followed by training using </a:t>
            </a:r>
            <a:r>
              <a:rPr lang="en-IN" dirty="0" err="1"/>
              <a:t>CutGAN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debug the code and document the results of using cross-sections to train </a:t>
            </a:r>
            <a:r>
              <a:rPr lang="en-IN" dirty="0" err="1"/>
              <a:t>SinGAN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try out different experimentational setups with </a:t>
            </a:r>
            <a:r>
              <a:rPr lang="en-IN" dirty="0" err="1"/>
              <a:t>CutGAN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Training with clean domain A and codec passed domain B to determine if </a:t>
            </a:r>
            <a:r>
              <a:rPr lang="en-IN" dirty="0" err="1"/>
              <a:t>CutGAN</a:t>
            </a:r>
            <a:r>
              <a:rPr lang="en-IN" dirty="0"/>
              <a:t> catches that.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Adding a parameter that raises the spectrograms of input training files by a certain power.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SinGAN</a:t>
            </a:r>
            <a:r>
              <a:rPr lang="en-IN" dirty="0"/>
              <a:t> and </a:t>
            </a:r>
            <a:r>
              <a:rPr lang="en-IN" dirty="0" err="1"/>
              <a:t>CutGAN</a:t>
            </a:r>
            <a:r>
              <a:rPr lang="en-IN" dirty="0"/>
              <a:t> in tandem: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Train </a:t>
            </a:r>
            <a:r>
              <a:rPr lang="en-IN" dirty="0" err="1"/>
              <a:t>SinGAN</a:t>
            </a:r>
            <a:r>
              <a:rPr lang="en-IN" dirty="0"/>
              <a:t> with a noisy sample, use the model to generate audio files for domain A of </a:t>
            </a:r>
            <a:r>
              <a:rPr lang="en-IN" dirty="0" err="1"/>
              <a:t>CutGAN</a:t>
            </a:r>
            <a:r>
              <a:rPr lang="en-IN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Use the generated files to train </a:t>
            </a:r>
            <a:r>
              <a:rPr lang="en-IN" dirty="0" err="1"/>
              <a:t>CutGAN</a:t>
            </a:r>
            <a:r>
              <a:rPr lang="en-IN" dirty="0"/>
              <a:t> and generate outputs.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5353-474E-4AD3-B2FC-983CC7F2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 code to apply a codec to audio files before training.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B09-76AC-46BE-BF73-56429ADB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G726 codec passed domain A + RATs Noisy domain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were better than when we did not use a codec.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scores of both setups: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When trained w codec: 6.14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When trained w/o codec: 6.815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F6760-5808-4B6E-8EF9-9B0DF6E6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861AA63-17FA-465A-930B-EBF8E7C3B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69" y="3689296"/>
            <a:ext cx="2862924" cy="1946980"/>
          </a:xfrm>
          <a:prstGeom prst="rect">
            <a:avLst/>
          </a:prstGeom>
        </p:spPr>
      </p:pic>
      <p:pic>
        <p:nvPicPr>
          <p:cNvPr id="8" name="Picture 7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87CA6E9F-BD1C-4982-9D31-020DC84C8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55" y="3689296"/>
            <a:ext cx="2866454" cy="1946980"/>
          </a:xfrm>
          <a:prstGeom prst="rect">
            <a:avLst/>
          </a:prstGeom>
        </p:spPr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9F6F3F1B-3176-4036-BC53-AC35AD9C0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71" y="3689296"/>
            <a:ext cx="2865322" cy="1946981"/>
          </a:xfrm>
          <a:prstGeom prst="rect">
            <a:avLst/>
          </a:prstGeom>
        </p:spPr>
      </p:pic>
      <p:pic>
        <p:nvPicPr>
          <p:cNvPr id="11" name="fe_03_1285-01269-A-050261-050912-A_8k">
            <a:hlinkClick r:id="" action="ppaction://media"/>
            <a:extLst>
              <a:ext uri="{FF2B5EF4-FFF2-40B4-BE49-F238E27FC236}">
                <a16:creationId xmlns:a16="http://schemas.microsoft.com/office/drawing/2014/main" id="{C117C5D4-8787-4A22-8744-3CDD4ED446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28755" y="5694019"/>
            <a:ext cx="609600" cy="609600"/>
          </a:xfrm>
          <a:prstGeom prst="rect">
            <a:avLst/>
          </a:prstGeom>
        </p:spPr>
      </p:pic>
      <p:pic>
        <p:nvPicPr>
          <p:cNvPr id="12" name="fe_03_1285-01269-A-050261-050912-src_fakegen_codecTrained">
            <a:hlinkClick r:id="" action="ppaction://media"/>
            <a:extLst>
              <a:ext uri="{FF2B5EF4-FFF2-40B4-BE49-F238E27FC236}">
                <a16:creationId xmlns:a16="http://schemas.microsoft.com/office/drawing/2014/main" id="{E5F6ABF4-19DA-4588-8D21-04CE2D5C358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33869" y="5694019"/>
            <a:ext cx="609600" cy="609600"/>
          </a:xfrm>
          <a:prstGeom prst="rect">
            <a:avLst/>
          </a:prstGeom>
        </p:spPr>
      </p:pic>
      <p:pic>
        <p:nvPicPr>
          <p:cNvPr id="13" name="fe_03_1285-01269-A-050261-050912-src_fakegen_nocodec">
            <a:hlinkClick r:id="" action="ppaction://media"/>
            <a:extLst>
              <a:ext uri="{FF2B5EF4-FFF2-40B4-BE49-F238E27FC236}">
                <a16:creationId xmlns:a16="http://schemas.microsoft.com/office/drawing/2014/main" id="{8BDD86F7-E66B-4E75-BDDB-8F7DCC87D88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623641" y="5694019"/>
            <a:ext cx="6096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55F7A-C614-4396-B543-CA2D6A23580E}"/>
              </a:ext>
            </a:extLst>
          </p:cNvPr>
          <p:cNvSpPr txBox="1"/>
          <p:nvPr/>
        </p:nvSpPr>
        <p:spPr>
          <a:xfrm>
            <a:off x="2225334" y="5775562"/>
            <a:ext cx="14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 codec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A326-B9BE-4436-82E9-004DBDF3399E}"/>
              </a:ext>
            </a:extLst>
          </p:cNvPr>
          <p:cNvSpPr txBox="1"/>
          <p:nvPr/>
        </p:nvSpPr>
        <p:spPr>
          <a:xfrm>
            <a:off x="9466491" y="5769996"/>
            <a:ext cx="14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w/o codec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E001F-CFB3-4D57-A149-7D664FC756BE}"/>
              </a:ext>
            </a:extLst>
          </p:cNvPr>
          <p:cNvSpPr txBox="1"/>
          <p:nvPr/>
        </p:nvSpPr>
        <p:spPr>
          <a:xfrm>
            <a:off x="5938589" y="5769996"/>
            <a:ext cx="14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GT</a:t>
            </a:r>
          </a:p>
        </p:txBody>
      </p:sp>
    </p:spTree>
    <p:extLst>
      <p:ext uri="{BB962C8B-B14F-4D97-AF65-F5344CB8AC3E}">
        <p14:creationId xmlns:p14="http://schemas.microsoft.com/office/powerpoint/2010/main" val="15465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1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0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50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04D-54B0-4E90-810D-5DE238B1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Using Vertical Cross-sections as receptive fields: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6CBF-0FC2-461D-ACEA-1D592DF3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Debugged the code that makes use of vertical cross-sections as receptive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output generated by training such a model is extremely noisy.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fails to converge, spectrogram and output generated are as follows: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0FFE-8CB6-4A3D-AEBA-7F824A67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839C7-190E-487C-812E-BDFB7CD0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24" y="3429000"/>
            <a:ext cx="3249762" cy="1897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F6A28-3537-4679-B159-EB48434B6F2A}"/>
              </a:ext>
            </a:extLst>
          </p:cNvPr>
          <p:cNvSpPr txBox="1"/>
          <p:nvPr/>
        </p:nvSpPr>
        <p:spPr>
          <a:xfrm>
            <a:off x="1602152" y="5435216"/>
            <a:ext cx="30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Generated using final scale = 7.</a:t>
            </a:r>
          </a:p>
        </p:txBody>
      </p:sp>
      <p:pic>
        <p:nvPicPr>
          <p:cNvPr id="8" name="start_scale=7">
            <a:hlinkClick r:id="" action="ppaction://media"/>
            <a:extLst>
              <a:ext uri="{FF2B5EF4-FFF2-40B4-BE49-F238E27FC236}">
                <a16:creationId xmlns:a16="http://schemas.microsoft.com/office/drawing/2014/main" id="{16A5BD22-CBE9-4A5F-A8EC-54475FC193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205330" y="4073121"/>
            <a:ext cx="609600" cy="609600"/>
          </a:xfrm>
          <a:prstGeom prst="rect">
            <a:avLst/>
          </a:prstGeom>
        </p:spPr>
      </p:pic>
      <p:pic>
        <p:nvPicPr>
          <p:cNvPr id="10" name="Picture 9" descr="A picture containing text, curtain&#10;&#10;Description automatically generated">
            <a:extLst>
              <a:ext uri="{FF2B5EF4-FFF2-40B4-BE49-F238E27FC236}">
                <a16:creationId xmlns:a16="http://schemas.microsoft.com/office/drawing/2014/main" id="{E2DA9DF3-F66E-49D3-A38D-51F2182B4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23" y="3429000"/>
            <a:ext cx="3249763" cy="1904304"/>
          </a:xfrm>
          <a:prstGeom prst="rect">
            <a:avLst/>
          </a:prstGeom>
        </p:spPr>
      </p:pic>
      <p:pic>
        <p:nvPicPr>
          <p:cNvPr id="12" name="paint">
            <a:hlinkClick r:id="" action="ppaction://media"/>
            <a:extLst>
              <a:ext uri="{FF2B5EF4-FFF2-40B4-BE49-F238E27FC236}">
                <a16:creationId xmlns:a16="http://schemas.microsoft.com/office/drawing/2014/main" id="{D6DF1AC5-E495-49B0-A8E2-85E36A5C4C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539329" y="4073121"/>
            <a:ext cx="6096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016103-A17E-4275-961B-82CE3640A2BF}"/>
              </a:ext>
            </a:extLst>
          </p:cNvPr>
          <p:cNvSpPr txBox="1"/>
          <p:nvPr/>
        </p:nvSpPr>
        <p:spPr>
          <a:xfrm>
            <a:off x="6936151" y="5441678"/>
            <a:ext cx="30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Paint spec used to generate</a:t>
            </a:r>
          </a:p>
        </p:txBody>
      </p:sp>
    </p:spTree>
    <p:extLst>
      <p:ext uri="{BB962C8B-B14F-4D97-AF65-F5344CB8AC3E}">
        <p14:creationId xmlns:p14="http://schemas.microsoft.com/office/powerpoint/2010/main" val="23403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4242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13D-C0A9-498F-B1C2-C4B56887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Trying to determine if </a:t>
            </a:r>
            <a:r>
              <a:rPr lang="en-IN" dirty="0" err="1"/>
              <a:t>CutGAN</a:t>
            </a:r>
            <a:r>
              <a:rPr lang="en-IN" dirty="0"/>
              <a:t> learns Codec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13CB-1C00-4A35-9951-AA0B0081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Trained </a:t>
            </a:r>
            <a:r>
              <a:rPr lang="en-IN" dirty="0" err="1"/>
              <a:t>CutGAN</a:t>
            </a:r>
            <a:r>
              <a:rPr lang="en-IN" dirty="0"/>
              <a:t> with clean spectrograms as domain A + codec applied spectrograms as domain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were somewhat poor, with the LSD score of 8.26; still better than what </a:t>
            </a:r>
            <a:r>
              <a:rPr lang="en-IN" dirty="0" err="1"/>
              <a:t>SinGAN</a:t>
            </a:r>
            <a:r>
              <a:rPr lang="en-IN" dirty="0"/>
              <a:t> achieved when learning codec specification.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9D876-44DE-48CE-9FBF-53EB4C60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 descr="A picture containing text, curtain, indoor&#10;&#10;Description automatically generated">
            <a:extLst>
              <a:ext uri="{FF2B5EF4-FFF2-40B4-BE49-F238E27FC236}">
                <a16:creationId xmlns:a16="http://schemas.microsoft.com/office/drawing/2014/main" id="{AB83EEFD-EFA8-42E3-9CE1-A6D87D81F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44" y="3543914"/>
            <a:ext cx="2800017" cy="1775246"/>
          </a:xfrm>
          <a:prstGeom prst="rect">
            <a:avLst/>
          </a:prstGeom>
        </p:spPr>
      </p:pic>
      <p:pic>
        <p:nvPicPr>
          <p:cNvPr id="8" name="Picture 7" descr="A close-up of a red curtain&#10;&#10;Description automatically generated with low confidence">
            <a:extLst>
              <a:ext uri="{FF2B5EF4-FFF2-40B4-BE49-F238E27FC236}">
                <a16:creationId xmlns:a16="http://schemas.microsoft.com/office/drawing/2014/main" id="{6C2891F1-BBF4-4D24-A2CA-485903997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40" y="3543914"/>
            <a:ext cx="2800018" cy="1784024"/>
          </a:xfrm>
          <a:prstGeom prst="rect">
            <a:avLst/>
          </a:prstGeom>
        </p:spPr>
      </p:pic>
      <p:pic>
        <p:nvPicPr>
          <p:cNvPr id="9" name="fe_03_1289-00835-B-001457-001916-src_Original_8k_g726">
            <a:hlinkClick r:id="" action="ppaction://media"/>
            <a:extLst>
              <a:ext uri="{FF2B5EF4-FFF2-40B4-BE49-F238E27FC236}">
                <a16:creationId xmlns:a16="http://schemas.microsoft.com/office/drawing/2014/main" id="{E71B4B4F-05D8-4EAF-9580-3ABDB8E5D9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00440" y="5378965"/>
            <a:ext cx="609600" cy="609600"/>
          </a:xfrm>
          <a:prstGeom prst="rect">
            <a:avLst/>
          </a:prstGeom>
        </p:spPr>
      </p:pic>
      <p:pic>
        <p:nvPicPr>
          <p:cNvPr id="10" name="fe_03_1289-00835-B-001457-001916-src_CUT_OP">
            <a:hlinkClick r:id="" action="ppaction://media"/>
            <a:extLst>
              <a:ext uri="{FF2B5EF4-FFF2-40B4-BE49-F238E27FC236}">
                <a16:creationId xmlns:a16="http://schemas.microsoft.com/office/drawing/2014/main" id="{7429E94D-0534-4922-A19B-25B3B653D8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97462" y="5378965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CD69D-06F7-4394-B482-DC44FFC3ECBE}"/>
              </a:ext>
            </a:extLst>
          </p:cNvPr>
          <p:cNvSpPr txBox="1"/>
          <p:nvPr/>
        </p:nvSpPr>
        <p:spPr>
          <a:xfrm>
            <a:off x="3151573" y="5486400"/>
            <a:ext cx="1722268" cy="38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CUT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F19B0-D82A-4A76-BAD6-2061F4CFE44A}"/>
              </a:ext>
            </a:extLst>
          </p:cNvPr>
          <p:cNvSpPr txBox="1"/>
          <p:nvPr/>
        </p:nvSpPr>
        <p:spPr>
          <a:xfrm>
            <a:off x="7929239" y="5486400"/>
            <a:ext cx="1722268" cy="38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GT</a:t>
            </a:r>
          </a:p>
        </p:txBody>
      </p:sp>
    </p:spTree>
    <p:extLst>
      <p:ext uri="{BB962C8B-B14F-4D97-AF65-F5344CB8AC3E}">
        <p14:creationId xmlns:p14="http://schemas.microsoft.com/office/powerpoint/2010/main" val="4179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58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5268-71E6-44EB-9AD2-A23B2EF6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Raising spectrograms by a power before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7E0C-C5FC-4B34-B6A7-6EECC27D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Before feeding the spectrograms to </a:t>
            </a:r>
            <a:r>
              <a:rPr lang="en-IN" dirty="0" err="1"/>
              <a:t>CutGAN</a:t>
            </a:r>
            <a:r>
              <a:rPr lang="en-IN" dirty="0"/>
              <a:t> for training, we raise them by a power (here, by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surprisingly improved: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w normal-trained output: 6.14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w </a:t>
            </a:r>
            <a:r>
              <a:rPr lang="en-IN" dirty="0" err="1"/>
              <a:t>specPower</a:t>
            </a:r>
            <a:r>
              <a:rPr lang="en-IN" dirty="0"/>
              <a:t> = 2: 5.31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C069-04E1-45C0-910B-DE3AC0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35AC4AD-1500-4A39-B0E1-DD20A9676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0" y="3571042"/>
            <a:ext cx="3003082" cy="190869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E8AEA5C-6223-4F0A-9CB2-9275F5C86A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62" y="3565456"/>
            <a:ext cx="2997033" cy="1908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EE510D-E5F1-482C-96A3-7B8079E6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45" y="3565456"/>
            <a:ext cx="3002077" cy="1908699"/>
          </a:xfrm>
          <a:prstGeom prst="rect">
            <a:avLst/>
          </a:prstGeom>
        </p:spPr>
      </p:pic>
      <p:pic>
        <p:nvPicPr>
          <p:cNvPr id="11" name="fe_03_1285-01269-A-050261-050912-src_specpow2_nocodec">
            <a:hlinkClick r:id="" action="ppaction://media"/>
            <a:extLst>
              <a:ext uri="{FF2B5EF4-FFF2-40B4-BE49-F238E27FC236}">
                <a16:creationId xmlns:a16="http://schemas.microsoft.com/office/drawing/2014/main" id="{786957EE-602E-4C11-A3C1-52F7F04071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35430" y="5564294"/>
            <a:ext cx="609600" cy="609600"/>
          </a:xfrm>
          <a:prstGeom prst="rect">
            <a:avLst/>
          </a:prstGeom>
        </p:spPr>
      </p:pic>
      <p:pic>
        <p:nvPicPr>
          <p:cNvPr id="12" name="fe_03_1285-01269-A-050261-050912-A_8k - GT">
            <a:hlinkClick r:id="" action="ppaction://media"/>
            <a:extLst>
              <a:ext uri="{FF2B5EF4-FFF2-40B4-BE49-F238E27FC236}">
                <a16:creationId xmlns:a16="http://schemas.microsoft.com/office/drawing/2014/main" id="{B76589CC-FEC2-4AD5-A671-F389888B1BF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976662" y="5564294"/>
            <a:ext cx="609600" cy="609600"/>
          </a:xfrm>
          <a:prstGeom prst="rect">
            <a:avLst/>
          </a:prstGeom>
        </p:spPr>
      </p:pic>
      <p:pic>
        <p:nvPicPr>
          <p:cNvPr id="13" name="fe_03_1285-01269-A-050261-050912-src_fakegen">
            <a:hlinkClick r:id="" action="ppaction://media"/>
            <a:extLst>
              <a:ext uri="{FF2B5EF4-FFF2-40B4-BE49-F238E27FC236}">
                <a16:creationId xmlns:a16="http://schemas.microsoft.com/office/drawing/2014/main" id="{8FD337BC-EF12-427F-8D2C-09EEED22A63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411845" y="5564294"/>
            <a:ext cx="6096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1ADCC-F04F-4E15-8D30-856B5C752E40}"/>
              </a:ext>
            </a:extLst>
          </p:cNvPr>
          <p:cNvSpPr txBox="1"/>
          <p:nvPr/>
        </p:nvSpPr>
        <p:spPr>
          <a:xfrm>
            <a:off x="2164543" y="5702774"/>
            <a:ext cx="23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CUT o/p when </a:t>
            </a:r>
            <a:r>
              <a:rPr lang="en-IN" sz="1400" dirty="0" err="1"/>
              <a:t>specPower</a:t>
            </a:r>
            <a:r>
              <a:rPr lang="en-IN" sz="1400" dirty="0"/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A0C13-205F-45DC-B20A-15870F4393D1}"/>
              </a:ext>
            </a:extLst>
          </p:cNvPr>
          <p:cNvSpPr txBox="1"/>
          <p:nvPr/>
        </p:nvSpPr>
        <p:spPr>
          <a:xfrm>
            <a:off x="5599726" y="5702774"/>
            <a:ext cx="237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GT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8D783-0F06-4BDA-AC42-A6139AE62F12}"/>
              </a:ext>
            </a:extLst>
          </p:cNvPr>
          <p:cNvSpPr txBox="1"/>
          <p:nvPr/>
        </p:nvSpPr>
        <p:spPr>
          <a:xfrm>
            <a:off x="9007518" y="5702773"/>
            <a:ext cx="237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CUT o/p when </a:t>
            </a:r>
            <a:r>
              <a:rPr lang="en-IN" sz="1400" dirty="0" err="1"/>
              <a:t>specPower</a:t>
            </a:r>
            <a:r>
              <a:rPr lang="en-IN" sz="1400" dirty="0"/>
              <a:t> = 1 (default)</a:t>
            </a:r>
          </a:p>
        </p:txBody>
      </p:sp>
    </p:spTree>
    <p:extLst>
      <p:ext uri="{BB962C8B-B14F-4D97-AF65-F5344CB8AC3E}">
        <p14:creationId xmlns:p14="http://schemas.microsoft.com/office/powerpoint/2010/main" val="12375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1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50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10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3755-AF8A-4476-990E-4627253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SinGAN</a:t>
            </a:r>
            <a:r>
              <a:rPr lang="en-IN" dirty="0"/>
              <a:t> + </a:t>
            </a:r>
            <a:r>
              <a:rPr lang="en-IN" dirty="0" err="1"/>
              <a:t>CutGAN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F096-E201-49BB-B97E-04258953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Here, we train a </a:t>
            </a:r>
            <a:r>
              <a:rPr lang="en-IN" dirty="0" err="1"/>
              <a:t>SinGAN</a:t>
            </a:r>
            <a:r>
              <a:rPr lang="en-IN" dirty="0"/>
              <a:t> model on a RATS noisy sample. Then use the trained model to generate domain A audio files for </a:t>
            </a:r>
            <a:r>
              <a:rPr lang="en-IN" dirty="0" err="1"/>
              <a:t>CutGAN</a:t>
            </a:r>
            <a:r>
              <a:rPr lang="en-IN" dirty="0"/>
              <a:t>; CUT would train on </a:t>
            </a:r>
            <a:r>
              <a:rPr lang="en-IN" dirty="0" err="1"/>
              <a:t>SinGAN</a:t>
            </a:r>
            <a:r>
              <a:rPr lang="en-IN" dirty="0"/>
              <a:t>-passed Audio (domain A) → RATS noisy samples (domain 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 did not vary by that much: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when passed via </a:t>
            </a:r>
            <a:r>
              <a:rPr lang="en-IN" dirty="0" err="1"/>
              <a:t>SinGAN</a:t>
            </a:r>
            <a:r>
              <a:rPr lang="en-IN" dirty="0"/>
              <a:t>: 6.35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w/o </a:t>
            </a:r>
            <a:r>
              <a:rPr lang="en-IN" dirty="0" err="1"/>
              <a:t>SinGAN</a:t>
            </a:r>
            <a:r>
              <a:rPr lang="en-IN" dirty="0"/>
              <a:t>: 6.82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053C1-03E6-4B21-9705-101DCB57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12E39E6-DD8B-4928-B6D0-FE2C40764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2" y="3959730"/>
            <a:ext cx="2755628" cy="1810266"/>
          </a:xfrm>
          <a:prstGeom prst="rect">
            <a:avLst/>
          </a:prstGeom>
        </p:spPr>
      </p:pic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74A57A3A-1894-479D-890E-EC50157422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99" y="3959730"/>
            <a:ext cx="2665470" cy="1810466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6A38490-AB25-486F-BE17-4DE2A04601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88" y="3959730"/>
            <a:ext cx="2664124" cy="1810267"/>
          </a:xfrm>
          <a:prstGeom prst="rect">
            <a:avLst/>
          </a:prstGeom>
        </p:spPr>
      </p:pic>
      <p:pic>
        <p:nvPicPr>
          <p:cNvPr id="9" name="fe_03_1285-01269-A-050261-050912-A_8k">
            <a:hlinkClick r:id="" action="ppaction://media"/>
            <a:extLst>
              <a:ext uri="{FF2B5EF4-FFF2-40B4-BE49-F238E27FC236}">
                <a16:creationId xmlns:a16="http://schemas.microsoft.com/office/drawing/2014/main" id="{FC6B1C55-EFCF-4482-AD6D-3202D0126A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64512" y="5817116"/>
            <a:ext cx="369332" cy="369332"/>
          </a:xfrm>
          <a:prstGeom prst="rect">
            <a:avLst/>
          </a:prstGeom>
        </p:spPr>
      </p:pic>
      <p:pic>
        <p:nvPicPr>
          <p:cNvPr id="10" name="fe_03_1285-01269-A-050261-050912-src_fakegen_nocodec">
            <a:hlinkClick r:id="" action="ppaction://media"/>
            <a:extLst>
              <a:ext uri="{FF2B5EF4-FFF2-40B4-BE49-F238E27FC236}">
                <a16:creationId xmlns:a16="http://schemas.microsoft.com/office/drawing/2014/main" id="{564CC045-AED6-4803-B7C8-DF57D0B80FE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646169" y="5821974"/>
            <a:ext cx="364474" cy="364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BD031-ED03-4E1D-94EC-F65252C9C702}"/>
              </a:ext>
            </a:extLst>
          </p:cNvPr>
          <p:cNvSpPr txBox="1"/>
          <p:nvPr/>
        </p:nvSpPr>
        <p:spPr>
          <a:xfrm>
            <a:off x="9110329" y="5821739"/>
            <a:ext cx="14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w/o </a:t>
            </a:r>
            <a:r>
              <a:rPr lang="en-IN" dirty="0" err="1"/>
              <a:t>singan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7F52C-4BF2-4E5B-88F7-5F0FD32DDF52}"/>
              </a:ext>
            </a:extLst>
          </p:cNvPr>
          <p:cNvSpPr txBox="1"/>
          <p:nvPr/>
        </p:nvSpPr>
        <p:spPr>
          <a:xfrm>
            <a:off x="5849814" y="5817116"/>
            <a:ext cx="134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GT</a:t>
            </a:r>
          </a:p>
        </p:txBody>
      </p:sp>
      <p:pic>
        <p:nvPicPr>
          <p:cNvPr id="13" name="fe_03_1285-01269-A-050261-050912-src_fakegen_singanPassed">
            <a:hlinkClick r:id="" action="ppaction://media"/>
            <a:extLst>
              <a:ext uri="{FF2B5EF4-FFF2-40B4-BE49-F238E27FC236}">
                <a16:creationId xmlns:a16="http://schemas.microsoft.com/office/drawing/2014/main" id="{49BE6619-2723-4D8B-A071-F1E70AE34D0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15409" y="5833094"/>
            <a:ext cx="364474" cy="36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A3EA72-8C1D-44A0-A56A-9DC0ADF584B7}"/>
              </a:ext>
            </a:extLst>
          </p:cNvPr>
          <p:cNvSpPr txBox="1"/>
          <p:nvPr/>
        </p:nvSpPr>
        <p:spPr>
          <a:xfrm>
            <a:off x="2095853" y="5817116"/>
            <a:ext cx="134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713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1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50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484</Words>
  <Application>Microsoft Office PowerPoint</Application>
  <PresentationFormat>Widescreen</PresentationFormat>
  <Paragraphs>61</Paragraphs>
  <Slides>8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Retrospect</vt:lpstr>
      <vt:lpstr>Generating noisy speech data from clean data in the frequency domain using Deep Learning Methods</vt:lpstr>
      <vt:lpstr>Tasks to be completed:</vt:lpstr>
      <vt:lpstr>Modify code to apply a codec to audio files before training.</vt:lpstr>
      <vt:lpstr>Using Vertical Cross-sections as receptive fields:</vt:lpstr>
      <vt:lpstr>Trying to determine if CutGAN learns Codec specification:</vt:lpstr>
      <vt:lpstr>Raising spectrograms by a power before training:</vt:lpstr>
      <vt:lpstr>Using SinGAN + CutGAN: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SHANTAVEERAPPA SHIROL-170905178</dc:creator>
  <cp:lastModifiedBy>SHASHANK SHANTAVEERAPPA SHIROL-170905178</cp:lastModifiedBy>
  <cp:revision>84</cp:revision>
  <dcterms:created xsi:type="dcterms:W3CDTF">2021-03-29T12:08:41Z</dcterms:created>
  <dcterms:modified xsi:type="dcterms:W3CDTF">2021-03-29T15:48:37Z</dcterms:modified>
</cp:coreProperties>
</file>