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wav"/><Relationship Id="rId3" Type="http://schemas.microsoft.com/office/2007/relationships/media" Target="../media/media5.wav"/><Relationship Id="rId7" Type="http://schemas.microsoft.com/office/2007/relationships/media" Target="../media/media11.wav"/><Relationship Id="rId12" Type="http://schemas.openxmlformats.org/officeDocument/2006/relationships/image" Target="../media/image10.png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audio" Target="../media/media10.wav"/><Relationship Id="rId11" Type="http://schemas.openxmlformats.org/officeDocument/2006/relationships/slideLayout" Target="../slideLayouts/slideLayout2.xml"/><Relationship Id="rId5" Type="http://schemas.microsoft.com/office/2007/relationships/media" Target="../media/media10.wav"/><Relationship Id="rId10" Type="http://schemas.openxmlformats.org/officeDocument/2006/relationships/audio" Target="../media/media12.wav"/><Relationship Id="rId4" Type="http://schemas.openxmlformats.org/officeDocument/2006/relationships/audio" Target="../media/media5.wav"/><Relationship Id="rId9" Type="http://schemas.microsoft.com/office/2007/relationships/media" Target="../media/media12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wav"/><Relationship Id="rId3" Type="http://schemas.microsoft.com/office/2007/relationships/media" Target="../media/media13.wav"/><Relationship Id="rId7" Type="http://schemas.microsoft.com/office/2007/relationships/media" Target="../media/media15.wav"/><Relationship Id="rId12" Type="http://schemas.openxmlformats.org/officeDocument/2006/relationships/image" Target="../media/image10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audio" Target="../media/media14.wav"/><Relationship Id="rId11" Type="http://schemas.openxmlformats.org/officeDocument/2006/relationships/slideLayout" Target="../slideLayouts/slideLayout2.xml"/><Relationship Id="rId5" Type="http://schemas.microsoft.com/office/2007/relationships/media" Target="../media/media14.wav"/><Relationship Id="rId10" Type="http://schemas.openxmlformats.org/officeDocument/2006/relationships/audio" Target="../media/media16.wav"/><Relationship Id="rId4" Type="http://schemas.openxmlformats.org/officeDocument/2006/relationships/audio" Target="../media/media13.wav"/><Relationship Id="rId9" Type="http://schemas.microsoft.com/office/2007/relationships/media" Target="../media/media16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17.wav"/><Relationship Id="rId7" Type="http://schemas.openxmlformats.org/officeDocument/2006/relationships/image" Target="../media/image12.jp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jp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7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20.wav"/><Relationship Id="rId13" Type="http://schemas.openxmlformats.org/officeDocument/2006/relationships/slideLayout" Target="../slideLayouts/slideLayout2.xml"/><Relationship Id="rId3" Type="http://schemas.microsoft.com/office/2007/relationships/media" Target="../media/media18.wav"/><Relationship Id="rId7" Type="http://schemas.microsoft.com/office/2007/relationships/media" Target="../media/media20.wav"/><Relationship Id="rId12" Type="http://schemas.openxmlformats.org/officeDocument/2006/relationships/audio" Target="../media/media21.wav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audio" Target="../media/media19.wav"/><Relationship Id="rId11" Type="http://schemas.microsoft.com/office/2007/relationships/media" Target="../media/media21.wav"/><Relationship Id="rId5" Type="http://schemas.microsoft.com/office/2007/relationships/media" Target="../media/media19.wav"/><Relationship Id="rId10" Type="http://schemas.openxmlformats.org/officeDocument/2006/relationships/audio" Target="../media/media6.wav"/><Relationship Id="rId4" Type="http://schemas.openxmlformats.org/officeDocument/2006/relationships/audio" Target="../media/media18.wav"/><Relationship Id="rId9" Type="http://schemas.microsoft.com/office/2007/relationships/media" Target="../media/media6.wav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3" Type="http://schemas.microsoft.com/office/2007/relationships/media" Target="../media/media18.wav"/><Relationship Id="rId7" Type="http://schemas.microsoft.com/office/2007/relationships/media" Target="../media/media6.wav"/><Relationship Id="rId12" Type="http://schemas.openxmlformats.org/officeDocument/2006/relationships/image" Target="../media/image10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audio" Target="../media/media19.wav"/><Relationship Id="rId11" Type="http://schemas.openxmlformats.org/officeDocument/2006/relationships/slideLayout" Target="../slideLayouts/slideLayout2.xml"/><Relationship Id="rId5" Type="http://schemas.microsoft.com/office/2007/relationships/media" Target="../media/media19.wav"/><Relationship Id="rId10" Type="http://schemas.openxmlformats.org/officeDocument/2006/relationships/audio" Target="../media/media22.wav"/><Relationship Id="rId4" Type="http://schemas.openxmlformats.org/officeDocument/2006/relationships/audio" Target="../media/media18.wav"/><Relationship Id="rId9" Type="http://schemas.microsoft.com/office/2007/relationships/media" Target="../media/media22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3" Type="http://schemas.microsoft.com/office/2007/relationships/media" Target="../media/media5.wav"/><Relationship Id="rId7" Type="http://schemas.microsoft.com/office/2007/relationships/media" Target="../media/media7.wav"/><Relationship Id="rId12" Type="http://schemas.openxmlformats.org/officeDocument/2006/relationships/image" Target="../media/image10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slideLayout" Target="../slideLayouts/slideLayout2.xml"/><Relationship Id="rId5" Type="http://schemas.microsoft.com/office/2007/relationships/media" Target="../media/media6.wav"/><Relationship Id="rId10" Type="http://schemas.openxmlformats.org/officeDocument/2006/relationships/audio" Target="../media/media8.wav"/><Relationship Id="rId4" Type="http://schemas.openxmlformats.org/officeDocument/2006/relationships/audio" Target="../media/media5.wav"/><Relationship Id="rId9" Type="http://schemas.microsoft.com/office/2007/relationships/media" Target="../media/media8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Training SinGAN with </a:t>
            </a:r>
            <a:r>
              <a:rPr lang="en-IN" sz="4300" dirty="0" err="1"/>
              <a:t>Ffmpeg</a:t>
            </a:r>
            <a:r>
              <a:rPr lang="en-IN" sz="4300" dirty="0"/>
              <a:t> samples (I):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800" b="1" u="sng" dirty="0"/>
              <a:t>Training Image:</a:t>
            </a:r>
            <a:r>
              <a:rPr lang="en-IN" sz="1800" dirty="0"/>
              <a:t> Female </a:t>
            </a:r>
            <a:r>
              <a:rPr lang="en-IN" sz="1800" dirty="0" err="1"/>
              <a:t>ogg</a:t>
            </a:r>
            <a:r>
              <a:rPr lang="en-IN" sz="1800" dirty="0"/>
              <a:t> (8k sampling rate, 5.5k bitrate)</a:t>
            </a:r>
            <a:br>
              <a:rPr lang="en-IN" sz="1800" dirty="0"/>
            </a:br>
            <a:r>
              <a:rPr lang="en-IN" sz="1800" b="1" u="sng" dirty="0"/>
              <a:t>Paint Image: </a:t>
            </a:r>
            <a:r>
              <a:rPr lang="en-IN" sz="1800" dirty="0"/>
              <a:t>RATs Female Clean (8k sampling rate)</a:t>
            </a:r>
            <a:br>
              <a:rPr lang="en-IN" sz="1800" dirty="0"/>
            </a:br>
            <a:r>
              <a:rPr lang="en-IN" sz="1800" b="1" u="sng" dirty="0"/>
              <a:t>Content:</a:t>
            </a:r>
            <a:r>
              <a:rPr lang="en-IN" sz="1800" dirty="0"/>
              <a:t>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10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295458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1" y="533122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3330317" y="2762473"/>
            <a:ext cx="0" cy="345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D0A55C-F3D1-41D2-BF64-C25435E7D80A}"/>
              </a:ext>
            </a:extLst>
          </p:cNvPr>
          <p:cNvSpPr txBox="1"/>
          <p:nvPr/>
        </p:nvSpPr>
        <p:spPr>
          <a:xfrm>
            <a:off x="961733" y="418502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Truth:</a:t>
            </a:r>
          </a:p>
        </p:txBody>
      </p:sp>
      <p:pic>
        <p:nvPicPr>
          <p:cNvPr id="2" name="female_550_ogg">
            <a:hlinkClick r:id="" action="ppaction://media"/>
            <a:extLst>
              <a:ext uri="{FF2B5EF4-FFF2-40B4-BE49-F238E27FC236}">
                <a16:creationId xmlns:a16="http://schemas.microsoft.com/office/drawing/2014/main" id="{D33C961C-6A89-4AB4-AB15-53D6880331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52833" y="2981410"/>
            <a:ext cx="315675" cy="315675"/>
          </a:xfrm>
          <a:prstGeom prst="rect">
            <a:avLst/>
          </a:prstGeom>
        </p:spPr>
      </p:pic>
      <p:pic>
        <p:nvPicPr>
          <p:cNvPr id="3" name="paint">
            <a:hlinkClick r:id="" action="ppaction://media"/>
            <a:extLst>
              <a:ext uri="{FF2B5EF4-FFF2-40B4-BE49-F238E27FC236}">
                <a16:creationId xmlns:a16="http://schemas.microsoft.com/office/drawing/2014/main" id="{F3B221D7-BD48-4997-9C19-BA6E53FAE73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49471" y="5354387"/>
            <a:ext cx="315675" cy="315675"/>
          </a:xfrm>
          <a:prstGeom prst="rect">
            <a:avLst/>
          </a:prstGeom>
        </p:spPr>
      </p:pic>
      <p:pic>
        <p:nvPicPr>
          <p:cNvPr id="12" name="paint_550_ogg_ground_truth">
            <a:hlinkClick r:id="" action="ppaction://media"/>
            <a:extLst>
              <a:ext uri="{FF2B5EF4-FFF2-40B4-BE49-F238E27FC236}">
                <a16:creationId xmlns:a16="http://schemas.microsoft.com/office/drawing/2014/main" id="{C200F601-A101-4965-9E13-475F6872BAE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49470" y="4211850"/>
            <a:ext cx="315675" cy="315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F87EB2-D2CA-48D2-AEE9-E8D4E6BB2F1F}"/>
              </a:ext>
            </a:extLst>
          </p:cNvPr>
          <p:cNvSpPr txBox="1"/>
          <p:nvPr/>
        </p:nvSpPr>
        <p:spPr>
          <a:xfrm>
            <a:off x="3620338" y="2762473"/>
            <a:ext cx="79277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ground truth noise and output at:</a:t>
            </a:r>
          </a:p>
          <a:p>
            <a:endParaRPr lang="en-GB" sz="1200" dirty="0"/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15.787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9.950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8.685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=4: 8.646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=5: 8.460</a:t>
            </a:r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paint and output at:</a:t>
            </a:r>
          </a:p>
          <a:p>
            <a:endParaRPr lang="en-GB" sz="1200" dirty="0"/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14.353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7.900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5.602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=4: 3.677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=5: 2.484</a:t>
            </a:r>
          </a:p>
          <a:p>
            <a:endParaRPr lang="en-GB" sz="1200" dirty="0"/>
          </a:p>
          <a:p>
            <a:r>
              <a:rPr lang="en-GB" sz="1200" dirty="0"/>
              <a:t>Observation: LSD decreases in both cases (opp. of RATs case), output and paint resembles AND </a:t>
            </a:r>
            <a:r>
              <a:rPr lang="en-GB" sz="1200" dirty="0" err="1"/>
              <a:t>ground_truth</a:t>
            </a:r>
            <a:r>
              <a:rPr lang="en-GB" sz="1200" dirty="0"/>
              <a:t> and paint resembles too (this was not the case in RATs example). The noise characteristics are not captured by SinGAN, it just reproduces the paint image.</a:t>
            </a:r>
            <a:endParaRPr lang="en-IN" sz="1200" dirty="0"/>
          </a:p>
        </p:txBody>
      </p:sp>
      <p:pic>
        <p:nvPicPr>
          <p:cNvPr id="14" name="start_scale=5_reconstructed">
            <a:hlinkClick r:id="" action="ppaction://media"/>
            <a:extLst>
              <a:ext uri="{FF2B5EF4-FFF2-40B4-BE49-F238E27FC236}">
                <a16:creationId xmlns:a16="http://schemas.microsoft.com/office/drawing/2014/main" id="{10EE3293-BE20-43B7-B3C9-2289EE9AC57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404070" y="2301668"/>
            <a:ext cx="304800" cy="30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0173B9-321B-4E02-B63A-2C07DFD8F599}"/>
              </a:ext>
            </a:extLst>
          </p:cNvPr>
          <p:cNvSpPr txBox="1"/>
          <p:nvPr/>
        </p:nvSpPr>
        <p:spPr>
          <a:xfrm>
            <a:off x="9703291" y="2606468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Scale=5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5E571A-9F65-4BC7-A9B6-1D8D1FB530EE}"/>
              </a:ext>
            </a:extLst>
          </p:cNvPr>
          <p:cNvSpPr txBox="1"/>
          <p:nvPr/>
        </p:nvSpPr>
        <p:spPr>
          <a:xfrm>
            <a:off x="9703291" y="3370617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Scale=1 output</a:t>
            </a:r>
          </a:p>
        </p:txBody>
      </p:sp>
      <p:pic>
        <p:nvPicPr>
          <p:cNvPr id="17" name="start_scale=1_reconstructed">
            <a:hlinkClick r:id="" action="ppaction://media"/>
            <a:extLst>
              <a:ext uri="{FF2B5EF4-FFF2-40B4-BE49-F238E27FC236}">
                <a16:creationId xmlns:a16="http://schemas.microsoft.com/office/drawing/2014/main" id="{8475D626-F746-4580-8FCE-2D9FF22FEB4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404070" y="31218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3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36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Training SinGAN with </a:t>
            </a:r>
            <a:r>
              <a:rPr lang="en-IN" sz="4300" dirty="0" err="1"/>
              <a:t>Ffmpeg</a:t>
            </a:r>
            <a:r>
              <a:rPr lang="en-IN" sz="4300" dirty="0"/>
              <a:t> samples (II):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800" b="1" u="sng" dirty="0"/>
              <a:t>Training Image:</a:t>
            </a:r>
            <a:r>
              <a:rPr lang="en-IN" sz="1800" dirty="0"/>
              <a:t> Female g726 (8k sampling rate, 16k bitrate)</a:t>
            </a:r>
            <a:br>
              <a:rPr lang="en-IN" sz="1800" dirty="0"/>
            </a:br>
            <a:r>
              <a:rPr lang="en-IN" sz="1800" b="1" u="sng" dirty="0"/>
              <a:t>Paint Image: </a:t>
            </a:r>
            <a:r>
              <a:rPr lang="en-IN" sz="1800" dirty="0"/>
              <a:t>RATs Female Clean (8k sampling rate)</a:t>
            </a:r>
            <a:br>
              <a:rPr lang="en-IN" sz="1800" dirty="0"/>
            </a:br>
            <a:r>
              <a:rPr lang="en-IN" sz="1800" b="1" u="sng" dirty="0"/>
              <a:t>Content:</a:t>
            </a:r>
            <a:r>
              <a:rPr lang="en-IN" sz="1800" dirty="0"/>
              <a:t>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295458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1" y="533122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3330317" y="2762473"/>
            <a:ext cx="0" cy="345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D0A55C-F3D1-41D2-BF64-C25435E7D80A}"/>
              </a:ext>
            </a:extLst>
          </p:cNvPr>
          <p:cNvSpPr txBox="1"/>
          <p:nvPr/>
        </p:nvSpPr>
        <p:spPr>
          <a:xfrm>
            <a:off x="961733" y="418502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Truth:</a:t>
            </a:r>
          </a:p>
        </p:txBody>
      </p:sp>
      <p:pic>
        <p:nvPicPr>
          <p:cNvPr id="3" name="paint">
            <a:hlinkClick r:id="" action="ppaction://media"/>
            <a:extLst>
              <a:ext uri="{FF2B5EF4-FFF2-40B4-BE49-F238E27FC236}">
                <a16:creationId xmlns:a16="http://schemas.microsoft.com/office/drawing/2014/main" id="{F3B221D7-BD48-4997-9C19-BA6E53FAE7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49471" y="5354387"/>
            <a:ext cx="315675" cy="315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F87EB2-D2CA-48D2-AEE9-E8D4E6BB2F1F}"/>
              </a:ext>
            </a:extLst>
          </p:cNvPr>
          <p:cNvSpPr txBox="1"/>
          <p:nvPr/>
        </p:nvSpPr>
        <p:spPr>
          <a:xfrm>
            <a:off x="3620338" y="2762473"/>
            <a:ext cx="7927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ground truth noise and output at: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18.842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18.732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17.182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=4: 14.330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=5: 10.067</a:t>
            </a:r>
          </a:p>
          <a:p>
            <a:pPr lvl="1"/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paint and out put at: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15.278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13.077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10.320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=4: 6.874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=5: 3.016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200" dirty="0"/>
              <a:t>Observation: Same as Example (I)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E62925-3CAB-4152-889A-0D74E5B3DE19}"/>
              </a:ext>
            </a:extLst>
          </p:cNvPr>
          <p:cNvSpPr txBox="1"/>
          <p:nvPr/>
        </p:nvSpPr>
        <p:spPr>
          <a:xfrm>
            <a:off x="9703291" y="2606468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Scale=5 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E8AA7-8B69-4BEC-B7A1-F0370A540AA9}"/>
              </a:ext>
            </a:extLst>
          </p:cNvPr>
          <p:cNvSpPr txBox="1"/>
          <p:nvPr/>
        </p:nvSpPr>
        <p:spPr>
          <a:xfrm>
            <a:off x="9703291" y="3370617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Scale=1 output</a:t>
            </a:r>
          </a:p>
        </p:txBody>
      </p:sp>
      <p:pic>
        <p:nvPicPr>
          <p:cNvPr id="7" name="start_scale=5_reconstructed">
            <a:hlinkClick r:id="" action="ppaction://media"/>
            <a:extLst>
              <a:ext uri="{FF2B5EF4-FFF2-40B4-BE49-F238E27FC236}">
                <a16:creationId xmlns:a16="http://schemas.microsoft.com/office/drawing/2014/main" id="{1D725536-E8FB-47FC-B027-489A150702A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435835" y="2280953"/>
            <a:ext cx="325515" cy="325515"/>
          </a:xfrm>
          <a:prstGeom prst="rect">
            <a:avLst/>
          </a:prstGeom>
        </p:spPr>
      </p:pic>
      <p:pic>
        <p:nvPicPr>
          <p:cNvPr id="9" name="start_scale=1_reconstructed">
            <a:hlinkClick r:id="" action="ppaction://media"/>
            <a:extLst>
              <a:ext uri="{FF2B5EF4-FFF2-40B4-BE49-F238E27FC236}">
                <a16:creationId xmlns:a16="http://schemas.microsoft.com/office/drawing/2014/main" id="{56ACB71D-4425-49C1-AB43-A5C622F47AC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435835" y="3041687"/>
            <a:ext cx="325515" cy="325515"/>
          </a:xfrm>
          <a:prstGeom prst="rect">
            <a:avLst/>
          </a:prstGeom>
        </p:spPr>
      </p:pic>
      <p:pic>
        <p:nvPicPr>
          <p:cNvPr id="10" name="female_g726_160">
            <a:hlinkClick r:id="" action="ppaction://media"/>
            <a:extLst>
              <a:ext uri="{FF2B5EF4-FFF2-40B4-BE49-F238E27FC236}">
                <a16:creationId xmlns:a16="http://schemas.microsoft.com/office/drawing/2014/main" id="{C6E1FE4B-959C-4921-BBFE-B7FBE49A546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38530" y="2976490"/>
            <a:ext cx="325515" cy="325515"/>
          </a:xfrm>
          <a:prstGeom prst="rect">
            <a:avLst/>
          </a:prstGeom>
        </p:spPr>
      </p:pic>
      <p:pic>
        <p:nvPicPr>
          <p:cNvPr id="17" name="paint_g726_160_ground_truth">
            <a:hlinkClick r:id="" action="ppaction://media"/>
            <a:extLst>
              <a:ext uri="{FF2B5EF4-FFF2-40B4-BE49-F238E27FC236}">
                <a16:creationId xmlns:a16="http://schemas.microsoft.com/office/drawing/2014/main" id="{EF3BE210-B283-49A6-BA25-FB5F4B7C6CD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38530" y="4228839"/>
            <a:ext cx="325515" cy="3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9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36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10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01A-F105-427B-9592-3B76F2DB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Mel-Spectrogram (I):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8333-F84C-4CE4-A034-F950D708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Compute a Mel-Scaled spectrogram and inverse module to get audio back: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Use: </a:t>
            </a:r>
            <a:r>
              <a:rPr lang="en-GB" i="1" dirty="0" err="1">
                <a:solidFill>
                  <a:srgbClr val="ABB2BF"/>
                </a:solidFill>
                <a:effectLst/>
              </a:rPr>
              <a:t>librosa.feature.</a:t>
            </a:r>
            <a:r>
              <a:rPr lang="en-GB" i="1" dirty="0" err="1">
                <a:solidFill>
                  <a:srgbClr val="61AFEF"/>
                </a:solidFill>
              </a:rPr>
              <a:t>melspectrogram</a:t>
            </a:r>
            <a:r>
              <a:rPr lang="en-GB" i="1" dirty="0">
                <a:solidFill>
                  <a:srgbClr val="ABB2BF"/>
                </a:solidFill>
                <a:effectLst/>
              </a:rPr>
              <a:t>(data, </a:t>
            </a:r>
            <a:r>
              <a:rPr lang="en-GB" i="1" dirty="0" err="1">
                <a:solidFill>
                  <a:srgbClr val="ABB2BF"/>
                </a:solidFill>
                <a:effectLst/>
              </a:rPr>
              <a:t>sr</a:t>
            </a:r>
            <a:r>
              <a:rPr lang="en-GB" i="1" dirty="0">
                <a:solidFill>
                  <a:srgbClr val="ABB2BF"/>
                </a:solidFill>
                <a:effectLst/>
              </a:rPr>
              <a:t>=None)</a:t>
            </a:r>
            <a:br>
              <a:rPr lang="en-GB" i="1" dirty="0">
                <a:solidFill>
                  <a:srgbClr val="ABB2BF"/>
                </a:solidFill>
                <a:effectLst/>
              </a:rPr>
            </a:br>
            <a:r>
              <a:rPr lang="en-GB" i="1" dirty="0">
                <a:solidFill>
                  <a:srgbClr val="ABB2BF"/>
                </a:solidFill>
                <a:effectLst/>
              </a:rPr>
              <a:t>		</a:t>
            </a:r>
            <a:r>
              <a:rPr lang="en-GB" dirty="0"/>
              <a:t>Use: </a:t>
            </a:r>
            <a:r>
              <a:rPr lang="en-GB" i="1" dirty="0" err="1">
                <a:solidFill>
                  <a:srgbClr val="ABB2BF"/>
                </a:solidFill>
                <a:effectLst/>
              </a:rPr>
              <a:t>librosa.feature.inverse.</a:t>
            </a:r>
            <a:r>
              <a:rPr lang="en-GB" i="1" dirty="0" err="1">
                <a:solidFill>
                  <a:srgbClr val="61AFEF"/>
                </a:solidFill>
              </a:rPr>
              <a:t>mel_to_audio</a:t>
            </a:r>
            <a:r>
              <a:rPr lang="en-GB" i="1" dirty="0">
                <a:solidFill>
                  <a:srgbClr val="ABB2BF"/>
                </a:solidFill>
                <a:effectLst/>
              </a:rPr>
              <a:t>(M, </a:t>
            </a:r>
            <a:r>
              <a:rPr lang="en-GB" i="1" dirty="0" err="1">
                <a:solidFill>
                  <a:srgbClr val="ABB2BF"/>
                </a:solidFill>
                <a:effectLst/>
              </a:rPr>
              <a:t>sr</a:t>
            </a:r>
            <a:r>
              <a:rPr lang="en-GB" i="1" dirty="0">
                <a:solidFill>
                  <a:srgbClr val="ABB2BF"/>
                </a:solidFill>
                <a:effectLst/>
              </a:rPr>
              <a:t>=None)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Observation:</a:t>
            </a:r>
            <a:br>
              <a:rPr lang="en-GB" dirty="0"/>
            </a:br>
            <a:r>
              <a:rPr lang="en-GB" dirty="0"/>
              <a:t>	The module that reconstructs the audio from a </a:t>
            </a:r>
            <a:r>
              <a:rPr lang="en-GB" dirty="0" err="1"/>
              <a:t>mel</a:t>
            </a:r>
            <a:r>
              <a:rPr lang="en-GB" dirty="0"/>
              <a:t>-spectrogram does so using Griffin-Lim</a:t>
            </a:r>
            <a:r>
              <a:rPr lang="en-GB" baseline="30000" dirty="0"/>
              <a:t>[2]</a:t>
            </a:r>
            <a:r>
              <a:rPr lang="en-GB" dirty="0"/>
              <a:t>.The reconstruction is lossy (refer next figure).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From the </a:t>
            </a:r>
            <a:r>
              <a:rPr lang="en-GB" dirty="0" err="1"/>
              <a:t>Librosa</a:t>
            </a:r>
            <a:r>
              <a:rPr lang="en-GB" dirty="0"/>
              <a:t> Documentation[3]:</a:t>
            </a:r>
            <a:br>
              <a:rPr lang="en-GB" dirty="0"/>
            </a:br>
            <a:r>
              <a:rPr lang="en-GB" dirty="0"/>
              <a:t>	</a:t>
            </a:r>
            <a:r>
              <a:rPr lang="en-GB" sz="1400" i="1" dirty="0"/>
              <a:t>“</a:t>
            </a:r>
            <a:r>
              <a:rPr lang="en-GB" sz="1400" b="0" i="1" dirty="0">
                <a:solidFill>
                  <a:srgbClr val="404040"/>
                </a:solidFill>
                <a:effectLst/>
                <a:latin typeface="Lato"/>
              </a:rPr>
              <a:t>Given a short-time Fourier transform magnitude matrix (s) , the algorithm randomly initializes phase estimates, and then alternates forward- and inverse-STFT operations. </a:t>
            </a:r>
            <a:r>
              <a:rPr lang="en-GB" sz="1400" i="1" dirty="0"/>
              <a:t>”</a:t>
            </a:r>
            <a:endParaRPr lang="en-IN" sz="1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25DE-62CE-4918-9243-19DC4E4B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1060-1968-4071-85FC-9D75A41EC304}"/>
              </a:ext>
            </a:extLst>
          </p:cNvPr>
          <p:cNvSpPr txBox="1"/>
          <p:nvPr/>
        </p:nvSpPr>
        <p:spPr>
          <a:xfrm>
            <a:off x="624785" y="5947159"/>
            <a:ext cx="8279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[2] 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</a:rPr>
              <a:t>D. W. Griffin and J. S. Lim, “Signal estimation from modified short-time Fourier transform,” IEEE Trans. ASSP, vol.32, no.2, pp.236–243, Apr. 1984.</a:t>
            </a:r>
          </a:p>
          <a:p>
            <a:r>
              <a:rPr lang="en-IN" sz="1050" dirty="0"/>
              <a:t>[3] 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</a:rPr>
              <a:t>https://librosa.org/doc/main/generated/librosa.griffinlim.html#librosa.griffinlim</a:t>
            </a:r>
            <a:endParaRPr lang="en-IN" sz="10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9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926B-D603-4932-9591-28821F7C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Mel-Spectrogram (II):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43C73-1E45-4540-B194-384241F2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60361-7AE0-4490-BF2D-C606F65E4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8" y="2284732"/>
            <a:ext cx="5106154" cy="2835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D07F-8DB4-49AC-B4D0-3190B3F493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5" y="2284732"/>
            <a:ext cx="5106155" cy="2834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6292E-A134-48CC-B7E4-3D71F53C7B47}"/>
              </a:ext>
            </a:extLst>
          </p:cNvPr>
          <p:cNvSpPr txBox="1"/>
          <p:nvPr/>
        </p:nvSpPr>
        <p:spPr>
          <a:xfrm>
            <a:off x="1634223" y="1915400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Audio: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6AE09C-5BF0-4A91-97D9-12CA42EB8324}"/>
              </a:ext>
            </a:extLst>
          </p:cNvPr>
          <p:cNvSpPr txBox="1"/>
          <p:nvPr/>
        </p:nvSpPr>
        <p:spPr>
          <a:xfrm>
            <a:off x="7102576" y="1915400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Reconstructed Audio:</a:t>
            </a:r>
          </a:p>
        </p:txBody>
      </p:sp>
      <p:pic>
        <p:nvPicPr>
          <p:cNvPr id="10" name="female">
            <a:hlinkClick r:id="" action="ppaction://media"/>
            <a:extLst>
              <a:ext uri="{FF2B5EF4-FFF2-40B4-BE49-F238E27FC236}">
                <a16:creationId xmlns:a16="http://schemas.microsoft.com/office/drawing/2014/main" id="{5A19D4BE-A505-4461-8EF0-6B195CB6DF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38122" y="5361524"/>
            <a:ext cx="609600" cy="609600"/>
          </a:xfrm>
          <a:prstGeom prst="rect">
            <a:avLst/>
          </a:prstGeom>
        </p:spPr>
      </p:pic>
      <p:pic>
        <p:nvPicPr>
          <p:cNvPr id="11" name="mel_recon">
            <a:hlinkClick r:id="" action="ppaction://media"/>
            <a:extLst>
              <a:ext uri="{FF2B5EF4-FFF2-40B4-BE49-F238E27FC236}">
                <a16:creationId xmlns:a16="http://schemas.microsoft.com/office/drawing/2014/main" id="{FD950297-209D-4599-8F2A-80C71C062DF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706475" y="53371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4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Training SinGAN with long RATs sample specs (I):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800" b="1" u="sng" dirty="0"/>
              <a:t>Training Image:</a:t>
            </a:r>
            <a:r>
              <a:rPr lang="en-IN" sz="1800" dirty="0"/>
              <a:t> 1 + 2 + 3(8k sampling rate)</a:t>
            </a:r>
            <a:br>
              <a:rPr lang="en-IN" sz="1800" dirty="0"/>
            </a:br>
            <a:r>
              <a:rPr lang="en-IN" sz="1800" b="1" u="sng" dirty="0"/>
              <a:t>Paint Image: </a:t>
            </a:r>
            <a:r>
              <a:rPr lang="en-IN" sz="1800" dirty="0"/>
              <a:t>RATs Female Clean (8k sampling rate)</a:t>
            </a:r>
            <a:br>
              <a:rPr lang="en-IN" sz="1800" dirty="0"/>
            </a:br>
            <a:r>
              <a:rPr lang="en-IN" sz="1800" b="1" u="sng" dirty="0"/>
              <a:t>Content:</a:t>
            </a:r>
            <a:r>
              <a:rPr lang="en-IN" sz="1800" dirty="0"/>
              <a:t>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295458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1" y="533122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3330317" y="2762473"/>
            <a:ext cx="0" cy="345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D0A55C-F3D1-41D2-BF64-C25435E7D80A}"/>
              </a:ext>
            </a:extLst>
          </p:cNvPr>
          <p:cNvSpPr txBox="1"/>
          <p:nvPr/>
        </p:nvSpPr>
        <p:spPr>
          <a:xfrm>
            <a:off x="961733" y="418502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Truth:</a:t>
            </a:r>
          </a:p>
        </p:txBody>
      </p:sp>
      <p:pic>
        <p:nvPicPr>
          <p:cNvPr id="3" name="paint">
            <a:hlinkClick r:id="" action="ppaction://media"/>
            <a:extLst>
              <a:ext uri="{FF2B5EF4-FFF2-40B4-BE49-F238E27FC236}">
                <a16:creationId xmlns:a16="http://schemas.microsoft.com/office/drawing/2014/main" id="{F3B221D7-BD48-4997-9C19-BA6E53FAE7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59412" y="5395761"/>
            <a:ext cx="304800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F87EB2-D2CA-48D2-AEE9-E8D4E6BB2F1F}"/>
              </a:ext>
            </a:extLst>
          </p:cNvPr>
          <p:cNvSpPr txBox="1"/>
          <p:nvPr/>
        </p:nvSpPr>
        <p:spPr>
          <a:xfrm>
            <a:off x="3539289" y="3418848"/>
            <a:ext cx="7927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ground truth noise and output with 3 RATs noisy files concatenated 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15.042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200" dirty="0"/>
              <a:t>Observation: Only one scale is trained for the training spec of 3 concatenated files (~8 sec).</a:t>
            </a:r>
          </a:p>
          <a:p>
            <a:r>
              <a:rPr lang="en-GB" sz="1200" dirty="0"/>
              <a:t>Similar results at Scale = 1 than at Scale=1 with one RATs noise audio (~2sec)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Output and paint image: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8.1566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0173B9-321B-4E02-B63A-2C07DFD8F599}"/>
              </a:ext>
            </a:extLst>
          </p:cNvPr>
          <p:cNvSpPr txBox="1"/>
          <p:nvPr/>
        </p:nvSpPr>
        <p:spPr>
          <a:xfrm>
            <a:off x="10395750" y="2242483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5E571A-9F65-4BC7-A9B6-1D8D1FB530EE}"/>
              </a:ext>
            </a:extLst>
          </p:cNvPr>
          <p:cNvSpPr txBox="1"/>
          <p:nvPr/>
        </p:nvSpPr>
        <p:spPr>
          <a:xfrm>
            <a:off x="10395750" y="3006632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7DFE82-CD62-4356-B048-DB692176AC92}"/>
              </a:ext>
            </a:extLst>
          </p:cNvPr>
          <p:cNvSpPr txBox="1"/>
          <p:nvPr/>
        </p:nvSpPr>
        <p:spPr>
          <a:xfrm>
            <a:off x="10419343" y="3770781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3</a:t>
            </a:r>
          </a:p>
        </p:txBody>
      </p:sp>
      <p:pic>
        <p:nvPicPr>
          <p:cNvPr id="7" name="1">
            <a:hlinkClick r:id="" action="ppaction://media"/>
            <a:extLst>
              <a:ext uri="{FF2B5EF4-FFF2-40B4-BE49-F238E27FC236}">
                <a16:creationId xmlns:a16="http://schemas.microsoft.com/office/drawing/2014/main" id="{E4268683-EA18-4735-976B-E691CA3E35C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152552" y="1965484"/>
            <a:ext cx="276999" cy="276999"/>
          </a:xfrm>
          <a:prstGeom prst="rect">
            <a:avLst/>
          </a:prstGeom>
        </p:spPr>
      </p:pic>
      <p:pic>
        <p:nvPicPr>
          <p:cNvPr id="9" name="2">
            <a:hlinkClick r:id="" action="ppaction://media"/>
            <a:extLst>
              <a:ext uri="{FF2B5EF4-FFF2-40B4-BE49-F238E27FC236}">
                <a16:creationId xmlns:a16="http://schemas.microsoft.com/office/drawing/2014/main" id="{8645B864-9387-425F-85A6-46A3209F682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152551" y="2726218"/>
            <a:ext cx="276999" cy="276999"/>
          </a:xfrm>
          <a:prstGeom prst="rect">
            <a:avLst/>
          </a:prstGeom>
        </p:spPr>
      </p:pic>
      <p:pic>
        <p:nvPicPr>
          <p:cNvPr id="10" name="3">
            <a:hlinkClick r:id="" action="ppaction://media"/>
            <a:extLst>
              <a:ext uri="{FF2B5EF4-FFF2-40B4-BE49-F238E27FC236}">
                <a16:creationId xmlns:a16="http://schemas.microsoft.com/office/drawing/2014/main" id="{EF906105-7E45-43CA-B2F6-226C7FB6505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162245" y="3460769"/>
            <a:ext cx="304800" cy="304800"/>
          </a:xfrm>
          <a:prstGeom prst="rect">
            <a:avLst/>
          </a:prstGeom>
        </p:spPr>
      </p:pic>
      <p:pic>
        <p:nvPicPr>
          <p:cNvPr id="22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C923BBA3-35DE-42A5-86ED-725E74AB2F2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63864" y="4235944"/>
            <a:ext cx="304800" cy="304800"/>
          </a:xfrm>
          <a:prstGeom prst="rect">
            <a:avLst/>
          </a:prstGeom>
        </p:spPr>
      </p:pic>
      <p:pic>
        <p:nvPicPr>
          <p:cNvPr id="16" name="RATs_noise_1_2_3_8k">
            <a:hlinkClick r:id="" action="ppaction://media"/>
            <a:extLst>
              <a:ext uri="{FF2B5EF4-FFF2-40B4-BE49-F238E27FC236}">
                <a16:creationId xmlns:a16="http://schemas.microsoft.com/office/drawing/2014/main" id="{90D82F21-54EC-4846-9654-25DBC758A7B4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59412" y="301911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42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69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36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879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Training SinGAN with long RATs sample specs (II):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800" b="1" u="sng" dirty="0"/>
              <a:t>Training Image:</a:t>
            </a:r>
            <a:r>
              <a:rPr lang="en-IN" sz="1800" dirty="0"/>
              <a:t> 1 + 2(8k sampling rate)</a:t>
            </a:r>
            <a:br>
              <a:rPr lang="en-IN" sz="1800" dirty="0"/>
            </a:br>
            <a:r>
              <a:rPr lang="en-IN" sz="1800" b="1" u="sng" dirty="0"/>
              <a:t>Paint Image: </a:t>
            </a:r>
            <a:r>
              <a:rPr lang="en-IN" sz="1800" dirty="0"/>
              <a:t>RATs Female Clean (8k sampling rate)</a:t>
            </a:r>
            <a:br>
              <a:rPr lang="en-IN" sz="1800" dirty="0"/>
            </a:br>
            <a:r>
              <a:rPr lang="en-IN" sz="1800" b="1" u="sng" dirty="0"/>
              <a:t>Content:</a:t>
            </a:r>
            <a:r>
              <a:rPr lang="en-IN" sz="1800" dirty="0"/>
              <a:t>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295458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1" y="533122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3330317" y="2762473"/>
            <a:ext cx="0" cy="345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D0A55C-F3D1-41D2-BF64-C25435E7D80A}"/>
              </a:ext>
            </a:extLst>
          </p:cNvPr>
          <p:cNvSpPr txBox="1"/>
          <p:nvPr/>
        </p:nvSpPr>
        <p:spPr>
          <a:xfrm>
            <a:off x="961733" y="418502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Truth:</a:t>
            </a:r>
          </a:p>
        </p:txBody>
      </p:sp>
      <p:pic>
        <p:nvPicPr>
          <p:cNvPr id="3" name="paint">
            <a:hlinkClick r:id="" action="ppaction://media"/>
            <a:extLst>
              <a:ext uri="{FF2B5EF4-FFF2-40B4-BE49-F238E27FC236}">
                <a16:creationId xmlns:a16="http://schemas.microsoft.com/office/drawing/2014/main" id="{F3B221D7-BD48-4997-9C19-BA6E53FAE7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559412" y="5395761"/>
            <a:ext cx="304800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F87EB2-D2CA-48D2-AEE9-E8D4E6BB2F1F}"/>
              </a:ext>
            </a:extLst>
          </p:cNvPr>
          <p:cNvSpPr txBox="1"/>
          <p:nvPr/>
        </p:nvSpPr>
        <p:spPr>
          <a:xfrm>
            <a:off x="3539289" y="3418848"/>
            <a:ext cx="7927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ground truth noise and output with 2 RATs noisy files concatenated at: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17.337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17.346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17.328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200" dirty="0"/>
              <a:t>Observation: LSD remains almost same at all the learned scales. influence of paint image is more than the training image in generation. The scales generate most paint-like images.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Output and paint image: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10.920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5.628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3.534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0173B9-321B-4E02-B63A-2C07DFD8F599}"/>
              </a:ext>
            </a:extLst>
          </p:cNvPr>
          <p:cNvSpPr txBox="1"/>
          <p:nvPr/>
        </p:nvSpPr>
        <p:spPr>
          <a:xfrm>
            <a:off x="10395750" y="2242483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5E571A-9F65-4BC7-A9B6-1D8D1FB530EE}"/>
              </a:ext>
            </a:extLst>
          </p:cNvPr>
          <p:cNvSpPr txBox="1"/>
          <p:nvPr/>
        </p:nvSpPr>
        <p:spPr>
          <a:xfrm>
            <a:off x="10395750" y="3006632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2</a:t>
            </a:r>
          </a:p>
        </p:txBody>
      </p:sp>
      <p:pic>
        <p:nvPicPr>
          <p:cNvPr id="7" name="1">
            <a:hlinkClick r:id="" action="ppaction://media"/>
            <a:extLst>
              <a:ext uri="{FF2B5EF4-FFF2-40B4-BE49-F238E27FC236}">
                <a16:creationId xmlns:a16="http://schemas.microsoft.com/office/drawing/2014/main" id="{E4268683-EA18-4735-976B-E691CA3E35C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152552" y="1965484"/>
            <a:ext cx="276999" cy="276999"/>
          </a:xfrm>
          <a:prstGeom prst="rect">
            <a:avLst/>
          </a:prstGeom>
        </p:spPr>
      </p:pic>
      <p:pic>
        <p:nvPicPr>
          <p:cNvPr id="9" name="2">
            <a:hlinkClick r:id="" action="ppaction://media"/>
            <a:extLst>
              <a:ext uri="{FF2B5EF4-FFF2-40B4-BE49-F238E27FC236}">
                <a16:creationId xmlns:a16="http://schemas.microsoft.com/office/drawing/2014/main" id="{8645B864-9387-425F-85A6-46A3209F682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152551" y="2726218"/>
            <a:ext cx="276999" cy="276999"/>
          </a:xfrm>
          <a:prstGeom prst="rect">
            <a:avLst/>
          </a:prstGeom>
        </p:spPr>
      </p:pic>
      <p:pic>
        <p:nvPicPr>
          <p:cNvPr id="22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C923BBA3-35DE-42A5-86ED-725E74AB2F2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563864" y="4235944"/>
            <a:ext cx="304800" cy="304800"/>
          </a:xfrm>
          <a:prstGeom prst="rect">
            <a:avLst/>
          </a:prstGeom>
        </p:spPr>
      </p:pic>
      <p:pic>
        <p:nvPicPr>
          <p:cNvPr id="2" name="RATs_noise_1_2_8k">
            <a:hlinkClick r:id="" action="ppaction://media"/>
            <a:extLst>
              <a:ext uri="{FF2B5EF4-FFF2-40B4-BE49-F238E27FC236}">
                <a16:creationId xmlns:a16="http://schemas.microsoft.com/office/drawing/2014/main" id="{64E0F3E2-5C01-46CD-B6FC-DB176B1619A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568646" y="298848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3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42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6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Redo the reconstruction code. Make use of python libraries available (librosa).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Demonstrate how the spec info is being preserved through the transformations from spec → spec image → SinGAN → spec image → spec.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Modify code to preserve orientation of the spectrogram, i.e. Low frequencies at the bottom, high frequencies at the 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LSD (Log-Spectral Distance) with Normalization to compare output of SinGAN with Ground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 SinGAN on RATs Noise with new extraction and reconstruction code and document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 SinGAN on </a:t>
            </a:r>
            <a:r>
              <a:rPr lang="en-IN" dirty="0" err="1"/>
              <a:t>Ffmpeg</a:t>
            </a:r>
            <a:r>
              <a:rPr lang="en-IN" dirty="0"/>
              <a:t> passed samples and document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Try </a:t>
            </a:r>
            <a:r>
              <a:rPr lang="en-IN" dirty="0" err="1"/>
              <a:t>mel</a:t>
            </a:r>
            <a:r>
              <a:rPr lang="en-IN" dirty="0"/>
              <a:t>-scale spectrograms and the in-built reconstruction module for a </a:t>
            </a:r>
            <a:r>
              <a:rPr lang="en-IN" dirty="0" err="1"/>
              <a:t>mel</a:t>
            </a:r>
            <a:r>
              <a:rPr lang="en-IN" dirty="0"/>
              <a:t>-spec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Try training SinGAN with Long Specs from the RATs corpus. Document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the spec extracted and reconstructed?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A45809-F19F-4A09-88D6-F1ECECF24BBA}"/>
              </a:ext>
            </a:extLst>
          </p:cNvPr>
          <p:cNvGrpSpPr/>
          <p:nvPr/>
        </p:nvGrpSpPr>
        <p:grpSpPr>
          <a:xfrm>
            <a:off x="2888646" y="2412647"/>
            <a:ext cx="6787570" cy="1123950"/>
            <a:chOff x="2702215" y="2305050"/>
            <a:chExt cx="6787570" cy="1123950"/>
          </a:xfrm>
        </p:grpSpPr>
        <p:pic>
          <p:nvPicPr>
            <p:cNvPr id="6" name="Picture 5" descr="Text, letter&#10;&#10;Description automatically generated">
              <a:extLst>
                <a:ext uri="{FF2B5EF4-FFF2-40B4-BE49-F238E27FC236}">
                  <a16:creationId xmlns:a16="http://schemas.microsoft.com/office/drawing/2014/main" id="{02659B37-630F-45CF-808D-3FC5FB62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215" y="2305050"/>
              <a:ext cx="3009900" cy="1123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412274-D310-443E-A018-C09AEE117B91}"/>
                </a:ext>
              </a:extLst>
            </p:cNvPr>
            <p:cNvSpPr txBox="1"/>
            <p:nvPr/>
          </p:nvSpPr>
          <p:spPr>
            <a:xfrm>
              <a:off x="5983105" y="2543859"/>
              <a:ext cx="35066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x → Signal</a:t>
              </a:r>
            </a:p>
            <a:p>
              <a:r>
                <a:rPr lang="en-IN" sz="1200" dirty="0"/>
                <a:t>S → STFT operator</a:t>
              </a:r>
            </a:p>
            <a:p>
              <a:r>
                <a:rPr lang="en-GB" sz="1200" dirty="0"/>
                <a:t>|Y| → Magnitude of the STFT</a:t>
              </a:r>
              <a:endParaRPr lang="en-IN" sz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3AE68C-476C-4529-A44D-D57D0DA4CCC0}"/>
              </a:ext>
            </a:extLst>
          </p:cNvPr>
          <p:cNvSpPr txBox="1"/>
          <p:nvPr/>
        </p:nvSpPr>
        <p:spPr>
          <a:xfrm>
            <a:off x="1296140" y="1988598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Theoretically</a:t>
            </a:r>
            <a:r>
              <a:rPr lang="en-IN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182DC-618F-4B3A-B599-DD7ACA4AA981}"/>
              </a:ext>
            </a:extLst>
          </p:cNvPr>
          <p:cNvSpPr txBox="1"/>
          <p:nvPr/>
        </p:nvSpPr>
        <p:spPr>
          <a:xfrm>
            <a:off x="1296139" y="3806195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Programmatically</a:t>
            </a:r>
            <a:r>
              <a:rPr lang="en-IN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F3F43-DA51-4ABC-8D74-A033FCEC6B42}"/>
              </a:ext>
            </a:extLst>
          </p:cNvPr>
          <p:cNvSpPr txBox="1"/>
          <p:nvPr/>
        </p:nvSpPr>
        <p:spPr>
          <a:xfrm>
            <a:off x="3466064" y="4213037"/>
            <a:ext cx="48649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ABB2BF"/>
                </a:solidFill>
              </a:rPr>
              <a:t>#extraction</a:t>
            </a:r>
            <a:endParaRPr lang="en-GB" sz="1400" i="1" dirty="0">
              <a:solidFill>
                <a:srgbClr val="ABB2BF"/>
              </a:solidFill>
              <a:effectLst/>
            </a:endParaRPr>
          </a:p>
          <a:p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data, sr </a:t>
            </a:r>
            <a:r>
              <a:rPr lang="pt-BR" sz="1400" i="1" dirty="0">
                <a:solidFill>
                  <a:srgbClr val="56B6C2"/>
                </a:solidFill>
                <a:effectLst/>
              </a:rPr>
              <a:t>=</a:t>
            </a:r>
            <a:r>
              <a:rPr lang="pt-BR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librosa</a:t>
            </a:r>
            <a:r>
              <a:rPr lang="pt-BR" sz="1400" i="1" dirty="0">
                <a:solidFill>
                  <a:srgbClr val="ABB2BF"/>
                </a:solidFill>
                <a:effectLst/>
              </a:rPr>
              <a:t>.</a:t>
            </a:r>
            <a:r>
              <a:rPr lang="pt-BR" sz="1400" i="1" dirty="0">
                <a:solidFill>
                  <a:srgbClr val="61AFEF"/>
                </a:solidFill>
                <a:effectLst/>
              </a:rPr>
              <a:t>load</a:t>
            </a:r>
            <a:r>
              <a:rPr lang="pt-BR" sz="1400" i="1" dirty="0">
                <a:solidFill>
                  <a:srgbClr val="ABB2BF"/>
                </a:solidFill>
                <a:effectLst/>
              </a:rPr>
              <a:t>(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filename</a:t>
            </a:r>
            <a:r>
              <a:rPr lang="pt-BR" sz="1400" i="1" dirty="0">
                <a:solidFill>
                  <a:srgbClr val="ABB2BF"/>
                </a:solidFill>
                <a:effectLst/>
              </a:rPr>
              <a:t>, </a:t>
            </a:r>
            <a:r>
              <a:rPr lang="pt-BR" sz="1400" i="1" dirty="0">
                <a:solidFill>
                  <a:srgbClr val="E06C75"/>
                </a:solidFill>
                <a:effectLst/>
              </a:rPr>
              <a:t>sr</a:t>
            </a:r>
            <a:r>
              <a:rPr lang="pt-BR" sz="1400" i="1" dirty="0">
                <a:solidFill>
                  <a:srgbClr val="56B6C2"/>
                </a:solidFill>
                <a:effectLst/>
              </a:rPr>
              <a:t>=</a:t>
            </a:r>
            <a:r>
              <a:rPr lang="pt-BR" sz="1400" i="1" dirty="0">
                <a:solidFill>
                  <a:srgbClr val="D19A66"/>
                </a:solidFill>
                <a:effectLst/>
              </a:rPr>
              <a:t>None</a:t>
            </a:r>
            <a:r>
              <a:rPr lang="pt-BR" sz="1400" i="1" dirty="0">
                <a:solidFill>
                  <a:srgbClr val="ABB2BF"/>
                </a:solidFill>
                <a:effectLst/>
              </a:rPr>
              <a:t>)</a:t>
            </a:r>
          </a:p>
          <a:p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comp_spec</a:t>
            </a: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IN" sz="1400" i="1" dirty="0">
                <a:solidFill>
                  <a:srgbClr val="56B6C2"/>
                </a:solidFill>
                <a:effectLst/>
              </a:rPr>
              <a:t>=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librosa</a:t>
            </a:r>
            <a:r>
              <a:rPr lang="en-IN" sz="1400" i="1" dirty="0" err="1">
                <a:solidFill>
                  <a:srgbClr val="ABB2BF"/>
                </a:solidFill>
                <a:effectLst/>
              </a:rPr>
              <a:t>.</a:t>
            </a:r>
            <a:r>
              <a:rPr lang="en-IN" sz="1400" i="1" dirty="0" err="1">
                <a:solidFill>
                  <a:srgbClr val="61AFEF"/>
                </a:solidFill>
                <a:effectLst/>
              </a:rPr>
              <a:t>stft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(</a:t>
            </a: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, </a:t>
            </a:r>
            <a:r>
              <a:rPr lang="en-IN" sz="1400" i="1" dirty="0" err="1">
                <a:solidFill>
                  <a:srgbClr val="E06C75"/>
                </a:solidFill>
                <a:effectLst/>
              </a:rPr>
              <a:t>n_fft</a:t>
            </a:r>
            <a:r>
              <a:rPr lang="en-IN" sz="1400" i="1" dirty="0">
                <a:solidFill>
                  <a:srgbClr val="56B6C2"/>
                </a:solidFill>
                <a:effectLst/>
              </a:rPr>
              <a:t>=</a:t>
            </a:r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n_fft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)</a:t>
            </a:r>
            <a:br>
              <a:rPr lang="en-IN" sz="1400" i="1" dirty="0">
                <a:solidFill>
                  <a:srgbClr val="ABB2BF"/>
                </a:solidFill>
                <a:effectLst/>
              </a:rPr>
            </a:br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mag_spec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, </a:t>
            </a: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phase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>
                <a:solidFill>
                  <a:srgbClr val="56B6C2"/>
                </a:solidFill>
                <a:effectLst/>
              </a:rPr>
              <a:t>=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librosa</a:t>
            </a:r>
            <a:r>
              <a:rPr lang="en-IN" sz="1400" i="1" dirty="0" err="1">
                <a:solidFill>
                  <a:srgbClr val="ABB2BF"/>
                </a:solidFill>
                <a:effectLst/>
              </a:rPr>
              <a:t>.</a:t>
            </a:r>
            <a:r>
              <a:rPr lang="en-IN" sz="1400" i="1" dirty="0" err="1">
                <a:solidFill>
                  <a:srgbClr val="61AFEF"/>
                </a:solidFill>
                <a:effectLst/>
              </a:rPr>
              <a:t>magphase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(</a:t>
            </a:r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comp_spec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)</a:t>
            </a:r>
          </a:p>
          <a:p>
            <a:r>
              <a:rPr lang="en-GB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GB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hase </a:t>
            </a:r>
            <a:r>
              <a:rPr lang="en-GB" sz="1400" i="1" dirty="0">
                <a:solidFill>
                  <a:srgbClr val="56B6C2"/>
                </a:solidFill>
                <a:effectLst/>
              </a:rPr>
              <a:t>=</a:t>
            </a:r>
            <a:r>
              <a:rPr lang="en-GB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GB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np</a:t>
            </a:r>
            <a:r>
              <a:rPr lang="en-GB" sz="1400" i="1" dirty="0" err="1">
                <a:solidFill>
                  <a:srgbClr val="ABB2BF"/>
                </a:solidFill>
                <a:effectLst/>
              </a:rPr>
              <a:t>.</a:t>
            </a:r>
            <a:r>
              <a:rPr lang="en-GB" sz="1400" i="1" dirty="0" err="1">
                <a:solidFill>
                  <a:srgbClr val="61AFEF"/>
                </a:solidFill>
                <a:effectLst/>
              </a:rPr>
              <a:t>angle</a:t>
            </a:r>
            <a:r>
              <a:rPr lang="en-GB" sz="1400" i="1" dirty="0">
                <a:solidFill>
                  <a:srgbClr val="ABB2BF"/>
                </a:solidFill>
                <a:effectLst/>
              </a:rPr>
              <a:t>(</a:t>
            </a:r>
            <a:r>
              <a:rPr lang="en-GB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phase</a:t>
            </a:r>
            <a:r>
              <a:rPr lang="en-GB" sz="1400" i="1" dirty="0">
                <a:solidFill>
                  <a:srgbClr val="ABB2BF"/>
                </a:solidFill>
                <a:effectLst/>
              </a:rPr>
              <a:t>)</a:t>
            </a:r>
          </a:p>
          <a:p>
            <a:endParaRPr lang="en-GB" sz="1400" i="1" dirty="0">
              <a:solidFill>
                <a:srgbClr val="ABB2BF"/>
              </a:solidFill>
            </a:endParaRPr>
          </a:p>
          <a:p>
            <a:r>
              <a:rPr lang="en-GB" sz="1400" i="1" dirty="0">
                <a:solidFill>
                  <a:srgbClr val="ABB2BF"/>
                </a:solidFill>
              </a:rPr>
              <a:t>#reconstruction</a:t>
            </a:r>
            <a:endParaRPr lang="en-GB" sz="1400" i="1" dirty="0">
              <a:solidFill>
                <a:srgbClr val="ABB2BF"/>
              </a:solidFill>
              <a:effectLst/>
            </a:endParaRPr>
          </a:p>
          <a:p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temp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>
                <a:solidFill>
                  <a:srgbClr val="56B6C2"/>
                </a:solidFill>
                <a:effectLst/>
              </a:rPr>
              <a:t>=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mag_spec</a:t>
            </a: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IN" sz="1400" i="1" dirty="0">
                <a:solidFill>
                  <a:srgbClr val="56B6C2"/>
                </a:solidFill>
                <a:effectLst/>
              </a:rPr>
              <a:t>*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np</a:t>
            </a:r>
            <a:r>
              <a:rPr lang="en-IN" sz="1400" i="1" dirty="0" err="1">
                <a:solidFill>
                  <a:srgbClr val="ABB2BF"/>
                </a:solidFill>
                <a:effectLst/>
              </a:rPr>
              <a:t>.</a:t>
            </a:r>
            <a:r>
              <a:rPr lang="en-IN" sz="1400" i="1" dirty="0" err="1">
                <a:solidFill>
                  <a:srgbClr val="61AFEF"/>
                </a:solidFill>
                <a:effectLst/>
              </a:rPr>
              <a:t>exp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(</a:t>
            </a: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phase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>
                <a:solidFill>
                  <a:srgbClr val="56B6C2"/>
                </a:solidFill>
                <a:effectLst/>
              </a:rPr>
              <a:t>*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>
                <a:solidFill>
                  <a:srgbClr val="D19A66"/>
                </a:solidFill>
                <a:effectLst/>
              </a:rPr>
              <a:t>1</a:t>
            </a:r>
            <a:r>
              <a:rPr lang="en-IN" sz="1400" i="1" dirty="0">
                <a:solidFill>
                  <a:srgbClr val="C678DD"/>
                </a:solidFill>
                <a:effectLst/>
              </a:rPr>
              <a:t>j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)</a:t>
            </a:r>
          </a:p>
          <a:p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data_out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>
                <a:solidFill>
                  <a:srgbClr val="56B6C2"/>
                </a:solidFill>
                <a:effectLst/>
              </a:rPr>
              <a:t>=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 </a:t>
            </a:r>
            <a:r>
              <a:rPr lang="en-I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librosa</a:t>
            </a:r>
            <a:r>
              <a:rPr lang="en-IN" sz="1400" i="1" dirty="0" err="1">
                <a:solidFill>
                  <a:srgbClr val="ABB2BF"/>
                </a:solidFill>
                <a:effectLst/>
              </a:rPr>
              <a:t>.</a:t>
            </a:r>
            <a:r>
              <a:rPr lang="en-IN" sz="1400" i="1" dirty="0" err="1">
                <a:solidFill>
                  <a:srgbClr val="61AFEF"/>
                </a:solidFill>
                <a:effectLst/>
              </a:rPr>
              <a:t>istft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(</a:t>
            </a: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temp</a:t>
            </a:r>
            <a:r>
              <a:rPr lang="en-IN" sz="1400" i="1" dirty="0">
                <a:solidFill>
                  <a:srgbClr val="ABB2BF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838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2FC4-C478-4AA9-9C09-53050766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the spec stored as an Image and then restored from the Image form (I):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7D3F-2551-44BC-9C8D-48E7BF42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Convert to decibel (dB) units. (log based because, the power version loses info when scaling to 0-255)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Use: </a:t>
            </a:r>
            <a:r>
              <a:rPr lang="en-GB" i="1" dirty="0" err="1">
                <a:solidFill>
                  <a:srgbClr val="ABB2BF"/>
                </a:solidFill>
                <a:effectLst/>
              </a:rPr>
              <a:t>librosa.</a:t>
            </a:r>
            <a:r>
              <a:rPr lang="en-GB" i="1" dirty="0" err="1">
                <a:solidFill>
                  <a:srgbClr val="61AFEF"/>
                </a:solidFill>
                <a:effectLst/>
              </a:rPr>
              <a:t>power_to_db</a:t>
            </a:r>
            <a:r>
              <a:rPr lang="en-GB" i="1" dirty="0">
                <a:solidFill>
                  <a:srgbClr val="ABB2BF"/>
                </a:solidFill>
                <a:effectLst/>
              </a:rPr>
              <a:t>(S)</a:t>
            </a:r>
            <a:br>
              <a:rPr lang="en-GB" i="1" dirty="0">
                <a:solidFill>
                  <a:srgbClr val="ABB2BF"/>
                </a:solidFill>
                <a:effectLst/>
              </a:rPr>
            </a:br>
            <a:br>
              <a:rPr lang="en-GB" i="1" dirty="0">
                <a:solidFill>
                  <a:srgbClr val="ABB2BF"/>
                </a:solidFill>
                <a:effectLst/>
              </a:rPr>
            </a:br>
            <a:endParaRPr lang="en-GB" i="1" dirty="0">
              <a:solidFill>
                <a:srgbClr val="ABB2BF"/>
              </a:solidFill>
              <a:effectLst/>
            </a:endParaRPr>
          </a:p>
          <a:p>
            <a:pPr marL="0" indent="0">
              <a:buNone/>
            </a:pPr>
            <a:endParaRPr lang="en-GB" dirty="0">
              <a:solidFill>
                <a:srgbClr val="ABB2BF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ABB2B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Then the spec goes through the old pipeline, of scaling between 0-255 then to SinGAN for training and then back to the power form. Following images show that the loss of info is very minimal.</a:t>
            </a:r>
            <a:endParaRPr lang="en-GB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EE81-E5D5-4316-A4D9-5A6A509C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90E71A-EA09-463C-B7C4-B8C53B23D04A}"/>
              </a:ext>
            </a:extLst>
          </p:cNvPr>
          <p:cNvGrpSpPr/>
          <p:nvPr/>
        </p:nvGrpSpPr>
        <p:grpSpPr>
          <a:xfrm>
            <a:off x="1529647" y="2923455"/>
            <a:ext cx="9026823" cy="1490335"/>
            <a:chOff x="1529647" y="2923455"/>
            <a:chExt cx="9026823" cy="1490335"/>
          </a:xfrm>
        </p:grpSpPr>
        <p:pic>
          <p:nvPicPr>
            <p:cNvPr id="6" name="Picture 5" descr="A picture containing indoor, furniture, curtain&#10;&#10;Description automatically generated">
              <a:extLst>
                <a:ext uri="{FF2B5EF4-FFF2-40B4-BE49-F238E27FC236}">
                  <a16:creationId xmlns:a16="http://schemas.microsoft.com/office/drawing/2014/main" id="{00D49EBB-DB80-40C9-8DEC-C89CFA3F6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647" y="2923455"/>
              <a:ext cx="3514725" cy="1228725"/>
            </a:xfrm>
            <a:prstGeom prst="rect">
              <a:avLst/>
            </a:prstGeom>
          </p:spPr>
        </p:pic>
        <p:pic>
          <p:nvPicPr>
            <p:cNvPr id="8" name="Picture 7" descr="A picture containing text, dark, night sky&#10;&#10;Description automatically generated">
              <a:extLst>
                <a:ext uri="{FF2B5EF4-FFF2-40B4-BE49-F238E27FC236}">
                  <a16:creationId xmlns:a16="http://schemas.microsoft.com/office/drawing/2014/main" id="{158E4DA0-B0AC-4754-911D-83EEA2590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45" y="2923455"/>
              <a:ext cx="3514725" cy="1228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3EC1E8-D374-44F3-A7DE-0C7FD4A49191}"/>
                </a:ext>
              </a:extLst>
            </p:cNvPr>
            <p:cNvSpPr txBox="1"/>
            <p:nvPr/>
          </p:nvSpPr>
          <p:spPr>
            <a:xfrm>
              <a:off x="1729997" y="4152180"/>
              <a:ext cx="3114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i="1" dirty="0">
                  <a:solidFill>
                    <a:schemeClr val="bg2">
                      <a:lumMod val="50000"/>
                    </a:schemeClr>
                  </a:solidFill>
                </a:rPr>
                <a:t>Log-based when stored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68AC03-242B-4398-8D1E-05F9700975DA}"/>
                </a:ext>
              </a:extLst>
            </p:cNvPr>
            <p:cNvSpPr txBox="1"/>
            <p:nvPr/>
          </p:nvSpPr>
          <p:spPr>
            <a:xfrm>
              <a:off x="7242095" y="4152180"/>
              <a:ext cx="3114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i="1" dirty="0">
                  <a:solidFill>
                    <a:schemeClr val="bg2">
                      <a:lumMod val="50000"/>
                    </a:schemeClr>
                  </a:solidFill>
                </a:rPr>
                <a:t>Non Log-based when stored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49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0456-4AC6-455F-B7F3-44A99302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the spec stored as an Image and then restored from the Image form (II):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856A00C-A769-48FA-9B5E-181EEE266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33790"/>
            <a:ext cx="4772025" cy="1990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C4AC0-D5F8-4310-9706-91206556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8638E-E5A4-4819-8319-B7DEAB0EBD7C}"/>
              </a:ext>
            </a:extLst>
          </p:cNvPr>
          <p:cNvSpPr txBox="1"/>
          <p:nvPr/>
        </p:nvSpPr>
        <p:spPr>
          <a:xfrm>
            <a:off x="1518082" y="4524515"/>
            <a:ext cx="386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Mag. Spec to be saved as image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D37319B-B64F-4D17-A422-E34F2A7D4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10" y="2533790"/>
            <a:ext cx="5037562" cy="1990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E49B-4C0A-4545-8D5B-C676C5287B91}"/>
              </a:ext>
            </a:extLst>
          </p:cNvPr>
          <p:cNvSpPr txBox="1"/>
          <p:nvPr/>
        </p:nvSpPr>
        <p:spPr>
          <a:xfrm>
            <a:off x="7099798" y="4519957"/>
            <a:ext cx="386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Mag. Spec retrieved from an image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E8814A5-FA9A-4E35-B879-14CDC1C4BF18}"/>
              </a:ext>
            </a:extLst>
          </p:cNvPr>
          <p:cNvCxnSpPr>
            <a:cxnSpLocks/>
            <a:stCxn id="10" idx="2"/>
            <a:endCxn id="14" idx="3"/>
          </p:cNvCxnSpPr>
          <p:nvPr/>
        </p:nvCxnSpPr>
        <p:spPr>
          <a:xfrm rot="5400000">
            <a:off x="8579260" y="4816313"/>
            <a:ext cx="440011" cy="462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2AA7D9-1619-473A-9EBD-8E44F0787508}"/>
              </a:ext>
            </a:extLst>
          </p:cNvPr>
          <p:cNvSpPr txBox="1"/>
          <p:nvPr/>
        </p:nvSpPr>
        <p:spPr>
          <a:xfrm>
            <a:off x="3685121" y="5113856"/>
            <a:ext cx="4882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Retrieved after putting the image through the un-scaling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E19AD-9709-4281-A229-5AFC1A116531}"/>
              </a:ext>
            </a:extLst>
          </p:cNvPr>
          <p:cNvSpPr txBox="1"/>
          <p:nvPr/>
        </p:nvSpPr>
        <p:spPr>
          <a:xfrm>
            <a:off x="964115" y="5566299"/>
            <a:ext cx="362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mag. Spec retrieved is reconstructed as seen previously</a:t>
            </a:r>
          </a:p>
        </p:txBody>
      </p:sp>
    </p:spTree>
    <p:extLst>
      <p:ext uri="{BB962C8B-B14F-4D97-AF65-F5344CB8AC3E}">
        <p14:creationId xmlns:p14="http://schemas.microsoft.com/office/powerpoint/2010/main" val="205025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D65B-4F19-4F52-92E2-6F5B091D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Log-Spectral Distance (I):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2903C3-5DA7-4175-9E10-F8A89B94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2076508"/>
            <a:ext cx="3250472" cy="7223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52D5-34E8-4E12-A120-192197C0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DCD3D6C-F114-4A8C-8D49-35722612D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978184"/>
            <a:ext cx="4534680" cy="3023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5393EC8-B83D-4124-9ED7-AC2414523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21" y="2978184"/>
            <a:ext cx="5255159" cy="30283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A766306-3D84-406E-A475-8FCB9CD0A9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84120" y="2344338"/>
            <a:ext cx="598969" cy="69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191806-D456-47EC-A7A4-D541E17377DA}"/>
              </a:ext>
            </a:extLst>
          </p:cNvPr>
          <p:cNvSpPr txBox="1"/>
          <p:nvPr/>
        </p:nvSpPr>
        <p:spPr>
          <a:xfrm>
            <a:off x="8903791" y="2208086"/>
            <a:ext cx="217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LSD Implementation</a:t>
            </a:r>
            <a:r>
              <a:rPr lang="en-IN" sz="1400" baseline="30000" dirty="0"/>
              <a:t>[1]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6A50F-5F60-49D6-8A19-E32F4F5997D5}"/>
              </a:ext>
            </a:extLst>
          </p:cNvPr>
          <p:cNvSpPr txBox="1"/>
          <p:nvPr/>
        </p:nvSpPr>
        <p:spPr>
          <a:xfrm>
            <a:off x="624786" y="6053695"/>
            <a:ext cx="4847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[1] </a:t>
            </a:r>
            <a:r>
              <a:rPr lang="en-IN" sz="1050" dirty="0">
                <a:solidFill>
                  <a:schemeClr val="bg2">
                    <a:lumMod val="50000"/>
                  </a:schemeClr>
                </a:solidFill>
              </a:rPr>
              <a:t>https://github.com/nanahou/metric/blob/master/measure_SNR_LSD.py</a:t>
            </a:r>
          </a:p>
        </p:txBody>
      </p:sp>
    </p:spTree>
    <p:extLst>
      <p:ext uri="{BB962C8B-B14F-4D97-AF65-F5344CB8AC3E}">
        <p14:creationId xmlns:p14="http://schemas.microsoft.com/office/powerpoint/2010/main" val="28639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D697-AE60-40FE-BE95-65060033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Log-Spectral Distance (II):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C903-AFBA-4E4F-83C7-8ECE3691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Testing the validity of the LSD implementation: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LSD = 0.4967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Testing the need for Normalization: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LSD (without Normalization): 10.1062</a:t>
            </a:r>
            <a:br>
              <a:rPr lang="en-IN" dirty="0"/>
            </a:br>
            <a:r>
              <a:rPr lang="en-IN" dirty="0"/>
              <a:t>	LSD (with Normalization): 0.6920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DEA6-1EA8-4DA3-A9BF-E88FF257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  <p:pic>
        <p:nvPicPr>
          <p:cNvPr id="5" name="female">
            <a:hlinkClick r:id="" action="ppaction://media"/>
            <a:extLst>
              <a:ext uri="{FF2B5EF4-FFF2-40B4-BE49-F238E27FC236}">
                <a16:creationId xmlns:a16="http://schemas.microsoft.com/office/drawing/2014/main" id="{531D8346-09C6-46C3-B952-0ED915B76E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65250" y="2351842"/>
            <a:ext cx="304800" cy="3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EDF14-FF30-44D5-85FA-2ED74EE9FAB1}"/>
              </a:ext>
            </a:extLst>
          </p:cNvPr>
          <p:cNvSpPr txBox="1"/>
          <p:nvPr/>
        </p:nvSpPr>
        <p:spPr>
          <a:xfrm>
            <a:off x="2294877" y="2647031"/>
            <a:ext cx="264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Original audio</a:t>
            </a:r>
          </a:p>
        </p:txBody>
      </p:sp>
      <p:pic>
        <p:nvPicPr>
          <p:cNvPr id="7" name="female_reconstructed">
            <a:hlinkClick r:id="" action="ppaction://media"/>
            <a:extLst>
              <a:ext uri="{FF2B5EF4-FFF2-40B4-BE49-F238E27FC236}">
                <a16:creationId xmlns:a16="http://schemas.microsoft.com/office/drawing/2014/main" id="{E15A32E4-EE33-48FC-A834-4603F7B90E0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00080" y="2351842"/>
            <a:ext cx="3048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E8A08-8AAB-4E7F-B3A0-9C438D6C6785}"/>
              </a:ext>
            </a:extLst>
          </p:cNvPr>
          <p:cNvSpPr txBox="1"/>
          <p:nvPr/>
        </p:nvSpPr>
        <p:spPr>
          <a:xfrm>
            <a:off x="5211411" y="2647030"/>
            <a:ext cx="288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reconstructed audio from its spectrogram</a:t>
            </a:r>
          </a:p>
        </p:txBody>
      </p:sp>
      <p:pic>
        <p:nvPicPr>
          <p:cNvPr id="9" name="female">
            <a:hlinkClick r:id="" action="ppaction://media"/>
            <a:extLst>
              <a:ext uri="{FF2B5EF4-FFF2-40B4-BE49-F238E27FC236}">
                <a16:creationId xmlns:a16="http://schemas.microsoft.com/office/drawing/2014/main" id="{F0131041-1AFF-4999-AAEB-8CBC21E4E9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63141" y="4244162"/>
            <a:ext cx="304800" cy="3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B29AA-347D-47DC-9DBA-C4F3D9D09B93}"/>
              </a:ext>
            </a:extLst>
          </p:cNvPr>
          <p:cNvSpPr txBox="1"/>
          <p:nvPr/>
        </p:nvSpPr>
        <p:spPr>
          <a:xfrm>
            <a:off x="2294877" y="4518836"/>
            <a:ext cx="264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Original audio</a:t>
            </a:r>
          </a:p>
        </p:txBody>
      </p:sp>
      <p:pic>
        <p:nvPicPr>
          <p:cNvPr id="11" name="female_louder">
            <a:hlinkClick r:id="" action="ppaction://media"/>
            <a:extLst>
              <a:ext uri="{FF2B5EF4-FFF2-40B4-BE49-F238E27FC236}">
                <a16:creationId xmlns:a16="http://schemas.microsoft.com/office/drawing/2014/main" id="{812B0529-D79D-4173-B98D-BDE86647864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00080" y="4214036"/>
            <a:ext cx="3048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9E2EAA-EE25-441D-ADED-041E41469545}"/>
              </a:ext>
            </a:extLst>
          </p:cNvPr>
          <p:cNvSpPr txBox="1"/>
          <p:nvPr/>
        </p:nvSpPr>
        <p:spPr>
          <a:xfrm>
            <a:off x="5211411" y="4510282"/>
            <a:ext cx="288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Original audio, but 2x louder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B16B1-CA37-4BAE-846E-5D249AAE59B6}"/>
              </a:ext>
            </a:extLst>
          </p:cNvPr>
          <p:cNvSpPr txBox="1"/>
          <p:nvPr/>
        </p:nvSpPr>
        <p:spPr>
          <a:xfrm>
            <a:off x="624786" y="6053695"/>
            <a:ext cx="4847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/>
              <a:t>Note: LSD between original audio and old reconstruction was about 3.05</a:t>
            </a:r>
            <a:endParaRPr lang="en-IN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4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9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95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10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Training SinGAN with RATs Sample with </a:t>
            </a:r>
            <a:r>
              <a:rPr lang="en-IN" sz="4300" b="1" u="sng" dirty="0"/>
              <a:t>new</a:t>
            </a:r>
            <a:r>
              <a:rPr lang="en-IN" sz="4300" dirty="0"/>
              <a:t> extraction and reconstruction 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800" b="1" u="sng" dirty="0"/>
              <a:t>Training Image:</a:t>
            </a:r>
            <a:r>
              <a:rPr lang="en-IN" sz="1800" dirty="0"/>
              <a:t> RATs Female Noisy (8k)</a:t>
            </a:r>
            <a:br>
              <a:rPr lang="en-IN" sz="1800" dirty="0"/>
            </a:br>
            <a:r>
              <a:rPr lang="en-IN" sz="1800" b="1" u="sng" dirty="0"/>
              <a:t>Paint Image: </a:t>
            </a:r>
            <a:r>
              <a:rPr lang="en-IN" sz="1800" dirty="0"/>
              <a:t>RATs Female Clean (8k)</a:t>
            </a:r>
            <a:br>
              <a:rPr lang="en-IN" sz="1800" dirty="0"/>
            </a:br>
            <a:r>
              <a:rPr lang="en-IN" sz="1800" b="1" u="sng" dirty="0"/>
              <a:t>Content:</a:t>
            </a:r>
            <a:r>
              <a:rPr lang="en-IN" sz="1800" dirty="0"/>
              <a:t>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295458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0" y="533122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3330317" y="2762473"/>
            <a:ext cx="0" cy="345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train">
            <a:hlinkClick r:id="" action="ppaction://media"/>
            <a:extLst>
              <a:ext uri="{FF2B5EF4-FFF2-40B4-BE49-F238E27FC236}">
                <a16:creationId xmlns:a16="http://schemas.microsoft.com/office/drawing/2014/main" id="{022B8540-4DD0-43C9-AADC-7AD6E977C3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583085" y="2986848"/>
            <a:ext cx="304800" cy="304800"/>
          </a:xfrm>
          <a:prstGeom prst="rect">
            <a:avLst/>
          </a:prstGeom>
        </p:spPr>
      </p:pic>
      <p:pic>
        <p:nvPicPr>
          <p:cNvPr id="9" name="paint">
            <a:hlinkClick r:id="" action="ppaction://media"/>
            <a:extLst>
              <a:ext uri="{FF2B5EF4-FFF2-40B4-BE49-F238E27FC236}">
                <a16:creationId xmlns:a16="http://schemas.microsoft.com/office/drawing/2014/main" id="{3CC2C0E5-1322-41AF-8382-6575FF1BB10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556135" y="5363495"/>
            <a:ext cx="304800" cy="304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D0A55C-F3D1-41D2-BF64-C25435E7D80A}"/>
              </a:ext>
            </a:extLst>
          </p:cNvPr>
          <p:cNvSpPr txBox="1"/>
          <p:nvPr/>
        </p:nvSpPr>
        <p:spPr>
          <a:xfrm>
            <a:off x="961733" y="418502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Truth:</a:t>
            </a:r>
          </a:p>
        </p:txBody>
      </p:sp>
      <p:pic>
        <p:nvPicPr>
          <p:cNvPr id="10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406C8926-BB9F-41C2-9F51-411D2AE1772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563864" y="4235944"/>
            <a:ext cx="304800" cy="30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5ABD50-3EBD-40EF-9C16-61C6CC9BAAD0}"/>
              </a:ext>
            </a:extLst>
          </p:cNvPr>
          <p:cNvSpPr txBox="1"/>
          <p:nvPr/>
        </p:nvSpPr>
        <p:spPr>
          <a:xfrm>
            <a:off x="3808578" y="2892117"/>
            <a:ext cx="77644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ground truth noise and output at: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15.103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15.345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16.991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=4: 17.489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=5: 17.787</a:t>
            </a:r>
          </a:p>
          <a:p>
            <a:br>
              <a:rPr lang="en-GB" sz="1200" dirty="0"/>
            </a:b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paint and out put at: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11.098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9.267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5.313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=4: 2.970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=5: 2.573</a:t>
            </a:r>
          </a:p>
          <a:p>
            <a:pPr lvl="1"/>
            <a:endParaRPr lang="en-GB" sz="1200" dirty="0"/>
          </a:p>
          <a:p>
            <a:r>
              <a:rPr lang="en-GB" sz="1200" dirty="0"/>
              <a:t>Observation: LSD decreases, output and paint resembles but SinGAN fails (in its current implementation) to capture the characteristics of the </a:t>
            </a:r>
            <a:r>
              <a:rPr lang="en-GB" sz="1200" dirty="0" err="1"/>
              <a:t>ground_truth</a:t>
            </a:r>
            <a:r>
              <a:rPr lang="en-GB" sz="1200" dirty="0"/>
              <a:t> noise.</a:t>
            </a:r>
          </a:p>
        </p:txBody>
      </p:sp>
      <p:pic>
        <p:nvPicPr>
          <p:cNvPr id="26" name="start_scale=5">
            <a:hlinkClick r:id="" action="ppaction://media"/>
            <a:extLst>
              <a:ext uri="{FF2B5EF4-FFF2-40B4-BE49-F238E27FC236}">
                <a16:creationId xmlns:a16="http://schemas.microsoft.com/office/drawing/2014/main" id="{42F6DBE8-16CB-448A-93FE-83D811FFD48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436297" y="2333967"/>
            <a:ext cx="324594" cy="3245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965828D-B259-4D52-A8C0-9A593B2F4CB9}"/>
              </a:ext>
            </a:extLst>
          </p:cNvPr>
          <p:cNvSpPr txBox="1"/>
          <p:nvPr/>
        </p:nvSpPr>
        <p:spPr>
          <a:xfrm>
            <a:off x="9703291" y="2606468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Scale=5 output</a:t>
            </a:r>
          </a:p>
        </p:txBody>
      </p:sp>
      <p:pic>
        <p:nvPicPr>
          <p:cNvPr id="29" name="start_scale=1">
            <a:hlinkClick r:id="" action="ppaction://media"/>
            <a:extLst>
              <a:ext uri="{FF2B5EF4-FFF2-40B4-BE49-F238E27FC236}">
                <a16:creationId xmlns:a16="http://schemas.microsoft.com/office/drawing/2014/main" id="{022877AB-630F-4053-8644-B462DC668694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436295" y="3057183"/>
            <a:ext cx="324595" cy="324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20B2EEF-A96F-4C7D-BD5E-F3D8A78696F8}"/>
              </a:ext>
            </a:extLst>
          </p:cNvPr>
          <p:cNvSpPr txBox="1"/>
          <p:nvPr/>
        </p:nvSpPr>
        <p:spPr>
          <a:xfrm>
            <a:off x="9703291" y="3370617"/>
            <a:ext cx="17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Scale=1 output</a:t>
            </a:r>
          </a:p>
        </p:txBody>
      </p:sp>
    </p:spTree>
    <p:extLst>
      <p:ext uri="{BB962C8B-B14F-4D97-AF65-F5344CB8AC3E}">
        <p14:creationId xmlns:p14="http://schemas.microsoft.com/office/powerpoint/2010/main" val="22784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3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36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LSD with the </a:t>
            </a:r>
            <a:r>
              <a:rPr lang="en-IN" sz="4300" b="1" u="sng" dirty="0"/>
              <a:t>old</a:t>
            </a:r>
            <a:r>
              <a:rPr lang="en-IN" sz="4300" dirty="0"/>
              <a:t> extraction and reconstruction code: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A8839-999C-4388-BE93-97ABF61CDB3F}"/>
              </a:ext>
            </a:extLst>
          </p:cNvPr>
          <p:cNvSpPr txBox="1"/>
          <p:nvPr/>
        </p:nvSpPr>
        <p:spPr>
          <a:xfrm>
            <a:off x="1097280" y="1906693"/>
            <a:ext cx="10248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ground truth noise and output at: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14.119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14.118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15.561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=4: 16.172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=5: 17.206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=6: 17.382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=7: 17.743</a:t>
            </a:r>
            <a:br>
              <a:rPr lang="en-GB" sz="1200" dirty="0"/>
            </a:b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LSD between paint and out put at: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=1: 13.078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=2: 13.361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=3: 10.720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=4: 8.712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=5: 7.942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=6: 7.192</a:t>
            </a:r>
          </a:p>
          <a:p>
            <a:pPr lvl="1"/>
            <a:r>
              <a:rPr lang="en-GB" sz="1200" dirty="0" err="1"/>
              <a:t>start_scale</a:t>
            </a:r>
            <a:r>
              <a:rPr lang="en-GB" sz="1200" dirty="0"/>
              <a:t>=7: 6.329</a:t>
            </a:r>
          </a:p>
          <a:p>
            <a:pPr lvl="1"/>
            <a:endParaRPr lang="en-GB" sz="1200" dirty="0"/>
          </a:p>
          <a:p>
            <a:r>
              <a:rPr lang="en-GB" sz="1200" dirty="0"/>
              <a:t>Observation: SinGAN trains more scales, the LSD is lower at scale=1 than when SinGAN trains 5 scales under new implementation. But even with more scales, the LSD between paint and output doesn’t decrease significantly as seen with new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2724733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1714</Words>
  <Application>Microsoft Office PowerPoint</Application>
  <PresentationFormat>Widescreen</PresentationFormat>
  <Paragraphs>203</Paragraphs>
  <Slides>16</Slides>
  <Notes>0</Notes>
  <HiddenSlides>0</HiddenSlides>
  <MMClips>32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Retrospect</vt:lpstr>
      <vt:lpstr>Generating noisy speech data from clean data in the frequency domain using Deep Learning Methods</vt:lpstr>
      <vt:lpstr>Tasks to be completed:</vt:lpstr>
      <vt:lpstr>How is the spec extracted and reconstructed?</vt:lpstr>
      <vt:lpstr>How is the spec stored as an Image and then restored from the Image form (I):</vt:lpstr>
      <vt:lpstr>How is the spec stored as an Image and then restored from the Image form (II):</vt:lpstr>
      <vt:lpstr>Log-Spectral Distance (I):</vt:lpstr>
      <vt:lpstr>Log-Spectral Distance (II):</vt:lpstr>
      <vt:lpstr>Training SinGAN with RATs Sample with new extraction and reconstruction code:</vt:lpstr>
      <vt:lpstr>LSD with the old extraction and reconstruction code:</vt:lpstr>
      <vt:lpstr>Training SinGAN with Ffmpeg samples (I):</vt:lpstr>
      <vt:lpstr>Training SinGAN with Ffmpeg samples (II):</vt:lpstr>
      <vt:lpstr>Mel-Spectrogram (I):</vt:lpstr>
      <vt:lpstr>Mel-Spectrogram (II):</vt:lpstr>
      <vt:lpstr>Training SinGAN with long RATs sample specs (I):</vt:lpstr>
      <vt:lpstr>Training SinGAN with long RATs sample specs (II):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Shirol</dc:creator>
  <cp:lastModifiedBy>Shashank Shirol</cp:lastModifiedBy>
  <cp:revision>527</cp:revision>
  <dcterms:created xsi:type="dcterms:W3CDTF">2021-01-18T11:42:22Z</dcterms:created>
  <dcterms:modified xsi:type="dcterms:W3CDTF">2021-02-01T14:10:58Z</dcterms:modified>
</cp:coreProperties>
</file>