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9E155-0743-462D-8922-2E2F1142112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87938-C489-447E-9495-6E7323A8D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0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E2C-A6E6-4F60-B03B-EFE34EAA732A}" type="datetime1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0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39B-2361-434F-A35D-F4F498CD8090}" type="datetime1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FAE4-3539-4B21-BC24-4A2378AFC1CE}" type="datetime1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D1BF-33B5-4458-B22D-647D847D2B94}" type="datetime1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D117-AD13-43A2-847C-3080396387BC}" type="datetime1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9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6076-9FC2-40EA-8254-DEB98882436A}" type="datetime1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8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BD16F3-3561-4649-8FAE-817A891F4672}" type="datetime1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5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3B78-F200-4293-9A40-6E0836FFEBF2}" type="datetime1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13.png"/><Relationship Id="rId3" Type="http://schemas.microsoft.com/office/2007/relationships/media" Target="../media/media4.wav"/><Relationship Id="rId7" Type="http://schemas.microsoft.com/office/2007/relationships/media" Target="../media/media6.wav"/><Relationship Id="rId12" Type="http://schemas.openxmlformats.org/officeDocument/2006/relationships/image" Target="../media/image12.png"/><Relationship Id="rId17" Type="http://schemas.openxmlformats.org/officeDocument/2006/relationships/image" Target="../media/image6.png"/><Relationship Id="rId2" Type="http://schemas.openxmlformats.org/officeDocument/2006/relationships/audio" Target="../media/media3.wav"/><Relationship Id="rId16" Type="http://schemas.openxmlformats.org/officeDocument/2006/relationships/image" Target="../media/image16.png"/><Relationship Id="rId1" Type="http://schemas.microsoft.com/office/2007/relationships/media" Target="../media/media3.wav"/><Relationship Id="rId6" Type="http://schemas.openxmlformats.org/officeDocument/2006/relationships/audio" Target="../media/media5.wav"/><Relationship Id="rId11" Type="http://schemas.openxmlformats.org/officeDocument/2006/relationships/slideLayout" Target="../slideLayouts/slideLayout2.xml"/><Relationship Id="rId5" Type="http://schemas.microsoft.com/office/2007/relationships/media" Target="../media/media5.wav"/><Relationship Id="rId15" Type="http://schemas.openxmlformats.org/officeDocument/2006/relationships/image" Target="../media/image15.png"/><Relationship Id="rId10" Type="http://schemas.openxmlformats.org/officeDocument/2006/relationships/audio" Target="../media/media7.wav"/><Relationship Id="rId4" Type="http://schemas.openxmlformats.org/officeDocument/2006/relationships/audio" Target="../media/media4.wav"/><Relationship Id="rId9" Type="http://schemas.microsoft.com/office/2007/relationships/media" Target="../media/media7.wav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wav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WEEk</a:t>
            </a:r>
            <a:r>
              <a:rPr lang="en-IN" dirty="0"/>
              <a:t>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3A4-6F43-412B-8019-DAFFDA21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(for different scales):</a:t>
            </a:r>
          </a:p>
        </p:txBody>
      </p:sp>
      <p:pic>
        <p:nvPicPr>
          <p:cNvPr id="17" name="Content Placeholder 16" descr="A picture containing curtain, shower, furniture&#10;&#10;Description automatically generated">
            <a:extLst>
              <a:ext uri="{FF2B5EF4-FFF2-40B4-BE49-F238E27FC236}">
                <a16:creationId xmlns:a16="http://schemas.microsoft.com/office/drawing/2014/main" id="{8A39B043-7D96-4EF1-ADC3-C3BFEDB64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5686"/>
            <a:ext cx="3505200" cy="1228725"/>
          </a:xfrm>
        </p:spPr>
      </p:pic>
      <p:pic>
        <p:nvPicPr>
          <p:cNvPr id="19" name="Picture 18" descr="A picture containing curtain&#10;&#10;Description automatically generated">
            <a:extLst>
              <a:ext uri="{FF2B5EF4-FFF2-40B4-BE49-F238E27FC236}">
                <a16:creationId xmlns:a16="http://schemas.microsoft.com/office/drawing/2014/main" id="{240F738B-285D-44DC-A8D2-1A814C7C4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80" y="1975685"/>
            <a:ext cx="3505200" cy="1228725"/>
          </a:xfrm>
          <a:prstGeom prst="rect">
            <a:avLst/>
          </a:prstGeom>
        </p:spPr>
      </p:pic>
      <p:pic>
        <p:nvPicPr>
          <p:cNvPr id="21" name="Picture 20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C12B2781-8233-458B-912C-EA2F3A60AB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3429000"/>
            <a:ext cx="3505200" cy="1228725"/>
          </a:xfrm>
          <a:prstGeom prst="rect">
            <a:avLst/>
          </a:prstGeom>
        </p:spPr>
      </p:pic>
      <p:pic>
        <p:nvPicPr>
          <p:cNvPr id="23" name="Picture 22" descr="A close - up of a piano keys&#10;&#10;Description automatically generated with low confidence">
            <a:extLst>
              <a:ext uri="{FF2B5EF4-FFF2-40B4-BE49-F238E27FC236}">
                <a16:creationId xmlns:a16="http://schemas.microsoft.com/office/drawing/2014/main" id="{76D7AED2-AEF1-4A26-8A54-3077820232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82314"/>
            <a:ext cx="3505200" cy="1228725"/>
          </a:xfrm>
          <a:prstGeom prst="rect">
            <a:avLst/>
          </a:prstGeom>
        </p:spPr>
      </p:pic>
      <p:pic>
        <p:nvPicPr>
          <p:cNvPr id="25" name="Picture 24" descr="Close - up of a grey fence&#10;&#10;Description automatically generated with medium confidence">
            <a:extLst>
              <a:ext uri="{FF2B5EF4-FFF2-40B4-BE49-F238E27FC236}">
                <a16:creationId xmlns:a16="http://schemas.microsoft.com/office/drawing/2014/main" id="{903819B1-0489-46CA-B514-ADBF4538C6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80" y="4882313"/>
            <a:ext cx="3505200" cy="1228725"/>
          </a:xfrm>
          <a:prstGeom prst="rect">
            <a:avLst/>
          </a:prstGeom>
        </p:spPr>
      </p:pic>
      <p:pic>
        <p:nvPicPr>
          <p:cNvPr id="26" name="cust_scale=1">
            <a:hlinkClick r:id="" action="ppaction://media"/>
            <a:extLst>
              <a:ext uri="{FF2B5EF4-FFF2-40B4-BE49-F238E27FC236}">
                <a16:creationId xmlns:a16="http://schemas.microsoft.com/office/drawing/2014/main" id="{DE3A030D-AC3F-4D03-80E8-F503374169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716379" y="2285247"/>
            <a:ext cx="609600" cy="609600"/>
          </a:xfrm>
          <a:prstGeom prst="rect">
            <a:avLst/>
          </a:prstGeom>
        </p:spPr>
      </p:pic>
      <p:pic>
        <p:nvPicPr>
          <p:cNvPr id="27" name="cust_scale=2">
            <a:hlinkClick r:id="" action="ppaction://media"/>
            <a:extLst>
              <a:ext uri="{FF2B5EF4-FFF2-40B4-BE49-F238E27FC236}">
                <a16:creationId xmlns:a16="http://schemas.microsoft.com/office/drawing/2014/main" id="{27EBEBB4-AAD6-4BC0-B8D1-BF837B101C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7040880" y="2290412"/>
            <a:ext cx="609600" cy="609600"/>
          </a:xfrm>
          <a:prstGeom prst="rect">
            <a:avLst/>
          </a:prstGeom>
        </p:spPr>
      </p:pic>
      <p:pic>
        <p:nvPicPr>
          <p:cNvPr id="28" name="cust_scale=3">
            <a:hlinkClick r:id="" action="ppaction://media"/>
            <a:extLst>
              <a:ext uri="{FF2B5EF4-FFF2-40B4-BE49-F238E27FC236}">
                <a16:creationId xmlns:a16="http://schemas.microsoft.com/office/drawing/2014/main" id="{B86A8A2D-D2C3-4C32-AC3C-2E6A9991894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8069179" y="3738561"/>
            <a:ext cx="609600" cy="609600"/>
          </a:xfrm>
          <a:prstGeom prst="rect">
            <a:avLst/>
          </a:prstGeom>
        </p:spPr>
      </p:pic>
      <p:pic>
        <p:nvPicPr>
          <p:cNvPr id="29" name="cust_scale=4">
            <a:hlinkClick r:id="" action="ppaction://media"/>
            <a:extLst>
              <a:ext uri="{FF2B5EF4-FFF2-40B4-BE49-F238E27FC236}">
                <a16:creationId xmlns:a16="http://schemas.microsoft.com/office/drawing/2014/main" id="{85F854DF-D996-40CB-A7E4-C357E3C1657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716379" y="5191875"/>
            <a:ext cx="609600" cy="609600"/>
          </a:xfrm>
          <a:prstGeom prst="rect">
            <a:avLst/>
          </a:prstGeom>
        </p:spPr>
      </p:pic>
      <p:pic>
        <p:nvPicPr>
          <p:cNvPr id="30" name="cust_scale=5">
            <a:hlinkClick r:id="" action="ppaction://media"/>
            <a:extLst>
              <a:ext uri="{FF2B5EF4-FFF2-40B4-BE49-F238E27FC236}">
                <a16:creationId xmlns:a16="http://schemas.microsoft.com/office/drawing/2014/main" id="{CFAD294C-CCB1-43BF-B766-6678FAE52DD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7040880" y="5186713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2A8D4D-AA65-44DF-9FC4-7B2741D80FFB}"/>
              </a:ext>
            </a:extLst>
          </p:cNvPr>
          <p:cNvSpPr txBox="1"/>
          <p:nvPr/>
        </p:nvSpPr>
        <p:spPr>
          <a:xfrm>
            <a:off x="9466555" y="6041255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0CA96-AEF2-4CC5-B8F0-69B9D91CC10A}"/>
              </a:ext>
            </a:extLst>
          </p:cNvPr>
          <p:cNvSpPr txBox="1"/>
          <p:nvPr/>
        </p:nvSpPr>
        <p:spPr>
          <a:xfrm>
            <a:off x="2540493" y="3153338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46B40-E546-419B-AAF6-AF7A1A210A3D}"/>
              </a:ext>
            </a:extLst>
          </p:cNvPr>
          <p:cNvSpPr txBox="1"/>
          <p:nvPr/>
        </p:nvSpPr>
        <p:spPr>
          <a:xfrm>
            <a:off x="5977896" y="4585353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E337A-E686-4A07-A1E2-E53AB5976DCC}"/>
              </a:ext>
            </a:extLst>
          </p:cNvPr>
          <p:cNvSpPr txBox="1"/>
          <p:nvPr/>
        </p:nvSpPr>
        <p:spPr>
          <a:xfrm>
            <a:off x="2540493" y="6041255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8375D-BC11-4EA4-85EC-4C577A1B60D6}"/>
              </a:ext>
            </a:extLst>
          </p:cNvPr>
          <p:cNvSpPr txBox="1"/>
          <p:nvPr/>
        </p:nvSpPr>
        <p:spPr>
          <a:xfrm>
            <a:off x="9400830" y="3202526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5AA2-5B12-438B-BFAE-101BBF4D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2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52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952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952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952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Traditional models for Automatic speech recognition (ASR) overfit easily and thus require large amounts of data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Solution: Data Augmentation; acts as a regularizer and helps reduce the overfitting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Old approach: augment raw audio to generate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New approach: Apply augmentation techniques to spectrograms of the input audio.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explore this method since we are working with one instance of clean audio to generate noisy audio.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Note: A Spectrogram is a visual representation of the spectrum of frequencies of a signal as it varies with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77-78D4-4654-8E64-9C10A657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SinGAN: A generative model that learns from a single natural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2A16-DDFE-406A-B324-B018A142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</a:t>
            </a:r>
            <a:r>
              <a:rPr lang="en-IN" baseline="30000" dirty="0"/>
              <a:t>[1] </a:t>
            </a:r>
            <a:r>
              <a:rPr lang="en-IN" dirty="0"/>
              <a:t>is a variant of GAN where the network learns from a single natural image, instead of multiple real images to learn representations, as in classical GANs.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 can learn internal statistics of patches within a single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 has shown impressive results on various image manipulation tasks like – Harmonization, Editing, Super resolution, and Paint to Image (the task we’re exploring).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8515E-DB7D-4195-A423-DCB431C36E82}"/>
              </a:ext>
            </a:extLst>
          </p:cNvPr>
          <p:cNvSpPr txBox="1"/>
          <p:nvPr/>
        </p:nvSpPr>
        <p:spPr>
          <a:xfrm>
            <a:off x="1097280" y="6017444"/>
            <a:ext cx="686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aseline="30000" dirty="0"/>
              <a:t>[1]</a:t>
            </a:r>
            <a:r>
              <a:rPr lang="en-IN" sz="1400" dirty="0"/>
              <a:t> </a:t>
            </a:r>
            <a:r>
              <a:rPr lang="en-IN" sz="1400" i="1" u="sng" dirty="0">
                <a:solidFill>
                  <a:srgbClr val="0070C0"/>
                </a:solidFill>
              </a:rPr>
              <a:t>https://arxiv.org/abs/1905.01164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F9A5-1881-4BF0-929A-1E64C362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AE0ECD-D539-4D3A-A0A0-5A1495D2835A}"/>
              </a:ext>
            </a:extLst>
          </p:cNvPr>
          <p:cNvGrpSpPr/>
          <p:nvPr/>
        </p:nvGrpSpPr>
        <p:grpSpPr>
          <a:xfrm>
            <a:off x="1649639" y="1885710"/>
            <a:ext cx="8953681" cy="1518692"/>
            <a:chOff x="1530143" y="1845734"/>
            <a:chExt cx="8953681" cy="1518692"/>
          </a:xfrm>
        </p:grpSpPr>
        <p:pic>
          <p:nvPicPr>
            <p:cNvPr id="6" name="Picture 5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D4CFA459-8A59-4246-AB28-10B9C250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143" y="1845734"/>
              <a:ext cx="6000264" cy="15186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65927-38B9-40B9-B9AB-C28F8F3C1097}"/>
                </a:ext>
              </a:extLst>
            </p:cNvPr>
            <p:cNvSpPr txBox="1"/>
            <p:nvPr/>
          </p:nvSpPr>
          <p:spPr>
            <a:xfrm>
              <a:off x="7616337" y="2466580"/>
              <a:ext cx="286748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What SinGAN can 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3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CDD2-35E2-41DE-94AA-6401CFC4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SinGAN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9D29-0B9F-4DB3-B3D7-3EB66C75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multi-scale GAN, has a series of generators and discriminators that are trained one-by-one.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discriminators are modelled such that it works on patches of the image and not the entire image (to prevent the generator from learning to reproduce the entire image).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Once generators learn to produce good images that “fool” the discriminator at that level, we keep it fixed &amp; move up the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Lower level generators learn coarser features and upper layers learn finer features.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DF68E5-717E-4936-BB6C-FFFBCC67E99E}"/>
              </a:ext>
            </a:extLst>
          </p:cNvPr>
          <p:cNvGrpSpPr/>
          <p:nvPr/>
        </p:nvGrpSpPr>
        <p:grpSpPr>
          <a:xfrm>
            <a:off x="1807494" y="4203884"/>
            <a:ext cx="3563497" cy="2009737"/>
            <a:chOff x="1097280" y="4106230"/>
            <a:chExt cx="3563497" cy="2009737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B30FFF0D-8765-4AB8-9402-620E6B330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4106230"/>
              <a:ext cx="3563497" cy="16246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8AF2F-6F3B-44A9-B386-451E17FC4DEB}"/>
                </a:ext>
              </a:extLst>
            </p:cNvPr>
            <p:cNvSpPr txBox="1"/>
            <p:nvPr/>
          </p:nvSpPr>
          <p:spPr>
            <a:xfrm>
              <a:off x="1313450" y="5838968"/>
              <a:ext cx="313115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Flow of SinGAN generators and discriminators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2E76E-8C0D-4275-8839-C7546B1768AC}"/>
              </a:ext>
            </a:extLst>
          </p:cNvPr>
          <p:cNvGrpSpPr/>
          <p:nvPr/>
        </p:nvGrpSpPr>
        <p:grpSpPr>
          <a:xfrm>
            <a:off x="7037183" y="4764636"/>
            <a:ext cx="2867487" cy="1448985"/>
            <a:chOff x="6829592" y="4203884"/>
            <a:chExt cx="2867487" cy="144898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C7744B7-8B3D-4973-95B0-D692DD848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065" y="4203884"/>
              <a:ext cx="2696541" cy="10822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E6D94-7874-432C-8773-5402008A7B80}"/>
                </a:ext>
              </a:extLst>
            </p:cNvPr>
            <p:cNvSpPr txBox="1"/>
            <p:nvPr/>
          </p:nvSpPr>
          <p:spPr>
            <a:xfrm>
              <a:off x="6829592" y="5375870"/>
              <a:ext cx="286748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What makes up a generator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4E7BD-29B4-49AA-AA85-A0D148FF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9FF-0B5A-4260-8DB8-5A83578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Paint 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CE3B-F306-4790-A06C-FB4A37BA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Paint-to-image, SinGAN is trained on a target image and use a </a:t>
            </a:r>
            <a:r>
              <a:rPr lang="en-IN" dirty="0" err="1"/>
              <a:t>downsampled</a:t>
            </a:r>
            <a:r>
              <a:rPr lang="en-IN" dirty="0"/>
              <a:t> paint at the coarse levels at test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generated images preserve the layout and general structure of the clipart while generating fine details that match the training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Idea behind using this: we need to generate noisy audio signals from clean ones, here we use the noisy audio as the training image and the parallel clean image as input paint.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Why SinGAN? Because it outperforms other style transfer methods visually and requires one image for training.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0A05DE4-00BF-4C3F-8485-63A15365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640440"/>
            <a:ext cx="8534400" cy="1524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17D9-E239-469F-AA96-0EF62887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3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BB55-F678-4B63-BE45-DA9E58C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Audio Sample and Spectrogram Used:</a:t>
            </a:r>
          </a:p>
        </p:txBody>
      </p:sp>
      <p:pic>
        <p:nvPicPr>
          <p:cNvPr id="4" name="noisy_audio">
            <a:hlinkClick r:id="" action="ppaction://media"/>
            <a:extLst>
              <a:ext uri="{FF2B5EF4-FFF2-40B4-BE49-F238E27FC236}">
                <a16:creationId xmlns:a16="http://schemas.microsoft.com/office/drawing/2014/main" id="{0B652759-061E-467A-98F8-092C73F663F1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46668" y="2819400"/>
            <a:ext cx="609600" cy="609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9E8D51-C0B2-423F-AC29-F231B31737EF}"/>
              </a:ext>
            </a:extLst>
          </p:cNvPr>
          <p:cNvSpPr txBox="1"/>
          <p:nvPr/>
        </p:nvSpPr>
        <p:spPr>
          <a:xfrm>
            <a:off x="1097280" y="2093714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Noisy Audio: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8DC9-E9F5-45CA-98A4-DBB86DEB7462}"/>
              </a:ext>
            </a:extLst>
          </p:cNvPr>
          <p:cNvSpPr txBox="1"/>
          <p:nvPr/>
        </p:nvSpPr>
        <p:spPr>
          <a:xfrm>
            <a:off x="1097280" y="3631466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Clean Audio:</a:t>
            </a:r>
          </a:p>
        </p:txBody>
      </p:sp>
      <p:pic>
        <p:nvPicPr>
          <p:cNvPr id="7" name="clean_audio">
            <a:hlinkClick r:id="" action="ppaction://media"/>
            <a:extLst>
              <a:ext uri="{FF2B5EF4-FFF2-40B4-BE49-F238E27FC236}">
                <a16:creationId xmlns:a16="http://schemas.microsoft.com/office/drawing/2014/main" id="{2CF87EA4-FF49-4D07-9289-7C38878F56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46668" y="4559618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55C89-2B4A-418E-9521-E021894E331F}"/>
              </a:ext>
            </a:extLst>
          </p:cNvPr>
          <p:cNvSpPr txBox="1"/>
          <p:nvPr/>
        </p:nvSpPr>
        <p:spPr>
          <a:xfrm>
            <a:off x="3888608" y="2093714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Noisy Spectrogram:</a:t>
            </a:r>
          </a:p>
        </p:txBody>
      </p:sp>
      <p:pic>
        <p:nvPicPr>
          <p:cNvPr id="10" name="Picture 9" descr="A close - up of a grey fence&#10;&#10;Description automatically generated with low confidence">
            <a:extLst>
              <a:ext uri="{FF2B5EF4-FFF2-40B4-BE49-F238E27FC236}">
                <a16:creationId xmlns:a16="http://schemas.microsoft.com/office/drawing/2014/main" id="{F8151260-C821-42EE-9406-6DA98D77C6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5" y="2200275"/>
            <a:ext cx="3505200" cy="1228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A4735-9154-45C1-A111-C08146A29B62}"/>
              </a:ext>
            </a:extLst>
          </p:cNvPr>
          <p:cNvSpPr txBox="1"/>
          <p:nvPr/>
        </p:nvSpPr>
        <p:spPr>
          <a:xfrm>
            <a:off x="3888608" y="3631466"/>
            <a:ext cx="36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	Clean Spectrogram:</a:t>
            </a:r>
          </a:p>
        </p:txBody>
      </p:sp>
      <p:pic>
        <p:nvPicPr>
          <p:cNvPr id="13" name="Picture 12" descr="A close - up of a grey fence&#10;&#10;Description automatically generated with low confidence">
            <a:extLst>
              <a:ext uri="{FF2B5EF4-FFF2-40B4-BE49-F238E27FC236}">
                <a16:creationId xmlns:a16="http://schemas.microsoft.com/office/drawing/2014/main" id="{48B29772-D588-4670-8FCD-AAAE8516C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5" y="3742789"/>
            <a:ext cx="3505200" cy="12287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1F7DD-5F77-45D3-81C1-5D5A8467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005C-D12C-4451-A132-86A8ADE0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to be tackled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81D6-E536-444E-A4D3-41863FDD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Generating a spectrogram image to feed SinGAN and the resultant image be able to recreate the same audio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use an appropriate mapping function to map the spectrogram matrix to valid image matrix values (0-255 scale).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re-convert the image (0-255 scale) generated by SinGAN to represent the spectrogram.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AFF79-16D6-4004-9FF0-5ABF1DE8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5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2C68-BCF3-4BA3-82A2-CA547DAC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the Spectrogram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9428-DA28-4BD4-A9CC-091C39D8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done by computing the discrete Fourier Transform for real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generates, internally, a 2D matrix of floating point numbers that are hard to represent as an image. One solution is storing the spectrogram with the .tiff extension, which permits such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Problem: SinGAN doesn’t work with .tiff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Another approach: Use a mapping function that maps a floating point number to a (0-255) scale, which can be used to generate .</a:t>
            </a:r>
            <a:r>
              <a:rPr lang="en-IN" dirty="0" err="1"/>
              <a:t>png</a:t>
            </a:r>
            <a:r>
              <a:rPr lang="en-IN" dirty="0"/>
              <a:t> files for feeding SinGAN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98F772-052E-4DBE-A988-541F8652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39" y="4689516"/>
            <a:ext cx="3364999" cy="117957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839A2E1-266D-4266-90DB-D61D4C689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78" y="4640369"/>
            <a:ext cx="3505200" cy="122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3E754-0FA0-4886-9A61-632C126EDBAA}"/>
              </a:ext>
            </a:extLst>
          </p:cNvPr>
          <p:cNvSpPr txBox="1"/>
          <p:nvPr/>
        </p:nvSpPr>
        <p:spPr>
          <a:xfrm>
            <a:off x="2231047" y="5977468"/>
            <a:ext cx="326698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Pseudocolor</a:t>
            </a:r>
            <a:r>
              <a:rPr lang="en-IN" sz="1200" dirty="0"/>
              <a:t> plot spectrogram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D2123-6EE0-499A-B7C0-AA2C8C4DF946}"/>
              </a:ext>
            </a:extLst>
          </p:cNvPr>
          <p:cNvSpPr txBox="1"/>
          <p:nvPr/>
        </p:nvSpPr>
        <p:spPr>
          <a:xfrm>
            <a:off x="6890487" y="5977468"/>
            <a:ext cx="326698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.tiff representation of a spectrogram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FB8A-68FB-4CC5-86CC-1D5DFCE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9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7B5E-950C-481B-9034-68EDC60E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Mapping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BCE22-BEE0-4FB3-85A4-2A14BF87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55" y="2277227"/>
            <a:ext cx="5381625" cy="3000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45A70-0492-41A3-84AE-7690209279AD}"/>
              </a:ext>
            </a:extLst>
          </p:cNvPr>
          <p:cNvSpPr txBox="1"/>
          <p:nvPr/>
        </p:nvSpPr>
        <p:spPr>
          <a:xfrm>
            <a:off x="1097280" y="2277226"/>
            <a:ext cx="4196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scale_minmax</a:t>
            </a:r>
            <a:r>
              <a:rPr lang="en-IN" dirty="0"/>
              <a:t> function takes a 2D array, min and max value for the bounds. Here, 0 and 255.</a:t>
            </a:r>
          </a:p>
          <a:p>
            <a:endParaRPr lang="en-IN" dirty="0"/>
          </a:p>
          <a:p>
            <a:r>
              <a:rPr lang="en-IN" dirty="0"/>
              <a:t>The values are mapped as shown in the figure.</a:t>
            </a:r>
          </a:p>
          <a:p>
            <a:endParaRPr lang="en-IN" dirty="0"/>
          </a:p>
          <a:p>
            <a:r>
              <a:rPr lang="en-IN" dirty="0"/>
              <a:t>Similarly, the </a:t>
            </a:r>
            <a:r>
              <a:rPr lang="en-IN" dirty="0" err="1"/>
              <a:t>unscale_minmax</a:t>
            </a:r>
            <a:r>
              <a:rPr lang="en-IN" dirty="0"/>
              <a:t> function is used to get the spectrogram representation from the image generated by SinGAN.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DC0D9-5D8F-4072-95A3-1A1EFB02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686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567</TotalTime>
  <Words>720</Words>
  <Application>Microsoft Office PowerPoint</Application>
  <PresentationFormat>Widescreen</PresentationFormat>
  <Paragraphs>77</Paragraphs>
  <Slides>11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A Brief Introduction to the Problem</vt:lpstr>
      <vt:lpstr>SinGAN: A generative model that learns from a single natural image</vt:lpstr>
      <vt:lpstr>How does SinGAN work? </vt:lpstr>
      <vt:lpstr>Paint to Image</vt:lpstr>
      <vt:lpstr>Audio Sample and Spectrogram Used:</vt:lpstr>
      <vt:lpstr>Problems to be tackled</vt:lpstr>
      <vt:lpstr>Generating the Spectrogram</vt:lpstr>
      <vt:lpstr>The Mapping Function</vt:lpstr>
      <vt:lpstr>Outputs (for different scales):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Shirol</dc:creator>
  <cp:lastModifiedBy>Shashank Shirol</cp:lastModifiedBy>
  <cp:revision>68</cp:revision>
  <dcterms:created xsi:type="dcterms:W3CDTF">2021-01-03T17:35:57Z</dcterms:created>
  <dcterms:modified xsi:type="dcterms:W3CDTF">2021-01-12T09:54:45Z</dcterms:modified>
</cp:coreProperties>
</file>