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5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114" d="100"/>
          <a:sy n="114" d="100"/>
        </p:scale>
        <p:origin x="30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3771BE-2709-4611-B622-2D86FD628A30}" type="datetime1">
              <a:rPr lang="en-IN" smtClean="0"/>
              <a:t>15-02-2021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DF81F7-214F-4B72-870F-903CEBDF8B4D}" type="slidenum">
              <a:rPr lang="en-IN" smtClean="0"/>
              <a:t>‹#›</a:t>
            </a:fld>
            <a:endParaRPr lang="en-IN"/>
          </a:p>
        </p:txBody>
      </p:sp>
    </p:spTree>
    <p:extLst>
      <p:ext uri="{BB962C8B-B14F-4D97-AF65-F5344CB8AC3E}">
        <p14:creationId xmlns:p14="http://schemas.microsoft.com/office/powerpoint/2010/main" val="3247835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AB6B00-95F4-4C92-8EF1-1F8728F337A2}" type="datetime1">
              <a:rPr lang="en-IN" smtClean="0"/>
              <a:t>15-02-2021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DF81F7-214F-4B72-870F-903CEBDF8B4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8821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0C17FF-55D3-4A7E-A61C-5F8FABFB0E92}" type="datetime1">
              <a:rPr lang="en-IN" smtClean="0"/>
              <a:t>15-02-2021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DF81F7-214F-4B72-870F-903CEBDF8B4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84727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42FC919-9239-44A2-8490-AACFA0668D61}" type="datetime1">
              <a:rPr lang="en-IN" smtClean="0"/>
              <a:t>15-02-2021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CDF81F7-214F-4B72-870F-903CEBDF8B4D}"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26330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1" r:id="rId3"/>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3" Type="http://schemas.microsoft.com/office/2007/relationships/media" Target="../media/media2.wav"/><Relationship Id="rId7" Type="http://schemas.openxmlformats.org/officeDocument/2006/relationships/slideLayout" Target="../slideLayouts/slideLayout1.xml"/><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audio" Target="../media/media3.wav"/><Relationship Id="rId11" Type="http://schemas.openxmlformats.org/officeDocument/2006/relationships/image" Target="../media/image4.jpg"/><Relationship Id="rId5" Type="http://schemas.microsoft.com/office/2007/relationships/media" Target="../media/media3.wav"/><Relationship Id="rId10" Type="http://schemas.openxmlformats.org/officeDocument/2006/relationships/image" Target="../media/image3.jpg"/><Relationship Id="rId4" Type="http://schemas.openxmlformats.org/officeDocument/2006/relationships/audio" Target="../media/media2.wav"/><Relationship Id="rId9" Type="http://schemas.openxmlformats.org/officeDocument/2006/relationships/image" Target="../media/image2.jpg"/></Relationships>
</file>

<file path=ppt/slides/_rels/slide5.xml.rels><?xml version="1.0" encoding="UTF-8" standalone="yes"?>
<Relationships xmlns="http://schemas.openxmlformats.org/package/2006/relationships"><Relationship Id="rId8" Type="http://schemas.openxmlformats.org/officeDocument/2006/relationships/audio" Target="../media/media7.wav"/><Relationship Id="rId3" Type="http://schemas.microsoft.com/office/2007/relationships/media" Target="../media/media5.wav"/><Relationship Id="rId7" Type="http://schemas.microsoft.com/office/2007/relationships/media" Target="../media/media7.wav"/><Relationship Id="rId12" Type="http://schemas.openxmlformats.org/officeDocument/2006/relationships/image" Target="../media/image1.png"/><Relationship Id="rId2" Type="http://schemas.openxmlformats.org/officeDocument/2006/relationships/audio" Target="../media/media4.wav"/><Relationship Id="rId1" Type="http://schemas.microsoft.com/office/2007/relationships/media" Target="../media/media4.wav"/><Relationship Id="rId6" Type="http://schemas.openxmlformats.org/officeDocument/2006/relationships/audio" Target="../media/media6.wav"/><Relationship Id="rId11" Type="http://schemas.openxmlformats.org/officeDocument/2006/relationships/slideLayout" Target="../slideLayouts/slideLayout1.xml"/><Relationship Id="rId5" Type="http://schemas.microsoft.com/office/2007/relationships/media" Target="../media/media6.wav"/><Relationship Id="rId10" Type="http://schemas.openxmlformats.org/officeDocument/2006/relationships/audio" Target="../media/media8.wav"/><Relationship Id="rId4" Type="http://schemas.openxmlformats.org/officeDocument/2006/relationships/audio" Target="../media/media5.wav"/><Relationship Id="rId9" Type="http://schemas.microsoft.com/office/2007/relationships/media" Target="../media/media8.wav"/></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1FD22-1CF7-4274-9DF4-2B7D9A5A5F4B}"/>
              </a:ext>
            </a:extLst>
          </p:cNvPr>
          <p:cNvSpPr>
            <a:spLocks noGrp="1"/>
          </p:cNvSpPr>
          <p:nvPr>
            <p:ph type="ctrTitle"/>
          </p:nvPr>
        </p:nvSpPr>
        <p:spPr/>
        <p:txBody>
          <a:bodyPr>
            <a:normAutofit/>
          </a:bodyPr>
          <a:lstStyle/>
          <a:p>
            <a:r>
              <a:rPr lang="en-GB" sz="4400" b="0" i="0" dirty="0">
                <a:solidFill>
                  <a:srgbClr val="000000"/>
                </a:solidFill>
                <a:effectLst/>
                <a:latin typeface="Calibri" panose="020F0502020204030204" pitchFamily="34" charset="0"/>
              </a:rPr>
              <a:t>Generating noisy speech data from clean data in the frequency domain using Deep Learning Methods</a:t>
            </a:r>
            <a:endParaRPr lang="en-IN" sz="4400" dirty="0"/>
          </a:p>
        </p:txBody>
      </p:sp>
      <p:sp>
        <p:nvSpPr>
          <p:cNvPr id="3" name="Subtitle 2">
            <a:extLst>
              <a:ext uri="{FF2B5EF4-FFF2-40B4-BE49-F238E27FC236}">
                <a16:creationId xmlns:a16="http://schemas.microsoft.com/office/drawing/2014/main" id="{F866244A-D88C-4438-817A-6A68B3C0CED5}"/>
              </a:ext>
            </a:extLst>
          </p:cNvPr>
          <p:cNvSpPr>
            <a:spLocks noGrp="1"/>
          </p:cNvSpPr>
          <p:nvPr>
            <p:ph type="subTitle" idx="1"/>
          </p:nvPr>
        </p:nvSpPr>
        <p:spPr/>
        <p:txBody>
          <a:bodyPr/>
          <a:lstStyle/>
          <a:p>
            <a:r>
              <a:rPr lang="en-IN" dirty="0"/>
              <a:t>Week – 6</a:t>
            </a:r>
          </a:p>
          <a:p>
            <a:endParaRPr lang="en-IN" dirty="0"/>
          </a:p>
        </p:txBody>
      </p:sp>
      <p:sp>
        <p:nvSpPr>
          <p:cNvPr id="4" name="TextBox 3">
            <a:extLst>
              <a:ext uri="{FF2B5EF4-FFF2-40B4-BE49-F238E27FC236}">
                <a16:creationId xmlns:a16="http://schemas.microsoft.com/office/drawing/2014/main" id="{E8AE2B62-5F60-480C-9C6E-0117C8F0D5E0}"/>
              </a:ext>
            </a:extLst>
          </p:cNvPr>
          <p:cNvSpPr txBox="1"/>
          <p:nvPr/>
        </p:nvSpPr>
        <p:spPr>
          <a:xfrm>
            <a:off x="6944051" y="5266796"/>
            <a:ext cx="4211629" cy="923330"/>
          </a:xfrm>
          <a:prstGeom prst="rect">
            <a:avLst/>
          </a:prstGeom>
          <a:noFill/>
        </p:spPr>
        <p:txBody>
          <a:bodyPr wrap="square" rtlCol="0">
            <a:spAutoFit/>
          </a:bodyPr>
          <a:lstStyle/>
          <a:p>
            <a:r>
              <a:rPr lang="en-IN" b="1" dirty="0"/>
              <a:t>Name</a:t>
            </a:r>
            <a:r>
              <a:rPr lang="en-IN" dirty="0"/>
              <a:t>: Shashank Shirol</a:t>
            </a:r>
          </a:p>
          <a:p>
            <a:r>
              <a:rPr lang="en-IN" b="1" dirty="0"/>
              <a:t>University</a:t>
            </a:r>
            <a:r>
              <a:rPr lang="en-IN" dirty="0"/>
              <a:t>: Manipal Institute of Technology</a:t>
            </a:r>
          </a:p>
          <a:p>
            <a:r>
              <a:rPr lang="en-IN" b="1" dirty="0"/>
              <a:t>Duration of the presentation</a:t>
            </a:r>
            <a:r>
              <a:rPr lang="en-IN" dirty="0"/>
              <a:t>: ~10 mins.</a:t>
            </a:r>
          </a:p>
        </p:txBody>
      </p:sp>
      <p:sp>
        <p:nvSpPr>
          <p:cNvPr id="5" name="Slide Number Placeholder 4">
            <a:extLst>
              <a:ext uri="{FF2B5EF4-FFF2-40B4-BE49-F238E27FC236}">
                <a16:creationId xmlns:a16="http://schemas.microsoft.com/office/drawing/2014/main" id="{ECA04E16-C190-44BD-A600-1971F780512E}"/>
              </a:ext>
            </a:extLst>
          </p:cNvPr>
          <p:cNvSpPr>
            <a:spLocks noGrp="1"/>
          </p:cNvSpPr>
          <p:nvPr>
            <p:ph type="sldNum" sz="quarter" idx="12"/>
          </p:nvPr>
        </p:nvSpPr>
        <p:spPr/>
        <p:txBody>
          <a:bodyPr/>
          <a:lstStyle/>
          <a:p>
            <a:fld id="{8CDF81F7-214F-4B72-870F-903CEBDF8B4D}" type="slidenum">
              <a:rPr lang="en-IN" smtClean="0"/>
              <a:t>1</a:t>
            </a:fld>
            <a:endParaRPr lang="en-IN"/>
          </a:p>
        </p:txBody>
      </p:sp>
    </p:spTree>
    <p:extLst>
      <p:ext uri="{BB962C8B-B14F-4D97-AF65-F5344CB8AC3E}">
        <p14:creationId xmlns:p14="http://schemas.microsoft.com/office/powerpoint/2010/main" val="4130044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F2FE0-439B-4A83-8B52-AB4F8C1ECB62}"/>
              </a:ext>
            </a:extLst>
          </p:cNvPr>
          <p:cNvSpPr>
            <a:spLocks noGrp="1"/>
          </p:cNvSpPr>
          <p:nvPr>
            <p:ph type="title"/>
          </p:nvPr>
        </p:nvSpPr>
        <p:spPr/>
        <p:txBody>
          <a:bodyPr/>
          <a:lstStyle/>
          <a:p>
            <a:r>
              <a:rPr lang="en-IN" dirty="0"/>
              <a:t>Tasks to be completed:</a:t>
            </a:r>
          </a:p>
        </p:txBody>
      </p:sp>
      <p:sp>
        <p:nvSpPr>
          <p:cNvPr id="3" name="Content Placeholder 2">
            <a:extLst>
              <a:ext uri="{FF2B5EF4-FFF2-40B4-BE49-F238E27FC236}">
                <a16:creationId xmlns:a16="http://schemas.microsoft.com/office/drawing/2014/main" id="{74AE00DB-0C76-49CA-9E52-5DEA6C735D0C}"/>
              </a:ext>
            </a:extLst>
          </p:cNvPr>
          <p:cNvSpPr>
            <a:spLocks noGrp="1"/>
          </p:cNvSpPr>
          <p:nvPr>
            <p:ph idx="1"/>
          </p:nvPr>
        </p:nvSpPr>
        <p:spPr/>
        <p:txBody>
          <a:bodyPr>
            <a:normAutofit/>
          </a:bodyPr>
          <a:lstStyle/>
          <a:p>
            <a:pPr>
              <a:buFont typeface="Arial" panose="020B0604020202020204" pitchFamily="34" charset="0"/>
              <a:buChar char="•"/>
            </a:pPr>
            <a:endParaRPr lang="en-IN" dirty="0"/>
          </a:p>
          <a:p>
            <a:pPr>
              <a:buFont typeface="Arial" panose="020B0604020202020204" pitchFamily="34" charset="0"/>
              <a:buChar char="•"/>
            </a:pPr>
            <a:r>
              <a:rPr lang="en-IN" dirty="0"/>
              <a:t>Update the Normalization and LSD calculation code:</a:t>
            </a:r>
          </a:p>
          <a:p>
            <a:pPr lvl="1">
              <a:buFont typeface="Arial" panose="020B0604020202020204" pitchFamily="34" charset="0"/>
              <a:buChar char="•"/>
            </a:pPr>
            <a:r>
              <a:rPr lang="en-IN" dirty="0"/>
              <a:t>Update Time-Alignment method to use cross-correlation on spectrograms instead of the time-series data.</a:t>
            </a:r>
          </a:p>
          <a:p>
            <a:pPr lvl="1">
              <a:buFont typeface="Arial" panose="020B0604020202020204" pitchFamily="34" charset="0"/>
              <a:buChar char="•"/>
            </a:pPr>
            <a:r>
              <a:rPr lang="en-IN" dirty="0"/>
              <a:t>Use Loudness Normalization to prevent changing the signal characteristics.</a:t>
            </a:r>
          </a:p>
          <a:p>
            <a:pPr lvl="1">
              <a:buFont typeface="Arial" panose="020B0604020202020204" pitchFamily="34" charset="0"/>
              <a:buChar char="•"/>
            </a:pPr>
            <a:r>
              <a:rPr lang="en-IN" dirty="0"/>
              <a:t>Translate the Energy equalization code from MATLAB to Python.</a:t>
            </a:r>
          </a:p>
          <a:p>
            <a:pPr>
              <a:buFont typeface="Arial" panose="020B0604020202020204" pitchFamily="34" charset="0"/>
              <a:buChar char="•"/>
            </a:pPr>
            <a:r>
              <a:rPr lang="en-IN" dirty="0"/>
              <a:t>Train SinGAN on the following combination:</a:t>
            </a:r>
          </a:p>
          <a:p>
            <a:pPr lvl="1">
              <a:buFont typeface="Arial" panose="020B0604020202020204" pitchFamily="34" charset="0"/>
              <a:buChar char="•"/>
            </a:pPr>
            <a:r>
              <a:rPr lang="en-IN" dirty="0"/>
              <a:t>Train: RATs Noise (taken from a noisy sample) (8k)</a:t>
            </a:r>
          </a:p>
          <a:p>
            <a:pPr lvl="1">
              <a:buFont typeface="Arial" panose="020B0604020202020204" pitchFamily="34" charset="0"/>
              <a:buChar char="•"/>
            </a:pPr>
            <a:r>
              <a:rPr lang="en-IN" dirty="0"/>
              <a:t>Paint: clean RATs sample (8k)</a:t>
            </a:r>
          </a:p>
          <a:p>
            <a:pPr>
              <a:buFont typeface="Arial" panose="020B0604020202020204" pitchFamily="34" charset="0"/>
              <a:buChar char="•"/>
            </a:pPr>
            <a:r>
              <a:rPr lang="en-IN" dirty="0"/>
              <a:t>Study the official SinGAN implementation to determine how it’s put up and how it needs to be updated.</a:t>
            </a:r>
            <a:endParaRPr lang="en-IN" i="1" dirty="0"/>
          </a:p>
        </p:txBody>
      </p:sp>
      <p:sp>
        <p:nvSpPr>
          <p:cNvPr id="4" name="Slide Number Placeholder 3">
            <a:extLst>
              <a:ext uri="{FF2B5EF4-FFF2-40B4-BE49-F238E27FC236}">
                <a16:creationId xmlns:a16="http://schemas.microsoft.com/office/drawing/2014/main" id="{9F3798E1-EDE1-47EC-938E-12F3A0FBE359}"/>
              </a:ext>
            </a:extLst>
          </p:cNvPr>
          <p:cNvSpPr>
            <a:spLocks noGrp="1"/>
          </p:cNvSpPr>
          <p:nvPr>
            <p:ph type="sldNum" sz="quarter" idx="12"/>
          </p:nvPr>
        </p:nvSpPr>
        <p:spPr/>
        <p:txBody>
          <a:bodyPr/>
          <a:lstStyle/>
          <a:p>
            <a:fld id="{8CDF81F7-214F-4B72-870F-903CEBDF8B4D}" type="slidenum">
              <a:rPr lang="en-IN" smtClean="0"/>
              <a:t>2</a:t>
            </a:fld>
            <a:endParaRPr lang="en-IN"/>
          </a:p>
        </p:txBody>
      </p:sp>
    </p:spTree>
    <p:extLst>
      <p:ext uri="{BB962C8B-B14F-4D97-AF65-F5344CB8AC3E}">
        <p14:creationId xmlns:p14="http://schemas.microsoft.com/office/powerpoint/2010/main" val="3835082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5BCE1-C4F6-4D72-BC00-AA5CC3D6A84A}"/>
              </a:ext>
            </a:extLst>
          </p:cNvPr>
          <p:cNvSpPr>
            <a:spLocks noGrp="1"/>
          </p:cNvSpPr>
          <p:nvPr>
            <p:ph type="title"/>
          </p:nvPr>
        </p:nvSpPr>
        <p:spPr/>
        <p:txBody>
          <a:bodyPr/>
          <a:lstStyle/>
          <a:p>
            <a:r>
              <a:rPr lang="en-IN" dirty="0"/>
              <a:t>Updating the Norm-LSD code: (I)</a:t>
            </a:r>
          </a:p>
        </p:txBody>
      </p:sp>
      <p:sp>
        <p:nvSpPr>
          <p:cNvPr id="14" name="Content Placeholder 2">
            <a:extLst>
              <a:ext uri="{FF2B5EF4-FFF2-40B4-BE49-F238E27FC236}">
                <a16:creationId xmlns:a16="http://schemas.microsoft.com/office/drawing/2014/main" id="{277E879F-F204-4379-8ADF-E547756BB968}"/>
              </a:ext>
            </a:extLst>
          </p:cNvPr>
          <p:cNvSpPr>
            <a:spLocks noGrp="1"/>
          </p:cNvSpPr>
          <p:nvPr>
            <p:ph idx="1"/>
          </p:nvPr>
        </p:nvSpPr>
        <p:spPr/>
        <p:txBody>
          <a:bodyPr>
            <a:normAutofit fontScale="92500" lnSpcReduction="20000"/>
          </a:bodyPr>
          <a:lstStyle/>
          <a:p>
            <a:pPr>
              <a:buFont typeface="Arial" panose="020B0604020202020204" pitchFamily="34" charset="0"/>
              <a:buChar char="•"/>
            </a:pPr>
            <a:endParaRPr lang="en-IN" dirty="0"/>
          </a:p>
          <a:p>
            <a:pPr>
              <a:buFont typeface="Arial" panose="020B0604020202020204" pitchFamily="34" charset="0"/>
              <a:buChar char="•"/>
            </a:pPr>
            <a:r>
              <a:rPr lang="en-IN" b="1" dirty="0"/>
              <a:t>Time-Alignment</a:t>
            </a:r>
            <a:r>
              <a:rPr lang="en-IN" dirty="0"/>
              <a:t> is done in following steps:</a:t>
            </a:r>
          </a:p>
          <a:p>
            <a:pPr lvl="1">
              <a:buFont typeface="Arial" panose="020B0604020202020204" pitchFamily="34" charset="0"/>
              <a:buChar char="•"/>
            </a:pPr>
            <a:r>
              <a:rPr lang="en-IN" dirty="0"/>
              <a:t>Pad the smaller signal with 0s to match the length with the bigger signal.</a:t>
            </a:r>
          </a:p>
          <a:p>
            <a:pPr lvl="1">
              <a:buFont typeface="Arial" panose="020B0604020202020204" pitchFamily="34" charset="0"/>
              <a:buChar char="•"/>
            </a:pPr>
            <a:r>
              <a:rPr lang="en-IN" dirty="0"/>
              <a:t>Add a small random noise to the 0s in the signal to avoid log</a:t>
            </a:r>
            <a:r>
              <a:rPr lang="en-IN" baseline="-25000" dirty="0"/>
              <a:t>10</a:t>
            </a:r>
            <a:r>
              <a:rPr lang="en-IN" dirty="0"/>
              <a:t>(0) (-inf) problem in spectrograms.</a:t>
            </a:r>
          </a:p>
          <a:p>
            <a:pPr lvl="1">
              <a:buFont typeface="Arial" panose="020B0604020202020204" pitchFamily="34" charset="0"/>
              <a:buChar char="•"/>
            </a:pPr>
            <a:r>
              <a:rPr lang="en-IN" dirty="0"/>
              <a:t>Compute the lag (no. of samples to move) in the signals by performing cross-correlation on the spectrograms (taking mean across frames) of the signals.</a:t>
            </a:r>
          </a:p>
          <a:p>
            <a:pPr lvl="1">
              <a:buFont typeface="Arial" panose="020B0604020202020204" pitchFamily="34" charset="0"/>
              <a:buChar char="•"/>
            </a:pPr>
            <a:r>
              <a:rPr lang="en-IN" dirty="0"/>
              <a:t>Use </a:t>
            </a:r>
            <a:r>
              <a:rPr lang="en-IN" dirty="0" err="1"/>
              <a:t>numpy</a:t>
            </a:r>
            <a:r>
              <a:rPr lang="en-IN" dirty="0"/>
              <a:t> to correct the lag by rolling required number of samples.</a:t>
            </a:r>
          </a:p>
          <a:p>
            <a:pPr>
              <a:buFont typeface="Arial" panose="020B0604020202020204" pitchFamily="34" charset="0"/>
              <a:buChar char="•"/>
            </a:pPr>
            <a:r>
              <a:rPr lang="en-IN" b="1" dirty="0"/>
              <a:t>Normalization</a:t>
            </a:r>
            <a:r>
              <a:rPr lang="en-IN" dirty="0"/>
              <a:t> is done by matching the </a:t>
            </a:r>
            <a:r>
              <a:rPr lang="en-IN" dirty="0" err="1"/>
              <a:t>dBFS</a:t>
            </a:r>
            <a:r>
              <a:rPr lang="en-IN" dirty="0"/>
              <a:t> (decibels relative to full-scale) of the two signals:</a:t>
            </a:r>
          </a:p>
          <a:p>
            <a:pPr lvl="1">
              <a:buFont typeface="Arial" panose="020B0604020202020204" pitchFamily="34" charset="0"/>
              <a:buChar char="•"/>
            </a:pPr>
            <a:r>
              <a:rPr lang="en-IN" dirty="0"/>
              <a:t>This allows us to achieve loudness normalization.</a:t>
            </a:r>
          </a:p>
          <a:p>
            <a:pPr lvl="1">
              <a:buFont typeface="Arial" panose="020B0604020202020204" pitchFamily="34" charset="0"/>
              <a:buChar char="•"/>
            </a:pPr>
            <a:r>
              <a:rPr lang="en-IN" dirty="0"/>
              <a:t>We make use of the </a:t>
            </a:r>
            <a:r>
              <a:rPr lang="en-IN" dirty="0" err="1"/>
              <a:t>pyDub</a:t>
            </a:r>
            <a:r>
              <a:rPr lang="en-IN" dirty="0"/>
              <a:t> library for this normalization.</a:t>
            </a:r>
          </a:p>
          <a:p>
            <a:pPr lvl="1">
              <a:buFont typeface="Arial" panose="020B0604020202020204" pitchFamily="34" charset="0"/>
              <a:buChar char="•"/>
            </a:pPr>
            <a:r>
              <a:rPr lang="en-IN" dirty="0"/>
              <a:t>A signal’s amplitude is matched with a target amplitude by using their </a:t>
            </a:r>
            <a:r>
              <a:rPr lang="en-IN" dirty="0" err="1"/>
              <a:t>dBFS</a:t>
            </a:r>
            <a:r>
              <a:rPr lang="en-IN" dirty="0"/>
              <a:t> values.</a:t>
            </a:r>
          </a:p>
          <a:p>
            <a:pPr>
              <a:buFont typeface="Arial" panose="020B0604020202020204" pitchFamily="34" charset="0"/>
              <a:buChar char="•"/>
            </a:pPr>
            <a:r>
              <a:rPr lang="en-IN" b="1" dirty="0"/>
              <a:t>Energy equalization</a:t>
            </a:r>
            <a:r>
              <a:rPr lang="en-IN" dirty="0"/>
              <a:t> is performed between a signal and a reference signal. Here, we only consider the top 10% data to calculate gain.</a:t>
            </a:r>
            <a:br>
              <a:rPr lang="en-IN" dirty="0"/>
            </a:br>
            <a:endParaRPr lang="en-IN" dirty="0"/>
          </a:p>
        </p:txBody>
      </p:sp>
      <p:sp>
        <p:nvSpPr>
          <p:cNvPr id="4" name="Slide Number Placeholder 3">
            <a:extLst>
              <a:ext uri="{FF2B5EF4-FFF2-40B4-BE49-F238E27FC236}">
                <a16:creationId xmlns:a16="http://schemas.microsoft.com/office/drawing/2014/main" id="{B624F538-9E87-4B64-9D62-2D9025BFB278}"/>
              </a:ext>
            </a:extLst>
          </p:cNvPr>
          <p:cNvSpPr>
            <a:spLocks noGrp="1"/>
          </p:cNvSpPr>
          <p:nvPr>
            <p:ph type="sldNum" sz="quarter" idx="12"/>
          </p:nvPr>
        </p:nvSpPr>
        <p:spPr/>
        <p:txBody>
          <a:bodyPr/>
          <a:lstStyle/>
          <a:p>
            <a:fld id="{8CDF81F7-214F-4B72-870F-903CEBDF8B4D}" type="slidenum">
              <a:rPr lang="en-IN" smtClean="0"/>
              <a:t>3</a:t>
            </a:fld>
            <a:endParaRPr lang="en-IN"/>
          </a:p>
        </p:txBody>
      </p:sp>
    </p:spTree>
    <p:extLst>
      <p:ext uri="{BB962C8B-B14F-4D97-AF65-F5344CB8AC3E}">
        <p14:creationId xmlns:p14="http://schemas.microsoft.com/office/powerpoint/2010/main" val="165292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A258FDC-0049-4F70-9E47-B492C20C4D97}"/>
              </a:ext>
            </a:extLst>
          </p:cNvPr>
          <p:cNvSpPr>
            <a:spLocks noGrp="1"/>
          </p:cNvSpPr>
          <p:nvPr>
            <p:ph type="title"/>
          </p:nvPr>
        </p:nvSpPr>
        <p:spPr/>
        <p:txBody>
          <a:bodyPr/>
          <a:lstStyle/>
          <a:p>
            <a:r>
              <a:rPr lang="en-IN" dirty="0"/>
              <a:t>Updating the Norm-LSD code: (II)</a:t>
            </a:r>
          </a:p>
        </p:txBody>
      </p:sp>
      <p:sp>
        <p:nvSpPr>
          <p:cNvPr id="6" name="Content Placeholder 5">
            <a:extLst>
              <a:ext uri="{FF2B5EF4-FFF2-40B4-BE49-F238E27FC236}">
                <a16:creationId xmlns:a16="http://schemas.microsoft.com/office/drawing/2014/main" id="{B9A0DAEF-2CE9-4508-A254-6D3B0083543B}"/>
              </a:ext>
            </a:extLst>
          </p:cNvPr>
          <p:cNvSpPr>
            <a:spLocks noGrp="1"/>
          </p:cNvSpPr>
          <p:nvPr>
            <p:ph idx="1"/>
          </p:nvPr>
        </p:nvSpPr>
        <p:spPr/>
        <p:txBody>
          <a:bodyPr/>
          <a:lstStyle/>
          <a:p>
            <a:pPr>
              <a:buFont typeface="Arial" panose="020B0604020202020204" pitchFamily="34" charset="0"/>
              <a:buChar char="•"/>
            </a:pPr>
            <a:r>
              <a:rPr lang="en-IN" dirty="0"/>
              <a:t>Normalization results:</a:t>
            </a:r>
          </a:p>
          <a:p>
            <a:pPr marL="0" indent="0">
              <a:buNone/>
            </a:pPr>
            <a:r>
              <a:rPr lang="en-IN" dirty="0"/>
              <a:t>	</a:t>
            </a:r>
          </a:p>
        </p:txBody>
      </p:sp>
      <p:sp>
        <p:nvSpPr>
          <p:cNvPr id="4" name="Slide Number Placeholder 3">
            <a:extLst>
              <a:ext uri="{FF2B5EF4-FFF2-40B4-BE49-F238E27FC236}">
                <a16:creationId xmlns:a16="http://schemas.microsoft.com/office/drawing/2014/main" id="{B300AED6-7CE1-4713-9BE4-56F34572CA72}"/>
              </a:ext>
            </a:extLst>
          </p:cNvPr>
          <p:cNvSpPr>
            <a:spLocks noGrp="1"/>
          </p:cNvSpPr>
          <p:nvPr>
            <p:ph type="sldNum" sz="quarter" idx="12"/>
          </p:nvPr>
        </p:nvSpPr>
        <p:spPr/>
        <p:txBody>
          <a:bodyPr/>
          <a:lstStyle/>
          <a:p>
            <a:fld id="{8CDF81F7-214F-4B72-870F-903CEBDF8B4D}" type="slidenum">
              <a:rPr lang="en-IN" smtClean="0"/>
              <a:t>4</a:t>
            </a:fld>
            <a:endParaRPr lang="en-IN"/>
          </a:p>
        </p:txBody>
      </p:sp>
      <p:pic>
        <p:nvPicPr>
          <p:cNvPr id="7" name="female">
            <a:hlinkClick r:id="" action="ppaction://media"/>
            <a:extLst>
              <a:ext uri="{FF2B5EF4-FFF2-40B4-BE49-F238E27FC236}">
                <a16:creationId xmlns:a16="http://schemas.microsoft.com/office/drawing/2014/main" id="{67D01128-D8F5-4E81-88DE-374EFDE4F8A8}"/>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2625969" y="2392680"/>
            <a:ext cx="392723" cy="392723"/>
          </a:xfrm>
          <a:prstGeom prst="rect">
            <a:avLst/>
          </a:prstGeom>
        </p:spPr>
      </p:pic>
      <p:pic>
        <p:nvPicPr>
          <p:cNvPr id="8" name="female_louder_v2">
            <a:hlinkClick r:id="" action="ppaction://media"/>
            <a:extLst>
              <a:ext uri="{FF2B5EF4-FFF2-40B4-BE49-F238E27FC236}">
                <a16:creationId xmlns:a16="http://schemas.microsoft.com/office/drawing/2014/main" id="{A937698F-3AA4-4B33-80AF-10CECE1DEE1F}"/>
              </a:ext>
            </a:extLst>
          </p:cNvPr>
          <p:cNvPicPr>
            <a:picLocks noChangeAspect="1"/>
          </p:cNvPicPr>
          <p:nvPr>
            <a:audioFile r:link="rId4"/>
            <p:extLst>
              <p:ext uri="{DAA4B4D4-6D71-4841-9C94-3DE7FCFB9230}">
                <p14:media xmlns:p14="http://schemas.microsoft.com/office/powerpoint/2010/main" r:embed="rId3"/>
              </p:ext>
            </p:extLst>
          </p:nvPr>
        </p:nvPicPr>
        <p:blipFill>
          <a:blip r:embed="rId8"/>
          <a:stretch>
            <a:fillRect/>
          </a:stretch>
        </p:blipFill>
        <p:spPr>
          <a:xfrm>
            <a:off x="6240194" y="2392679"/>
            <a:ext cx="392723" cy="392723"/>
          </a:xfrm>
          <a:prstGeom prst="rect">
            <a:avLst/>
          </a:prstGeom>
        </p:spPr>
      </p:pic>
      <p:pic>
        <p:nvPicPr>
          <p:cNvPr id="9" name="out_norm">
            <a:hlinkClick r:id="" action="ppaction://media"/>
            <a:extLst>
              <a:ext uri="{FF2B5EF4-FFF2-40B4-BE49-F238E27FC236}">
                <a16:creationId xmlns:a16="http://schemas.microsoft.com/office/drawing/2014/main" id="{75567662-8137-48FE-AFB0-C907B92C62AB}"/>
              </a:ext>
            </a:extLst>
          </p:cNvPr>
          <p:cNvPicPr>
            <a:picLocks noChangeAspect="1"/>
          </p:cNvPicPr>
          <p:nvPr>
            <a:audioFile r:link="rId6"/>
            <p:extLst>
              <p:ext uri="{DAA4B4D4-6D71-4841-9C94-3DE7FCFB9230}">
                <p14:media xmlns:p14="http://schemas.microsoft.com/office/powerpoint/2010/main" r:embed="rId5"/>
              </p:ext>
            </p:extLst>
          </p:nvPr>
        </p:nvPicPr>
        <p:blipFill>
          <a:blip r:embed="rId8"/>
          <a:stretch>
            <a:fillRect/>
          </a:stretch>
        </p:blipFill>
        <p:spPr>
          <a:xfrm>
            <a:off x="9854419" y="2392679"/>
            <a:ext cx="392723" cy="392723"/>
          </a:xfrm>
          <a:prstGeom prst="rect">
            <a:avLst/>
          </a:prstGeom>
        </p:spPr>
      </p:pic>
      <p:sp>
        <p:nvSpPr>
          <p:cNvPr id="10" name="TextBox 9">
            <a:extLst>
              <a:ext uri="{FF2B5EF4-FFF2-40B4-BE49-F238E27FC236}">
                <a16:creationId xmlns:a16="http://schemas.microsoft.com/office/drawing/2014/main" id="{937A208E-0047-4C21-9E85-861B27440497}"/>
              </a:ext>
            </a:extLst>
          </p:cNvPr>
          <p:cNvSpPr txBox="1"/>
          <p:nvPr/>
        </p:nvSpPr>
        <p:spPr>
          <a:xfrm>
            <a:off x="2027505" y="2893776"/>
            <a:ext cx="1589649" cy="369332"/>
          </a:xfrm>
          <a:prstGeom prst="rect">
            <a:avLst/>
          </a:prstGeom>
          <a:noFill/>
        </p:spPr>
        <p:txBody>
          <a:bodyPr wrap="square" rtlCol="0">
            <a:spAutoFit/>
          </a:bodyPr>
          <a:lstStyle/>
          <a:p>
            <a:pPr algn="ctr"/>
            <a:r>
              <a:rPr lang="en-IN" dirty="0"/>
              <a:t>Reference</a:t>
            </a:r>
          </a:p>
        </p:txBody>
      </p:sp>
      <p:sp>
        <p:nvSpPr>
          <p:cNvPr id="11" name="TextBox 10">
            <a:extLst>
              <a:ext uri="{FF2B5EF4-FFF2-40B4-BE49-F238E27FC236}">
                <a16:creationId xmlns:a16="http://schemas.microsoft.com/office/drawing/2014/main" id="{95ED4D59-B7EE-44F4-8AE9-6888B712CE95}"/>
              </a:ext>
            </a:extLst>
          </p:cNvPr>
          <p:cNvSpPr txBox="1"/>
          <p:nvPr/>
        </p:nvSpPr>
        <p:spPr>
          <a:xfrm>
            <a:off x="5641730" y="2889607"/>
            <a:ext cx="1589649" cy="369332"/>
          </a:xfrm>
          <a:prstGeom prst="rect">
            <a:avLst/>
          </a:prstGeom>
          <a:noFill/>
        </p:spPr>
        <p:txBody>
          <a:bodyPr wrap="square" rtlCol="0">
            <a:spAutoFit/>
          </a:bodyPr>
          <a:lstStyle/>
          <a:p>
            <a:pPr algn="ctr"/>
            <a:r>
              <a:rPr lang="en-IN" dirty="0"/>
              <a:t>To Normalize</a:t>
            </a:r>
          </a:p>
        </p:txBody>
      </p:sp>
      <p:sp>
        <p:nvSpPr>
          <p:cNvPr id="12" name="TextBox 11">
            <a:extLst>
              <a:ext uri="{FF2B5EF4-FFF2-40B4-BE49-F238E27FC236}">
                <a16:creationId xmlns:a16="http://schemas.microsoft.com/office/drawing/2014/main" id="{91D53085-C10D-420D-B5A6-043B42229A3E}"/>
              </a:ext>
            </a:extLst>
          </p:cNvPr>
          <p:cNvSpPr txBox="1"/>
          <p:nvPr/>
        </p:nvSpPr>
        <p:spPr>
          <a:xfrm>
            <a:off x="9255955" y="2889607"/>
            <a:ext cx="1589649" cy="369332"/>
          </a:xfrm>
          <a:prstGeom prst="rect">
            <a:avLst/>
          </a:prstGeom>
          <a:noFill/>
        </p:spPr>
        <p:txBody>
          <a:bodyPr wrap="square" rtlCol="0">
            <a:spAutoFit/>
          </a:bodyPr>
          <a:lstStyle/>
          <a:p>
            <a:pPr algn="ctr"/>
            <a:r>
              <a:rPr lang="en-IN" dirty="0"/>
              <a:t>Normalized</a:t>
            </a:r>
          </a:p>
        </p:txBody>
      </p:sp>
      <p:pic>
        <p:nvPicPr>
          <p:cNvPr id="14" name="Picture 13" descr="Chart&#10;&#10;Description automatically generated">
            <a:extLst>
              <a:ext uri="{FF2B5EF4-FFF2-40B4-BE49-F238E27FC236}">
                <a16:creationId xmlns:a16="http://schemas.microsoft.com/office/drawing/2014/main" id="{2DC6D28A-4CEE-46AD-8B8F-9751940F027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60967" y="3823198"/>
            <a:ext cx="2922723" cy="1485806"/>
          </a:xfrm>
          <a:prstGeom prst="rect">
            <a:avLst/>
          </a:prstGeom>
        </p:spPr>
      </p:pic>
      <p:pic>
        <p:nvPicPr>
          <p:cNvPr id="16" name="Picture 15" descr="Chart, histogram&#10;&#10;Description automatically generated">
            <a:extLst>
              <a:ext uri="{FF2B5EF4-FFF2-40B4-BE49-F238E27FC236}">
                <a16:creationId xmlns:a16="http://schemas.microsoft.com/office/drawing/2014/main" id="{600B63A0-276C-4064-B7BD-291C1B65489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82026" y="3821113"/>
            <a:ext cx="2937505" cy="1485806"/>
          </a:xfrm>
          <a:prstGeom prst="rect">
            <a:avLst/>
          </a:prstGeom>
        </p:spPr>
      </p:pic>
      <p:pic>
        <p:nvPicPr>
          <p:cNvPr id="18" name="Picture 17" descr="Chart, histogram&#10;&#10;Description automatically generated">
            <a:extLst>
              <a:ext uri="{FF2B5EF4-FFF2-40B4-BE49-F238E27FC236}">
                <a16:creationId xmlns:a16="http://schemas.microsoft.com/office/drawing/2014/main" id="{A1A32364-F092-45DB-9E9C-0F5FFBFB3F6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70759" y="3821113"/>
            <a:ext cx="2937553" cy="1485806"/>
          </a:xfrm>
          <a:prstGeom prst="rect">
            <a:avLst/>
          </a:prstGeom>
        </p:spPr>
      </p:pic>
    </p:spTree>
    <p:extLst>
      <p:ext uri="{BB962C8B-B14F-4D97-AF65-F5344CB8AC3E}">
        <p14:creationId xmlns:p14="http://schemas.microsoft.com/office/powerpoint/2010/main" val="128299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950" fill="hold"/>
                                        <p:tgtEl>
                                          <p:spTgt spid="7"/>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2950" fill="hold"/>
                                        <p:tgtEl>
                                          <p:spTgt spid="8"/>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2950"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5" fill="hold" display="0">
                  <p:stCondLst>
                    <p:cond delay="indefinite"/>
                  </p:stCondLst>
                  <p:endCondLst>
                    <p:cond evt="onStopAudio" delay="0">
                      <p:tgtEl>
                        <p:sldTgt/>
                      </p:tgtEl>
                    </p:cond>
                  </p:endCondLst>
                </p:cTn>
                <p:tgtEl>
                  <p:spTgt spid="7"/>
                </p:tgtEl>
              </p:cMediaNode>
            </p:audio>
            <p:audio>
              <p:cMediaNode vol="80000">
                <p:cTn id="16" fill="hold" display="0">
                  <p:stCondLst>
                    <p:cond delay="indefinite"/>
                  </p:stCondLst>
                  <p:endCondLst>
                    <p:cond evt="onStopAudio" delay="0">
                      <p:tgtEl>
                        <p:sldTgt/>
                      </p:tgtEl>
                    </p:cond>
                  </p:endCondLst>
                </p:cTn>
                <p:tgtEl>
                  <p:spTgt spid="8"/>
                </p:tgtEl>
              </p:cMediaNode>
            </p:audio>
            <p:audio>
              <p:cMediaNode vol="80000">
                <p:cTn id="17" fill="hold" display="0">
                  <p:stCondLst>
                    <p:cond delay="indefinite"/>
                  </p:stCondLst>
                  <p:endCondLst>
                    <p:cond evt="onStopAudio" delay="0">
                      <p:tgtEl>
                        <p:sldTgt/>
                      </p:tgtEl>
                    </p:cond>
                  </p:endCondLst>
                </p:cTn>
                <p:tgtEl>
                  <p:spTgt spid="9"/>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7D8AD6C-67EA-41F3-AC06-4D54EB4AD108}"/>
              </a:ext>
            </a:extLst>
          </p:cNvPr>
          <p:cNvSpPr>
            <a:spLocks noGrp="1"/>
          </p:cNvSpPr>
          <p:nvPr>
            <p:ph type="title"/>
          </p:nvPr>
        </p:nvSpPr>
        <p:spPr/>
        <p:txBody>
          <a:bodyPr>
            <a:normAutofit/>
          </a:bodyPr>
          <a:lstStyle/>
          <a:p>
            <a:r>
              <a:rPr lang="en-IN" sz="4300" dirty="0"/>
              <a:t>Training SinGAN with RATs Noise + using clean RATs sample for generation: (I)</a:t>
            </a:r>
          </a:p>
        </p:txBody>
      </p:sp>
      <p:sp>
        <p:nvSpPr>
          <p:cNvPr id="6" name="Content Placeholder 5">
            <a:extLst>
              <a:ext uri="{FF2B5EF4-FFF2-40B4-BE49-F238E27FC236}">
                <a16:creationId xmlns:a16="http://schemas.microsoft.com/office/drawing/2014/main" id="{8200277D-C261-438E-AC3F-858A1D71C3CA}"/>
              </a:ext>
            </a:extLst>
          </p:cNvPr>
          <p:cNvSpPr>
            <a:spLocks noGrp="1"/>
          </p:cNvSpPr>
          <p:nvPr>
            <p:ph idx="1"/>
          </p:nvPr>
        </p:nvSpPr>
        <p:spPr/>
        <p:txBody>
          <a:bodyPr>
            <a:normAutofit/>
          </a:bodyPr>
          <a:lstStyle/>
          <a:p>
            <a:pPr marL="514350" indent="-514350">
              <a:buFont typeface="+mj-lt"/>
              <a:buAutoNum type="romanUcPeriod"/>
            </a:pPr>
            <a:r>
              <a:rPr lang="en-IN" sz="1800" b="1" u="sng" dirty="0"/>
              <a:t>Training Image:</a:t>
            </a:r>
            <a:r>
              <a:rPr lang="en-IN" sz="1800" dirty="0"/>
              <a:t> RATs Noise (8k)</a:t>
            </a:r>
            <a:br>
              <a:rPr lang="en-IN" sz="1800" dirty="0"/>
            </a:br>
            <a:r>
              <a:rPr lang="en-IN" sz="1800" b="1" u="sng" dirty="0"/>
              <a:t>Paint Image: </a:t>
            </a:r>
            <a:r>
              <a:rPr lang="en-IN" sz="1800" dirty="0"/>
              <a:t>RATs Female Clean (8k)</a:t>
            </a:r>
          </a:p>
        </p:txBody>
      </p:sp>
      <p:sp>
        <p:nvSpPr>
          <p:cNvPr id="4" name="Slide Number Placeholder 3">
            <a:extLst>
              <a:ext uri="{FF2B5EF4-FFF2-40B4-BE49-F238E27FC236}">
                <a16:creationId xmlns:a16="http://schemas.microsoft.com/office/drawing/2014/main" id="{EB413AF9-2C98-4BB0-A606-CA815F16D292}"/>
              </a:ext>
            </a:extLst>
          </p:cNvPr>
          <p:cNvSpPr>
            <a:spLocks noGrp="1"/>
          </p:cNvSpPr>
          <p:nvPr>
            <p:ph type="sldNum" sz="quarter" idx="12"/>
          </p:nvPr>
        </p:nvSpPr>
        <p:spPr/>
        <p:txBody>
          <a:bodyPr/>
          <a:lstStyle/>
          <a:p>
            <a:fld id="{8CDF81F7-214F-4B72-870F-903CEBDF8B4D}" type="slidenum">
              <a:rPr lang="en-IN" smtClean="0"/>
              <a:t>5</a:t>
            </a:fld>
            <a:endParaRPr lang="en-IN"/>
          </a:p>
        </p:txBody>
      </p:sp>
      <p:sp>
        <p:nvSpPr>
          <p:cNvPr id="8" name="TextBox 7">
            <a:extLst>
              <a:ext uri="{FF2B5EF4-FFF2-40B4-BE49-F238E27FC236}">
                <a16:creationId xmlns:a16="http://schemas.microsoft.com/office/drawing/2014/main" id="{EE8BAB4B-62BE-4E36-9B45-1A600143C04D}"/>
              </a:ext>
            </a:extLst>
          </p:cNvPr>
          <p:cNvSpPr txBox="1"/>
          <p:nvPr/>
        </p:nvSpPr>
        <p:spPr>
          <a:xfrm>
            <a:off x="998421" y="2954582"/>
            <a:ext cx="1713391" cy="369332"/>
          </a:xfrm>
          <a:prstGeom prst="rect">
            <a:avLst/>
          </a:prstGeom>
          <a:noFill/>
        </p:spPr>
        <p:txBody>
          <a:bodyPr wrap="square" rtlCol="0">
            <a:spAutoFit/>
          </a:bodyPr>
          <a:lstStyle/>
          <a:p>
            <a:r>
              <a:rPr lang="en-IN" dirty="0"/>
              <a:t>Training Audio:</a:t>
            </a:r>
          </a:p>
        </p:txBody>
      </p:sp>
      <p:sp>
        <p:nvSpPr>
          <p:cNvPr id="11" name="TextBox 10">
            <a:extLst>
              <a:ext uri="{FF2B5EF4-FFF2-40B4-BE49-F238E27FC236}">
                <a16:creationId xmlns:a16="http://schemas.microsoft.com/office/drawing/2014/main" id="{886DB901-8300-4EEB-AB0F-81A786B8FBB5}"/>
              </a:ext>
            </a:extLst>
          </p:cNvPr>
          <p:cNvSpPr txBox="1"/>
          <p:nvPr/>
        </p:nvSpPr>
        <p:spPr>
          <a:xfrm>
            <a:off x="998420" y="5331229"/>
            <a:ext cx="1713391" cy="369332"/>
          </a:xfrm>
          <a:prstGeom prst="rect">
            <a:avLst/>
          </a:prstGeom>
          <a:noFill/>
        </p:spPr>
        <p:txBody>
          <a:bodyPr wrap="square" rtlCol="0">
            <a:spAutoFit/>
          </a:bodyPr>
          <a:lstStyle/>
          <a:p>
            <a:r>
              <a:rPr lang="en-IN" dirty="0"/>
              <a:t>Paint Audio:</a:t>
            </a:r>
          </a:p>
        </p:txBody>
      </p:sp>
      <p:cxnSp>
        <p:nvCxnSpPr>
          <p:cNvPr id="15" name="Straight Connector 14">
            <a:extLst>
              <a:ext uri="{FF2B5EF4-FFF2-40B4-BE49-F238E27FC236}">
                <a16:creationId xmlns:a16="http://schemas.microsoft.com/office/drawing/2014/main" id="{123C3C78-E0D0-4421-839B-296B70CE033C}"/>
              </a:ext>
            </a:extLst>
          </p:cNvPr>
          <p:cNvCxnSpPr>
            <a:cxnSpLocks/>
          </p:cNvCxnSpPr>
          <p:nvPr/>
        </p:nvCxnSpPr>
        <p:spPr>
          <a:xfrm flipV="1">
            <a:off x="3330317" y="2762473"/>
            <a:ext cx="0" cy="3451896"/>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6D0A55C-F3D1-41D2-BF64-C25435E7D80A}"/>
              </a:ext>
            </a:extLst>
          </p:cNvPr>
          <p:cNvSpPr txBox="1"/>
          <p:nvPr/>
        </p:nvSpPr>
        <p:spPr>
          <a:xfrm>
            <a:off x="961733" y="4185022"/>
            <a:ext cx="1713391" cy="369332"/>
          </a:xfrm>
          <a:prstGeom prst="rect">
            <a:avLst/>
          </a:prstGeom>
          <a:noFill/>
        </p:spPr>
        <p:txBody>
          <a:bodyPr wrap="square" rtlCol="0">
            <a:spAutoFit/>
          </a:bodyPr>
          <a:lstStyle/>
          <a:p>
            <a:r>
              <a:rPr lang="en-IN" dirty="0"/>
              <a:t>Ground Truth:</a:t>
            </a:r>
          </a:p>
        </p:txBody>
      </p:sp>
      <p:sp>
        <p:nvSpPr>
          <p:cNvPr id="16" name="TextBox 15">
            <a:extLst>
              <a:ext uri="{FF2B5EF4-FFF2-40B4-BE49-F238E27FC236}">
                <a16:creationId xmlns:a16="http://schemas.microsoft.com/office/drawing/2014/main" id="{9B5ABD50-3EBD-40EF-9C16-61C6CC9BAAD0}"/>
              </a:ext>
            </a:extLst>
          </p:cNvPr>
          <p:cNvSpPr txBox="1"/>
          <p:nvPr/>
        </p:nvSpPr>
        <p:spPr>
          <a:xfrm>
            <a:off x="3808578" y="2892117"/>
            <a:ext cx="7764404" cy="3416320"/>
          </a:xfrm>
          <a:prstGeom prst="rect">
            <a:avLst/>
          </a:prstGeom>
          <a:noFill/>
        </p:spPr>
        <p:txBody>
          <a:bodyPr wrap="square" rtlCol="0">
            <a:spAutoFit/>
          </a:bodyPr>
          <a:lstStyle/>
          <a:p>
            <a:pPr marL="171450" indent="-171450">
              <a:buFont typeface="Arial" panose="020B0604020202020204" pitchFamily="34" charset="0"/>
              <a:buChar char="•"/>
            </a:pPr>
            <a:r>
              <a:rPr lang="en-GB" sz="1200" dirty="0"/>
              <a:t>LSD between ground truth noise and output at:</a:t>
            </a:r>
          </a:p>
          <a:p>
            <a:pPr lvl="1"/>
            <a:r>
              <a:rPr lang="en-GB" sz="1200" dirty="0" err="1"/>
              <a:t>start_scale</a:t>
            </a:r>
            <a:r>
              <a:rPr lang="en-GB" sz="1200" dirty="0"/>
              <a:t>=1: 12.297</a:t>
            </a:r>
          </a:p>
          <a:p>
            <a:pPr lvl="1"/>
            <a:r>
              <a:rPr lang="en-GB" sz="1200" dirty="0" err="1"/>
              <a:t>start_scale</a:t>
            </a:r>
            <a:r>
              <a:rPr lang="en-GB" sz="1200" dirty="0"/>
              <a:t>=2: 13.501</a:t>
            </a:r>
          </a:p>
          <a:p>
            <a:pPr lvl="1"/>
            <a:r>
              <a:rPr lang="en-GB" sz="1200" dirty="0" err="1"/>
              <a:t>start_scale</a:t>
            </a:r>
            <a:r>
              <a:rPr lang="en-GB" sz="1200" dirty="0"/>
              <a:t>=3: 13.230</a:t>
            </a:r>
          </a:p>
          <a:p>
            <a:pPr lvl="1"/>
            <a:r>
              <a:rPr lang="en-GB" sz="1200" dirty="0" err="1"/>
              <a:t>start_scale</a:t>
            </a:r>
            <a:r>
              <a:rPr lang="en-GB" sz="1200" dirty="0"/>
              <a:t>=4: 13.471</a:t>
            </a:r>
          </a:p>
          <a:p>
            <a:pPr lvl="1"/>
            <a:r>
              <a:rPr lang="en-GB" sz="1200" dirty="0" err="1"/>
              <a:t>start_scale</a:t>
            </a:r>
            <a:r>
              <a:rPr lang="en-GB" sz="1200" dirty="0"/>
              <a:t>=5: 13.887</a:t>
            </a:r>
          </a:p>
          <a:p>
            <a:endParaRPr lang="en-GB" sz="1200" dirty="0"/>
          </a:p>
          <a:p>
            <a:pPr marL="171450" indent="-171450">
              <a:buFont typeface="Arial" panose="020B0604020202020204" pitchFamily="34" charset="0"/>
              <a:buChar char="•"/>
            </a:pPr>
            <a:r>
              <a:rPr lang="en-GB" sz="1200" dirty="0"/>
              <a:t>Observation: Yields marginally better results than when SinGAN is trained with noisy sample. Output for scale=1 remembers that frequency bands 3400-3800 Hz are empty (shown on the next slide).</a:t>
            </a:r>
            <a:br>
              <a:rPr lang="en-GB" sz="1200" dirty="0"/>
            </a:br>
            <a:endParaRPr lang="en-GB" sz="1200" dirty="0"/>
          </a:p>
          <a:p>
            <a:pPr marL="171450" indent="-171450">
              <a:buFont typeface="Arial" panose="020B0604020202020204" pitchFamily="34" charset="0"/>
              <a:buChar char="•"/>
            </a:pPr>
            <a:r>
              <a:rPr lang="en-GB" sz="1200" dirty="0"/>
              <a:t>LSD between ground truth noise and old output at:</a:t>
            </a:r>
          </a:p>
          <a:p>
            <a:pPr lvl="1"/>
            <a:r>
              <a:rPr lang="en-GB" sz="1200" dirty="0" err="1"/>
              <a:t>start_scale</a:t>
            </a:r>
            <a:r>
              <a:rPr lang="en-GB" sz="1200" dirty="0"/>
              <a:t>=1: 13.517</a:t>
            </a:r>
          </a:p>
          <a:p>
            <a:pPr lvl="1"/>
            <a:r>
              <a:rPr lang="en-GB" sz="1200" dirty="0" err="1"/>
              <a:t>start_scale</a:t>
            </a:r>
            <a:r>
              <a:rPr lang="en-GB" sz="1200" dirty="0"/>
              <a:t>=2: 13.497</a:t>
            </a:r>
          </a:p>
          <a:p>
            <a:pPr lvl="1"/>
            <a:r>
              <a:rPr lang="en-GB" sz="1200" dirty="0" err="1"/>
              <a:t>start_scale</a:t>
            </a:r>
            <a:r>
              <a:rPr lang="en-GB" sz="1200" dirty="0"/>
              <a:t>=3: 14.091</a:t>
            </a:r>
          </a:p>
          <a:p>
            <a:pPr lvl="1"/>
            <a:r>
              <a:rPr lang="en-GB" sz="1200" dirty="0" err="1"/>
              <a:t>start_scale</a:t>
            </a:r>
            <a:r>
              <a:rPr lang="en-GB" sz="1200" dirty="0"/>
              <a:t>=4: 15.452</a:t>
            </a:r>
          </a:p>
          <a:p>
            <a:pPr lvl="1"/>
            <a:r>
              <a:rPr lang="en-GB" sz="1200" dirty="0" err="1"/>
              <a:t>start_scale</a:t>
            </a:r>
            <a:r>
              <a:rPr lang="en-GB" sz="1200" dirty="0"/>
              <a:t>=5: 15.297</a:t>
            </a:r>
          </a:p>
          <a:p>
            <a:br>
              <a:rPr lang="en-GB" sz="1200" dirty="0"/>
            </a:br>
            <a:endParaRPr lang="en-IN" sz="1200" dirty="0"/>
          </a:p>
        </p:txBody>
      </p:sp>
      <p:sp>
        <p:nvSpPr>
          <p:cNvPr id="27" name="TextBox 26">
            <a:extLst>
              <a:ext uri="{FF2B5EF4-FFF2-40B4-BE49-F238E27FC236}">
                <a16:creationId xmlns:a16="http://schemas.microsoft.com/office/drawing/2014/main" id="{7965828D-B259-4D52-A8C0-9A593B2F4CB9}"/>
              </a:ext>
            </a:extLst>
          </p:cNvPr>
          <p:cNvSpPr txBox="1"/>
          <p:nvPr/>
        </p:nvSpPr>
        <p:spPr>
          <a:xfrm>
            <a:off x="9703291" y="2606468"/>
            <a:ext cx="1790605" cy="276999"/>
          </a:xfrm>
          <a:prstGeom prst="rect">
            <a:avLst/>
          </a:prstGeom>
          <a:noFill/>
        </p:spPr>
        <p:txBody>
          <a:bodyPr wrap="square" rtlCol="0">
            <a:spAutoFit/>
          </a:bodyPr>
          <a:lstStyle/>
          <a:p>
            <a:pPr algn="ctr"/>
            <a:r>
              <a:rPr lang="en-IN" sz="1200" dirty="0"/>
              <a:t>Scale=5 output</a:t>
            </a:r>
          </a:p>
        </p:txBody>
      </p:sp>
      <p:sp>
        <p:nvSpPr>
          <p:cNvPr id="30" name="TextBox 29">
            <a:extLst>
              <a:ext uri="{FF2B5EF4-FFF2-40B4-BE49-F238E27FC236}">
                <a16:creationId xmlns:a16="http://schemas.microsoft.com/office/drawing/2014/main" id="{020B2EEF-A96F-4C7D-BD5E-F3D8A78696F8}"/>
              </a:ext>
            </a:extLst>
          </p:cNvPr>
          <p:cNvSpPr txBox="1"/>
          <p:nvPr/>
        </p:nvSpPr>
        <p:spPr>
          <a:xfrm>
            <a:off x="9703291" y="3370617"/>
            <a:ext cx="1790605" cy="276999"/>
          </a:xfrm>
          <a:prstGeom prst="rect">
            <a:avLst/>
          </a:prstGeom>
          <a:noFill/>
        </p:spPr>
        <p:txBody>
          <a:bodyPr wrap="square" rtlCol="0">
            <a:spAutoFit/>
          </a:bodyPr>
          <a:lstStyle/>
          <a:p>
            <a:pPr algn="ctr"/>
            <a:r>
              <a:rPr lang="en-IN" sz="1200" dirty="0"/>
              <a:t>Scale=1 output</a:t>
            </a:r>
          </a:p>
        </p:txBody>
      </p:sp>
      <p:pic>
        <p:nvPicPr>
          <p:cNvPr id="2" name="RATs_Noise_8k">
            <a:hlinkClick r:id="" action="ppaction://media"/>
            <a:extLst>
              <a:ext uri="{FF2B5EF4-FFF2-40B4-BE49-F238E27FC236}">
                <a16:creationId xmlns:a16="http://schemas.microsoft.com/office/drawing/2014/main" id="{991C5FB6-696C-4461-8F39-D09D929C85BC}"/>
              </a:ext>
            </a:extLst>
          </p:cNvPr>
          <p:cNvPicPr>
            <a:picLocks noChangeAspect="1"/>
          </p:cNvPicPr>
          <p:nvPr>
            <a:audioFile r:link="rId2"/>
            <p:extLst>
              <p:ext uri="{DAA4B4D4-6D71-4841-9C94-3DE7FCFB9230}">
                <p14:media xmlns:p14="http://schemas.microsoft.com/office/powerpoint/2010/main" r:embed="rId1"/>
              </p:ext>
            </p:extLst>
          </p:nvPr>
        </p:nvPicPr>
        <p:blipFill>
          <a:blip r:embed="rId12"/>
          <a:stretch>
            <a:fillRect/>
          </a:stretch>
        </p:blipFill>
        <p:spPr>
          <a:xfrm>
            <a:off x="2611421" y="3021019"/>
            <a:ext cx="324106" cy="324106"/>
          </a:xfrm>
          <a:prstGeom prst="rect">
            <a:avLst/>
          </a:prstGeom>
        </p:spPr>
      </p:pic>
      <p:pic>
        <p:nvPicPr>
          <p:cNvPr id="3" name="paint_ground_truth">
            <a:hlinkClick r:id="" action="ppaction://media"/>
            <a:extLst>
              <a:ext uri="{FF2B5EF4-FFF2-40B4-BE49-F238E27FC236}">
                <a16:creationId xmlns:a16="http://schemas.microsoft.com/office/drawing/2014/main" id="{05E67499-F781-4A97-A834-82D7351D4FDF}"/>
              </a:ext>
            </a:extLst>
          </p:cNvPr>
          <p:cNvPicPr>
            <a:picLocks noChangeAspect="1"/>
          </p:cNvPicPr>
          <p:nvPr>
            <a:audioFile r:link="rId4"/>
            <p:extLst>
              <p:ext uri="{DAA4B4D4-6D71-4841-9C94-3DE7FCFB9230}">
                <p14:media xmlns:p14="http://schemas.microsoft.com/office/powerpoint/2010/main" r:embed="rId3"/>
              </p:ext>
            </p:extLst>
          </p:nvPr>
        </p:nvPicPr>
        <p:blipFill>
          <a:blip r:embed="rId12"/>
          <a:stretch>
            <a:fillRect/>
          </a:stretch>
        </p:blipFill>
        <p:spPr>
          <a:xfrm>
            <a:off x="2549758" y="4232498"/>
            <a:ext cx="324106" cy="324106"/>
          </a:xfrm>
          <a:prstGeom prst="rect">
            <a:avLst/>
          </a:prstGeom>
        </p:spPr>
      </p:pic>
      <p:pic>
        <p:nvPicPr>
          <p:cNvPr id="12" name="paint">
            <a:hlinkClick r:id="" action="ppaction://media"/>
            <a:extLst>
              <a:ext uri="{FF2B5EF4-FFF2-40B4-BE49-F238E27FC236}">
                <a16:creationId xmlns:a16="http://schemas.microsoft.com/office/drawing/2014/main" id="{2B0BBCD8-638D-4FCF-8F64-5686066925EC}"/>
              </a:ext>
            </a:extLst>
          </p:cNvPr>
          <p:cNvPicPr>
            <a:picLocks noChangeAspect="1"/>
          </p:cNvPicPr>
          <p:nvPr>
            <a:audioFile r:link="rId6"/>
            <p:extLst>
              <p:ext uri="{DAA4B4D4-6D71-4841-9C94-3DE7FCFB9230}">
                <p14:media xmlns:p14="http://schemas.microsoft.com/office/powerpoint/2010/main" r:embed="rId5"/>
              </p:ext>
            </p:extLst>
          </p:nvPr>
        </p:nvPicPr>
        <p:blipFill>
          <a:blip r:embed="rId12"/>
          <a:stretch>
            <a:fillRect/>
          </a:stretch>
        </p:blipFill>
        <p:spPr>
          <a:xfrm>
            <a:off x="2549758" y="5341696"/>
            <a:ext cx="324106" cy="324106"/>
          </a:xfrm>
          <a:prstGeom prst="rect">
            <a:avLst/>
          </a:prstGeom>
        </p:spPr>
      </p:pic>
      <p:pic>
        <p:nvPicPr>
          <p:cNvPr id="13" name="start_scale=1_recon">
            <a:hlinkClick r:id="" action="ppaction://media"/>
            <a:extLst>
              <a:ext uri="{FF2B5EF4-FFF2-40B4-BE49-F238E27FC236}">
                <a16:creationId xmlns:a16="http://schemas.microsoft.com/office/drawing/2014/main" id="{F9342B7F-219A-4E56-869A-EC40064AAD74}"/>
              </a:ext>
            </a:extLst>
          </p:cNvPr>
          <p:cNvPicPr>
            <a:picLocks noChangeAspect="1"/>
          </p:cNvPicPr>
          <p:nvPr>
            <a:audioFile r:link="rId8"/>
            <p:extLst>
              <p:ext uri="{DAA4B4D4-6D71-4841-9C94-3DE7FCFB9230}">
                <p14:media xmlns:p14="http://schemas.microsoft.com/office/powerpoint/2010/main" r:embed="rId7"/>
              </p:ext>
            </p:extLst>
          </p:nvPr>
        </p:nvPicPr>
        <p:blipFill>
          <a:blip r:embed="rId12"/>
          <a:stretch>
            <a:fillRect/>
          </a:stretch>
        </p:blipFill>
        <p:spPr>
          <a:xfrm>
            <a:off x="10457146" y="3041625"/>
            <a:ext cx="282893" cy="282893"/>
          </a:xfrm>
          <a:prstGeom prst="rect">
            <a:avLst/>
          </a:prstGeom>
        </p:spPr>
      </p:pic>
      <p:pic>
        <p:nvPicPr>
          <p:cNvPr id="14" name="start_scale=5_recon">
            <a:hlinkClick r:id="" action="ppaction://media"/>
            <a:extLst>
              <a:ext uri="{FF2B5EF4-FFF2-40B4-BE49-F238E27FC236}">
                <a16:creationId xmlns:a16="http://schemas.microsoft.com/office/drawing/2014/main" id="{2943803B-2A8D-4863-AE63-BA07F382EDD1}"/>
              </a:ext>
            </a:extLst>
          </p:cNvPr>
          <p:cNvPicPr>
            <a:picLocks noChangeAspect="1"/>
          </p:cNvPicPr>
          <p:nvPr>
            <a:audioFile r:link="rId10"/>
            <p:extLst>
              <p:ext uri="{DAA4B4D4-6D71-4841-9C94-3DE7FCFB9230}">
                <p14:media xmlns:p14="http://schemas.microsoft.com/office/powerpoint/2010/main" r:embed="rId9"/>
              </p:ext>
            </p:extLst>
          </p:nvPr>
        </p:nvPicPr>
        <p:blipFill>
          <a:blip r:embed="rId12"/>
          <a:stretch>
            <a:fillRect/>
          </a:stretch>
        </p:blipFill>
        <p:spPr>
          <a:xfrm>
            <a:off x="10417970" y="2329469"/>
            <a:ext cx="276999" cy="276999"/>
          </a:xfrm>
          <a:prstGeom prst="rect">
            <a:avLst/>
          </a:prstGeom>
        </p:spPr>
      </p:pic>
    </p:spTree>
    <p:extLst>
      <p:ext uri="{BB962C8B-B14F-4D97-AF65-F5344CB8AC3E}">
        <p14:creationId xmlns:p14="http://schemas.microsoft.com/office/powerpoint/2010/main" val="227842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007" fill="hold"/>
                                        <p:tgtEl>
                                          <p:spTgt spid="2"/>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3360" fill="hold"/>
                                        <p:tgtEl>
                                          <p:spTgt spid="3"/>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3360" fill="hold"/>
                                        <p:tgtEl>
                                          <p:spTgt spid="12"/>
                                        </p:tgtEl>
                                      </p:cBhvr>
                                    </p:cmd>
                                  </p:childTnLst>
                                </p:cTn>
                              </p:par>
                            </p:childTnLst>
                          </p:cTn>
                        </p:par>
                      </p:childTnLst>
                    </p:cTn>
                  </p:par>
                  <p:par>
                    <p:cTn id="15" fill="hold">
                      <p:stCondLst>
                        <p:cond delay="indefinite"/>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3360" fill="hold"/>
                                        <p:tgtEl>
                                          <p:spTgt spid="13"/>
                                        </p:tgtEl>
                                      </p:cBhvr>
                                    </p:cmd>
                                  </p:childTnLst>
                                </p:cTn>
                              </p:par>
                            </p:childTnLst>
                          </p:cTn>
                        </p:par>
                      </p:childTnLst>
                    </p:cTn>
                  </p:par>
                  <p:par>
                    <p:cTn id="19" fill="hold">
                      <p:stCondLst>
                        <p:cond delay="indefinite"/>
                      </p:stCondLst>
                      <p:childTnLst>
                        <p:par>
                          <p:cTn id="20" fill="hold">
                            <p:stCondLst>
                              <p:cond delay="0"/>
                            </p:stCondLst>
                            <p:childTnLst>
                              <p:par>
                                <p:cTn id="21" presetID="1" presetClass="mediacall" presetSubtype="0" fill="hold" nodeType="clickEffect">
                                  <p:stCondLst>
                                    <p:cond delay="0"/>
                                  </p:stCondLst>
                                  <p:childTnLst>
                                    <p:cmd type="call" cmd="playFrom(0.0)">
                                      <p:cBhvr>
                                        <p:cTn id="22" dur="3360" fill="hold"/>
                                        <p:tgtEl>
                                          <p:spTgt spid="1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23" fill="hold" display="0">
                  <p:stCondLst>
                    <p:cond delay="indefinite"/>
                  </p:stCondLst>
                  <p:endCondLst>
                    <p:cond evt="onStopAudio" delay="0">
                      <p:tgtEl>
                        <p:sldTgt/>
                      </p:tgtEl>
                    </p:cond>
                  </p:endCondLst>
                </p:cTn>
                <p:tgtEl>
                  <p:spTgt spid="2"/>
                </p:tgtEl>
              </p:cMediaNode>
            </p:audio>
            <p:audio>
              <p:cMediaNode vol="80000">
                <p:cTn id="24" fill="hold" display="0">
                  <p:stCondLst>
                    <p:cond delay="indefinite"/>
                  </p:stCondLst>
                  <p:endCondLst>
                    <p:cond evt="onStopAudio" delay="0">
                      <p:tgtEl>
                        <p:sldTgt/>
                      </p:tgtEl>
                    </p:cond>
                  </p:endCondLst>
                </p:cTn>
                <p:tgtEl>
                  <p:spTgt spid="3"/>
                </p:tgtEl>
              </p:cMediaNode>
            </p:audio>
            <p:audio>
              <p:cMediaNode vol="80000">
                <p:cTn id="25" fill="hold" display="0">
                  <p:stCondLst>
                    <p:cond delay="indefinite"/>
                  </p:stCondLst>
                  <p:endCondLst>
                    <p:cond evt="onStopAudio" delay="0">
                      <p:tgtEl>
                        <p:sldTgt/>
                      </p:tgtEl>
                    </p:cond>
                  </p:endCondLst>
                </p:cTn>
                <p:tgtEl>
                  <p:spTgt spid="12"/>
                </p:tgtEl>
              </p:cMediaNode>
            </p:audio>
            <p:audio>
              <p:cMediaNode vol="80000">
                <p:cTn id="26" fill="hold" display="0">
                  <p:stCondLst>
                    <p:cond delay="indefinite"/>
                  </p:stCondLst>
                  <p:endCondLst>
                    <p:cond evt="onStopAudio" delay="0">
                      <p:tgtEl>
                        <p:sldTgt/>
                      </p:tgtEl>
                    </p:cond>
                  </p:endCondLst>
                </p:cTn>
                <p:tgtEl>
                  <p:spTgt spid="13"/>
                </p:tgtEl>
              </p:cMediaNode>
            </p:audio>
            <p:audio>
              <p:cMediaNode vol="80000">
                <p:cTn id="27" fill="hold" display="0">
                  <p:stCondLst>
                    <p:cond delay="indefinite"/>
                  </p:stCondLst>
                  <p:endCondLst>
                    <p:cond evt="onStopAudio" delay="0">
                      <p:tgtEl>
                        <p:sldTgt/>
                      </p:tgtEl>
                    </p:cond>
                  </p:endCondLst>
                </p:cTn>
                <p:tgtEl>
                  <p:spTgt spid="1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465FAA-9D3D-4BD5-AB74-E18DA92A6BC0}"/>
              </a:ext>
            </a:extLst>
          </p:cNvPr>
          <p:cNvSpPr>
            <a:spLocks noGrp="1"/>
          </p:cNvSpPr>
          <p:nvPr>
            <p:ph type="title"/>
          </p:nvPr>
        </p:nvSpPr>
        <p:spPr/>
        <p:txBody>
          <a:bodyPr>
            <a:normAutofit/>
          </a:bodyPr>
          <a:lstStyle/>
          <a:p>
            <a:r>
              <a:rPr lang="en-IN" sz="4300" dirty="0"/>
              <a:t>Training SinGAN with RATs Noise + using clean RATs sample for generation: (II)</a:t>
            </a:r>
          </a:p>
        </p:txBody>
      </p:sp>
      <p:pic>
        <p:nvPicPr>
          <p:cNvPr id="8" name="Content Placeholder 7" descr="A picture containing furniture, curtain&#10;&#10;Description automatically generated">
            <a:extLst>
              <a:ext uri="{FF2B5EF4-FFF2-40B4-BE49-F238E27FC236}">
                <a16:creationId xmlns:a16="http://schemas.microsoft.com/office/drawing/2014/main" id="{E0679F9A-D435-44D1-B7A5-5A53DC14D4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2976" y="2047600"/>
            <a:ext cx="3134382" cy="1873638"/>
          </a:xfrm>
        </p:spPr>
      </p:pic>
      <p:sp>
        <p:nvSpPr>
          <p:cNvPr id="4" name="Slide Number Placeholder 3">
            <a:extLst>
              <a:ext uri="{FF2B5EF4-FFF2-40B4-BE49-F238E27FC236}">
                <a16:creationId xmlns:a16="http://schemas.microsoft.com/office/drawing/2014/main" id="{87B5A0D3-AC1F-442C-B510-C7909E78B92C}"/>
              </a:ext>
            </a:extLst>
          </p:cNvPr>
          <p:cNvSpPr>
            <a:spLocks noGrp="1"/>
          </p:cNvSpPr>
          <p:nvPr>
            <p:ph type="sldNum" sz="quarter" idx="12"/>
          </p:nvPr>
        </p:nvSpPr>
        <p:spPr/>
        <p:txBody>
          <a:bodyPr/>
          <a:lstStyle/>
          <a:p>
            <a:fld id="{8CDF81F7-214F-4B72-870F-903CEBDF8B4D}" type="slidenum">
              <a:rPr lang="en-IN" smtClean="0"/>
              <a:t>6</a:t>
            </a:fld>
            <a:endParaRPr lang="en-IN"/>
          </a:p>
        </p:txBody>
      </p:sp>
      <p:pic>
        <p:nvPicPr>
          <p:cNvPr id="10" name="Picture 9">
            <a:extLst>
              <a:ext uri="{FF2B5EF4-FFF2-40B4-BE49-F238E27FC236}">
                <a16:creationId xmlns:a16="http://schemas.microsoft.com/office/drawing/2014/main" id="{0C1C389F-0FF8-4A21-B654-416007097A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1889" y="2040528"/>
            <a:ext cx="3134381" cy="1880629"/>
          </a:xfrm>
          <a:prstGeom prst="rect">
            <a:avLst/>
          </a:prstGeom>
        </p:spPr>
      </p:pic>
      <p:sp>
        <p:nvSpPr>
          <p:cNvPr id="11" name="TextBox 10">
            <a:extLst>
              <a:ext uri="{FF2B5EF4-FFF2-40B4-BE49-F238E27FC236}">
                <a16:creationId xmlns:a16="http://schemas.microsoft.com/office/drawing/2014/main" id="{68079769-DC40-4A85-A853-B9AE491407AF}"/>
              </a:ext>
            </a:extLst>
          </p:cNvPr>
          <p:cNvSpPr txBox="1"/>
          <p:nvPr/>
        </p:nvSpPr>
        <p:spPr>
          <a:xfrm>
            <a:off x="-130423" y="2826953"/>
            <a:ext cx="1580041" cy="307777"/>
          </a:xfrm>
          <a:prstGeom prst="rect">
            <a:avLst/>
          </a:prstGeom>
          <a:noFill/>
        </p:spPr>
        <p:txBody>
          <a:bodyPr wrap="square" rtlCol="0">
            <a:spAutoFit/>
          </a:bodyPr>
          <a:lstStyle/>
          <a:p>
            <a:pPr algn="ctr"/>
            <a:r>
              <a:rPr lang="en-IN" sz="1400" dirty="0"/>
              <a:t>Scale=1_new</a:t>
            </a:r>
          </a:p>
        </p:txBody>
      </p:sp>
      <p:sp>
        <p:nvSpPr>
          <p:cNvPr id="12" name="TextBox 11">
            <a:extLst>
              <a:ext uri="{FF2B5EF4-FFF2-40B4-BE49-F238E27FC236}">
                <a16:creationId xmlns:a16="http://schemas.microsoft.com/office/drawing/2014/main" id="{1E1B3875-9915-4EA0-B6F0-C3E3AC64ABF5}"/>
              </a:ext>
            </a:extLst>
          </p:cNvPr>
          <p:cNvSpPr txBox="1"/>
          <p:nvPr/>
        </p:nvSpPr>
        <p:spPr>
          <a:xfrm>
            <a:off x="11050113" y="2826953"/>
            <a:ext cx="1263993" cy="307777"/>
          </a:xfrm>
          <a:prstGeom prst="rect">
            <a:avLst/>
          </a:prstGeom>
          <a:noFill/>
        </p:spPr>
        <p:txBody>
          <a:bodyPr wrap="square" rtlCol="0">
            <a:spAutoFit/>
          </a:bodyPr>
          <a:lstStyle/>
          <a:p>
            <a:pPr algn="ctr"/>
            <a:r>
              <a:rPr lang="en-IN" sz="1400" dirty="0"/>
              <a:t>Scale=1_old</a:t>
            </a:r>
          </a:p>
        </p:txBody>
      </p:sp>
      <p:pic>
        <p:nvPicPr>
          <p:cNvPr id="14" name="Picture 13" descr="A picture containing text&#10;&#10;Description automatically generated">
            <a:extLst>
              <a:ext uri="{FF2B5EF4-FFF2-40B4-BE49-F238E27FC236}">
                <a16:creationId xmlns:a16="http://schemas.microsoft.com/office/drawing/2014/main" id="{0915EE0F-3C20-4173-BF8E-5D44612A8F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2974" y="4275988"/>
            <a:ext cx="3134381" cy="1878298"/>
          </a:xfrm>
          <a:prstGeom prst="rect">
            <a:avLst/>
          </a:prstGeom>
        </p:spPr>
      </p:pic>
      <p:pic>
        <p:nvPicPr>
          <p:cNvPr id="16" name="Picture 15" descr="A picture containing text, curtain&#10;&#10;Description automatically generated">
            <a:extLst>
              <a:ext uri="{FF2B5EF4-FFF2-40B4-BE49-F238E27FC236}">
                <a16:creationId xmlns:a16="http://schemas.microsoft.com/office/drawing/2014/main" id="{AEAC0991-B82E-4C87-BB54-4135E6697E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41889" y="4275988"/>
            <a:ext cx="3134381" cy="1875968"/>
          </a:xfrm>
          <a:prstGeom prst="rect">
            <a:avLst/>
          </a:prstGeom>
        </p:spPr>
      </p:pic>
      <p:sp>
        <p:nvSpPr>
          <p:cNvPr id="17" name="TextBox 16">
            <a:extLst>
              <a:ext uri="{FF2B5EF4-FFF2-40B4-BE49-F238E27FC236}">
                <a16:creationId xmlns:a16="http://schemas.microsoft.com/office/drawing/2014/main" id="{6AE80D27-F881-47E2-9FD5-42E3DE964E0A}"/>
              </a:ext>
            </a:extLst>
          </p:cNvPr>
          <p:cNvSpPr txBox="1"/>
          <p:nvPr/>
        </p:nvSpPr>
        <p:spPr>
          <a:xfrm>
            <a:off x="134206" y="5061063"/>
            <a:ext cx="1050782" cy="305817"/>
          </a:xfrm>
          <a:prstGeom prst="rect">
            <a:avLst/>
          </a:prstGeom>
          <a:noFill/>
        </p:spPr>
        <p:txBody>
          <a:bodyPr wrap="square" rtlCol="0">
            <a:spAutoFit/>
          </a:bodyPr>
          <a:lstStyle/>
          <a:p>
            <a:pPr algn="ctr"/>
            <a:r>
              <a:rPr lang="en-IN" sz="1400" dirty="0" err="1"/>
              <a:t>GT_noise</a:t>
            </a:r>
            <a:endParaRPr lang="en-IN" sz="1400" dirty="0"/>
          </a:p>
        </p:txBody>
      </p:sp>
      <p:sp>
        <p:nvSpPr>
          <p:cNvPr id="18" name="TextBox 17">
            <a:extLst>
              <a:ext uri="{FF2B5EF4-FFF2-40B4-BE49-F238E27FC236}">
                <a16:creationId xmlns:a16="http://schemas.microsoft.com/office/drawing/2014/main" id="{E73A52ED-B4F6-4238-90E2-CD724DB7306B}"/>
              </a:ext>
            </a:extLst>
          </p:cNvPr>
          <p:cNvSpPr txBox="1"/>
          <p:nvPr/>
        </p:nvSpPr>
        <p:spPr>
          <a:xfrm>
            <a:off x="11123418" y="5059103"/>
            <a:ext cx="1190688" cy="307777"/>
          </a:xfrm>
          <a:prstGeom prst="rect">
            <a:avLst/>
          </a:prstGeom>
          <a:noFill/>
        </p:spPr>
        <p:txBody>
          <a:bodyPr wrap="square" rtlCol="0">
            <a:spAutoFit/>
          </a:bodyPr>
          <a:lstStyle/>
          <a:p>
            <a:pPr algn="ctr"/>
            <a:r>
              <a:rPr lang="en-IN" sz="1400" dirty="0" err="1"/>
              <a:t>Paint_clean</a:t>
            </a:r>
            <a:endParaRPr lang="en-IN" sz="1400" dirty="0"/>
          </a:p>
        </p:txBody>
      </p:sp>
      <p:pic>
        <p:nvPicPr>
          <p:cNvPr id="20" name="Picture 19" descr="A field of pink flowers&#10;&#10;Description automatically generated with low confidence">
            <a:extLst>
              <a:ext uri="{FF2B5EF4-FFF2-40B4-BE49-F238E27FC236}">
                <a16:creationId xmlns:a16="http://schemas.microsoft.com/office/drawing/2014/main" id="{98491143-4366-4F05-A583-5FFFC0E444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50188" y="3134730"/>
            <a:ext cx="3118865" cy="1873638"/>
          </a:xfrm>
          <a:prstGeom prst="rect">
            <a:avLst/>
          </a:prstGeom>
        </p:spPr>
      </p:pic>
      <p:sp>
        <p:nvSpPr>
          <p:cNvPr id="21" name="TextBox 20">
            <a:extLst>
              <a:ext uri="{FF2B5EF4-FFF2-40B4-BE49-F238E27FC236}">
                <a16:creationId xmlns:a16="http://schemas.microsoft.com/office/drawing/2014/main" id="{F331C449-CC79-417B-A552-C177F5414EE3}"/>
              </a:ext>
            </a:extLst>
          </p:cNvPr>
          <p:cNvSpPr txBox="1"/>
          <p:nvPr/>
        </p:nvSpPr>
        <p:spPr>
          <a:xfrm>
            <a:off x="5219178" y="5059103"/>
            <a:ext cx="1814604" cy="307777"/>
          </a:xfrm>
          <a:prstGeom prst="rect">
            <a:avLst/>
          </a:prstGeom>
          <a:noFill/>
        </p:spPr>
        <p:txBody>
          <a:bodyPr wrap="square" rtlCol="0">
            <a:spAutoFit/>
          </a:bodyPr>
          <a:lstStyle/>
          <a:p>
            <a:pPr algn="ctr"/>
            <a:r>
              <a:rPr lang="en-IN" sz="1400" dirty="0"/>
              <a:t>Training Spectrogram</a:t>
            </a:r>
          </a:p>
        </p:txBody>
      </p:sp>
    </p:spTree>
    <p:extLst>
      <p:ext uri="{BB962C8B-B14F-4D97-AF65-F5344CB8AC3E}">
        <p14:creationId xmlns:p14="http://schemas.microsoft.com/office/powerpoint/2010/main" val="2643573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F8A2AB-2EEB-4E0C-86EB-CAFE9E3B69A7}"/>
              </a:ext>
            </a:extLst>
          </p:cNvPr>
          <p:cNvSpPr>
            <a:spLocks noGrp="1"/>
          </p:cNvSpPr>
          <p:nvPr>
            <p:ph type="title"/>
          </p:nvPr>
        </p:nvSpPr>
        <p:spPr/>
        <p:txBody>
          <a:bodyPr>
            <a:normAutofit/>
          </a:bodyPr>
          <a:lstStyle/>
          <a:p>
            <a:r>
              <a:rPr lang="en-IN" sz="4300" dirty="0"/>
              <a:t>Things to consider while modifying the SinGAN implementation:</a:t>
            </a:r>
          </a:p>
        </p:txBody>
      </p:sp>
      <p:sp>
        <p:nvSpPr>
          <p:cNvPr id="6" name="Content Placeholder 5">
            <a:extLst>
              <a:ext uri="{FF2B5EF4-FFF2-40B4-BE49-F238E27FC236}">
                <a16:creationId xmlns:a16="http://schemas.microsoft.com/office/drawing/2014/main" id="{8CCC3744-2F33-43FA-B5CB-C1F9EEE0EB4A}"/>
              </a:ext>
            </a:extLst>
          </p:cNvPr>
          <p:cNvSpPr>
            <a:spLocks noGrp="1"/>
          </p:cNvSpPr>
          <p:nvPr>
            <p:ph idx="1"/>
          </p:nvPr>
        </p:nvSpPr>
        <p:spPr/>
        <p:txBody>
          <a:bodyPr/>
          <a:lstStyle/>
          <a:p>
            <a:pPr>
              <a:buFont typeface="Arial" panose="020B0604020202020204" pitchFamily="34" charset="0"/>
              <a:buChar char="•"/>
            </a:pPr>
            <a:r>
              <a:rPr lang="en-IN" dirty="0"/>
              <a:t> We’d be doing the opposite of what SinGAN currently does – changing the size of the training image at every scale thus changing the effective size of the window.</a:t>
            </a:r>
          </a:p>
          <a:p>
            <a:pPr>
              <a:buFont typeface="Arial" panose="020B0604020202020204" pitchFamily="34" charset="0"/>
              <a:buChar char="•"/>
            </a:pPr>
            <a:r>
              <a:rPr lang="en-IN" dirty="0"/>
              <a:t>SinGAN determines the number of scales in the model based on the size of the input training image. It uses the minimum of the length and width of the image to calculate the number of scales.</a:t>
            </a:r>
          </a:p>
          <a:p>
            <a:pPr>
              <a:buFont typeface="Arial" panose="020B0604020202020204" pitchFamily="34" charset="0"/>
              <a:buChar char="•"/>
            </a:pPr>
            <a:r>
              <a:rPr lang="en-IN" dirty="0"/>
              <a:t>SinGAN scales the input training image to a max longest size of 250 before training. This has to be changed without hampering efficacy of </a:t>
            </a:r>
            <a:r>
              <a:rPr lang="en-IN" dirty="0" err="1"/>
              <a:t>SinGAN’s</a:t>
            </a:r>
            <a:r>
              <a:rPr lang="en-IN" dirty="0"/>
              <a:t> training.</a:t>
            </a:r>
          </a:p>
          <a:p>
            <a:pPr>
              <a:buFont typeface="Arial" panose="020B0604020202020204" pitchFamily="34" charset="0"/>
              <a:buChar char="•"/>
            </a:pPr>
            <a:r>
              <a:rPr lang="en-IN" dirty="0"/>
              <a:t>The original implementation has a lot of unwanted code (for different tasks like Harmonization, Editing, Super resolution, animation), first step would be to clean the code and have a lighter version of SinGAN – training code + paint2image module.</a:t>
            </a:r>
          </a:p>
          <a:p>
            <a:pPr>
              <a:buFont typeface="Arial" panose="020B0604020202020204" pitchFamily="34" charset="0"/>
              <a:buChar char="•"/>
            </a:pPr>
            <a:endParaRPr lang="en-IN" dirty="0"/>
          </a:p>
        </p:txBody>
      </p:sp>
      <p:sp>
        <p:nvSpPr>
          <p:cNvPr id="4" name="Slide Number Placeholder 3">
            <a:extLst>
              <a:ext uri="{FF2B5EF4-FFF2-40B4-BE49-F238E27FC236}">
                <a16:creationId xmlns:a16="http://schemas.microsoft.com/office/drawing/2014/main" id="{64BB1F1F-F06A-4B28-9702-93CC291FB373}"/>
              </a:ext>
            </a:extLst>
          </p:cNvPr>
          <p:cNvSpPr>
            <a:spLocks noGrp="1"/>
          </p:cNvSpPr>
          <p:nvPr>
            <p:ph type="sldNum" sz="quarter" idx="12"/>
          </p:nvPr>
        </p:nvSpPr>
        <p:spPr/>
        <p:txBody>
          <a:bodyPr/>
          <a:lstStyle/>
          <a:p>
            <a:fld id="{8CDF81F7-214F-4B72-870F-903CEBDF8B4D}" type="slidenum">
              <a:rPr lang="en-IN" smtClean="0"/>
              <a:t>7</a:t>
            </a:fld>
            <a:endParaRPr lang="en-IN"/>
          </a:p>
        </p:txBody>
      </p:sp>
    </p:spTree>
    <p:extLst>
      <p:ext uri="{BB962C8B-B14F-4D97-AF65-F5344CB8AC3E}">
        <p14:creationId xmlns:p14="http://schemas.microsoft.com/office/powerpoint/2010/main" val="1183723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D27C5-A53A-44AB-9736-23C605A8BCE2}"/>
              </a:ext>
            </a:extLst>
          </p:cNvPr>
          <p:cNvSpPr>
            <a:spLocks noGrp="1"/>
          </p:cNvSpPr>
          <p:nvPr>
            <p:ph type="title"/>
          </p:nvPr>
        </p:nvSpPr>
        <p:spPr/>
        <p:txBody>
          <a:bodyPr>
            <a:normAutofit/>
          </a:bodyPr>
          <a:lstStyle/>
          <a:p>
            <a:r>
              <a:rPr lang="en-IN" sz="4400" dirty="0"/>
              <a:t>End.</a:t>
            </a:r>
          </a:p>
        </p:txBody>
      </p:sp>
      <p:sp>
        <p:nvSpPr>
          <p:cNvPr id="3" name="Slide Number Placeholder 2">
            <a:extLst>
              <a:ext uri="{FF2B5EF4-FFF2-40B4-BE49-F238E27FC236}">
                <a16:creationId xmlns:a16="http://schemas.microsoft.com/office/drawing/2014/main" id="{0444FCE5-1F16-4FD9-84A5-5252492AC682}"/>
              </a:ext>
            </a:extLst>
          </p:cNvPr>
          <p:cNvSpPr>
            <a:spLocks noGrp="1"/>
          </p:cNvSpPr>
          <p:nvPr>
            <p:ph type="sldNum" sz="quarter" idx="12"/>
          </p:nvPr>
        </p:nvSpPr>
        <p:spPr/>
        <p:txBody>
          <a:bodyPr/>
          <a:lstStyle/>
          <a:p>
            <a:fld id="{8CDF81F7-214F-4B72-870F-903CEBDF8B4D}" type="slidenum">
              <a:rPr lang="en-IN" smtClean="0"/>
              <a:t>8</a:t>
            </a:fld>
            <a:endParaRPr lang="en-IN"/>
          </a:p>
        </p:txBody>
      </p:sp>
    </p:spTree>
    <p:extLst>
      <p:ext uri="{BB962C8B-B14F-4D97-AF65-F5344CB8AC3E}">
        <p14:creationId xmlns:p14="http://schemas.microsoft.com/office/powerpoint/2010/main" val="310935703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356</TotalTime>
  <Words>694</Words>
  <Application>Microsoft Office PowerPoint</Application>
  <PresentationFormat>Widescreen</PresentationFormat>
  <Paragraphs>75</Paragraphs>
  <Slides>8</Slides>
  <Notes>0</Notes>
  <HiddenSlides>0</HiddenSlides>
  <MMClips>8</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Retrospect</vt:lpstr>
      <vt:lpstr>Generating noisy speech data from clean data in the frequency domain using Deep Learning Methods</vt:lpstr>
      <vt:lpstr>Tasks to be completed:</vt:lpstr>
      <vt:lpstr>Updating the Norm-LSD code: (I)</vt:lpstr>
      <vt:lpstr>Updating the Norm-LSD code: (II)</vt:lpstr>
      <vt:lpstr>Training SinGAN with RATs Noise + using clean RATs sample for generation: (I)</vt:lpstr>
      <vt:lpstr>Training SinGAN with RATs Noise + using clean RATs sample for generation: (II)</vt:lpstr>
      <vt:lpstr>Things to consider while modifying the SinGAN implementation:</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Generating noisy speech data from clean data in the frequency domain using Deep Learning Methods</dc:title>
  <dc:creator>Shashank Shirol</dc:creator>
  <cp:lastModifiedBy>Shashank Shirol</cp:lastModifiedBy>
  <cp:revision>102</cp:revision>
  <dcterms:created xsi:type="dcterms:W3CDTF">2021-02-15T05:06:46Z</dcterms:created>
  <dcterms:modified xsi:type="dcterms:W3CDTF">2021-02-15T12:35:02Z</dcterms:modified>
</cp:coreProperties>
</file>