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00-95F4-4C92-8EF1-1F8728F337A2}" type="datetime1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1BE-2709-4611-B622-2D86FD628A30}" type="datetime1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7FF-55D3-4A7E-A61C-5F8FABFB0E92}" type="datetime1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FC919-9239-44A2-8490-AACFA0668D61}" type="datetime1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5.png"/><Relationship Id="rId4" Type="http://schemas.openxmlformats.org/officeDocument/2006/relationships/audio" Target="../media/media2.wav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5.wav"/><Relationship Id="rId7" Type="http://schemas.openxmlformats.org/officeDocument/2006/relationships/image" Target="../media/image5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6.jp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wav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7.wav"/><Relationship Id="rId7" Type="http://schemas.openxmlformats.org/officeDocument/2006/relationships/image" Target="../media/image5.png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7.jp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7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D22-1CF7-4274-9DF4-2B7D9A5A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noisy speech data from clean data in the frequency domain using Deep Learning Methods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244A-D88C-4438-817A-6A68B3C0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– 7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E2B62-5F60-480C-9C6E-0117C8F0D5E0}"/>
              </a:ext>
            </a:extLst>
          </p:cNvPr>
          <p:cNvSpPr txBox="1"/>
          <p:nvPr/>
        </p:nvSpPr>
        <p:spPr>
          <a:xfrm>
            <a:off x="6944051" y="5266796"/>
            <a:ext cx="4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Shashank Shirol</a:t>
            </a:r>
          </a:p>
          <a:p>
            <a:r>
              <a:rPr lang="en-IN" b="1" dirty="0"/>
              <a:t>University</a:t>
            </a:r>
            <a:r>
              <a:rPr lang="en-IN" dirty="0"/>
              <a:t>: Manipal Institute of Technology</a:t>
            </a:r>
          </a:p>
          <a:p>
            <a:r>
              <a:rPr lang="en-IN" b="1" dirty="0"/>
              <a:t>Duration of the presentation</a:t>
            </a:r>
            <a:r>
              <a:rPr lang="en-IN" dirty="0"/>
              <a:t>: ~10 mins.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4E16-C190-44BD-A600-1971F780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4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FE0-439B-4A83-8B52-AB4F8C1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to be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00DB-0C76-49CA-9E52-5DEA6C73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modify the official SinGAN 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Remove all unnecessary code from its codebase – Modules for different tasks like Harmonization, Editing, Super resolution,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clean the implementation and modify the original helper functions that worked on images to work on spectrograms.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Update the training routine to work with spectrograms directly, instead of images.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Update the generation code to generate audio samples instead of spectrogram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try various set ups with Mel-scale spectrogram and compare the results with training with a normal spectrogram.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Train: Mel-scale, Paint: Mel-scale, Reconstruction: Griffin-Lim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Train: Mel-scale, Paint: Mel-scale, Reconstruction: Normal method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98E1-EDE1-47EC-938E-12F3A0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C724E2-3EF9-47AF-AE21-6C8AAE45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SinGAN implementation: (I)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759A6-BE27-4BDC-A0AA-9309B15C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official SinGAN implementation consists of modules for various tasks like Harmonization, Editing, Super Resolution, etc. along with the training routine.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</a:t>
            </a:r>
            <a:r>
              <a:rPr lang="en-IN"/>
              <a:t>made reading </a:t>
            </a:r>
            <a:r>
              <a:rPr lang="en-IN" dirty="0"/>
              <a:t>the code tedious.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Removed all unnecessary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Kept Paint2Image and </a:t>
            </a:r>
            <a:r>
              <a:rPr lang="en-IN" dirty="0" err="1"/>
              <a:t>RandomSamples</a:t>
            </a:r>
            <a:r>
              <a:rPr lang="en-IN" dirty="0"/>
              <a:t> module and modified the training routine accordingly to work only with these two.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resulted in an uncluttered and a smaller codebase that is easier to read and modify further.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F8BDB-C9B0-424B-879B-F08FDEDD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ACD150-7A9C-40CD-957D-5D3A894E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SinGAN implementation: (II)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037DE-7DE9-4E60-A883-22EDD7B3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original implementation of SinGAN was developed for images (matrices with a scale 0-255) and it performed poorly with spectrograms (matrices of real numbers).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So, modifying the helper functions in the original implementation to work with spectrograms was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Since SinGAN works as a Multi-scale architecture, we had to find a way to scale spectrograms appropriately and still be able to reconstruct signals from the model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Modified the Training routine so that it directly works on a training audio, eliminating the need to save spectrograms as images and then feeding them to SinGAN.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Modified the Generation routine to directly work on audio input and produce audio output. This takes care of the spectrogram extraction and reconstruction internally.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22635-B0C0-4167-8470-B3729E2B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1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EC666E-A28C-4026-B87F-C5D7C932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SinGAN implementation: (III)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8112D-8817-44A3-92BD-E4D51CD2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E.g. Training and Generation: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The training routine now takes the audio input and computes the spectrogram internally and trains the model as before.</a:t>
            </a:r>
          </a:p>
          <a:p>
            <a:pPr marL="0" indent="0">
              <a:buNone/>
            </a:pPr>
            <a:r>
              <a:rPr lang="en-IN" dirty="0"/>
              <a:t>The generation routine also takes the paint audio (clean audio) and applies the paint2image module on the spectrogram of the paint audio and outputs result as audio, instead of images.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F188A-A711-4C6C-9D20-0A05B13D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48507-64C3-4235-A373-1C3A60FD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89636"/>
            <a:ext cx="10034390" cy="466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871F45-E7F1-4F73-A8DD-E57986C03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57075"/>
            <a:ext cx="8162130" cy="5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9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EF345D-0709-4981-97FC-70E59D4E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did modifying SinGAN impact training?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7CB0A-23C4-4A37-8FB6-EEA84F7E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LSD comparison between the generated output (current and old) and the ground truth noise: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E5CC2-E687-4F86-B49A-15CE820A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9791964-F30E-46EA-8F66-40C3A86A4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50039"/>
            <a:ext cx="6572250" cy="183832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BF1910E-C0CD-4CAD-ABDD-DA13410A45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05190"/>
            <a:ext cx="6572250" cy="1866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CAC378-3C9B-4B00-AA20-AE8E32F9D186}"/>
              </a:ext>
            </a:extLst>
          </p:cNvPr>
          <p:cNvSpPr txBox="1"/>
          <p:nvPr/>
        </p:nvSpPr>
        <p:spPr>
          <a:xfrm>
            <a:off x="7669530" y="3084535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57A4D-89CF-40F2-931A-4B397B97AA4B}"/>
              </a:ext>
            </a:extLst>
          </p:cNvPr>
          <p:cNvSpPr txBox="1"/>
          <p:nvPr/>
        </p:nvSpPr>
        <p:spPr>
          <a:xfrm>
            <a:off x="7669530" y="5153974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Old</a:t>
            </a:r>
          </a:p>
        </p:txBody>
      </p:sp>
      <p:pic>
        <p:nvPicPr>
          <p:cNvPr id="13" name="start_scale=3">
            <a:hlinkClick r:id="" action="ppaction://media"/>
            <a:extLst>
              <a:ext uri="{FF2B5EF4-FFF2-40B4-BE49-F238E27FC236}">
                <a16:creationId xmlns:a16="http://schemas.microsoft.com/office/drawing/2014/main" id="{F8D9D0D7-3846-437E-A3EB-73E3871047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171428" y="3084535"/>
            <a:ext cx="369332" cy="369332"/>
          </a:xfrm>
          <a:prstGeom prst="rect">
            <a:avLst/>
          </a:prstGeom>
        </p:spPr>
      </p:pic>
      <p:pic>
        <p:nvPicPr>
          <p:cNvPr id="14" name="start_scale=3">
            <a:hlinkClick r:id="" action="ppaction://media"/>
            <a:extLst>
              <a:ext uri="{FF2B5EF4-FFF2-40B4-BE49-F238E27FC236}">
                <a16:creationId xmlns:a16="http://schemas.microsoft.com/office/drawing/2014/main" id="{2AAFC8EB-DC03-4B69-95E8-B7A36D28B3F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171428" y="5153974"/>
            <a:ext cx="369332" cy="369332"/>
          </a:xfrm>
          <a:prstGeom prst="rect">
            <a:avLst/>
          </a:prstGeom>
        </p:spPr>
      </p:pic>
      <p:pic>
        <p:nvPicPr>
          <p:cNvPr id="15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751DF492-454F-4AB4-A6AD-77A9004F147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12483" y="2350039"/>
            <a:ext cx="369332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16B1D5-4B54-4920-B231-19FF81B99099}"/>
              </a:ext>
            </a:extLst>
          </p:cNvPr>
          <p:cNvSpPr txBox="1"/>
          <p:nvPr/>
        </p:nvSpPr>
        <p:spPr>
          <a:xfrm>
            <a:off x="8800754" y="3569276"/>
            <a:ext cx="111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Scale =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C6DD5-97BC-4CA9-A5F0-9C4BE08017C4}"/>
              </a:ext>
            </a:extLst>
          </p:cNvPr>
          <p:cNvSpPr txBox="1"/>
          <p:nvPr/>
        </p:nvSpPr>
        <p:spPr>
          <a:xfrm>
            <a:off x="8800754" y="5523306"/>
            <a:ext cx="111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Scale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A82AF-0268-4160-8D32-0D9AE04639B4}"/>
              </a:ext>
            </a:extLst>
          </p:cNvPr>
          <p:cNvSpPr txBox="1"/>
          <p:nvPr/>
        </p:nvSpPr>
        <p:spPr>
          <a:xfrm>
            <a:off x="10841809" y="2719371"/>
            <a:ext cx="1110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257310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36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3CC3D7-6B8A-450F-B6BE-C5B648F2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Mel-spectrograms perform?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D2065-510F-4607-8A64-C53D0721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One of reasons why we did not use Mel-scale spectrograms earlier was the lossy audio quality after reconstruction.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librosa</a:t>
            </a:r>
            <a:r>
              <a:rPr lang="en-IN" dirty="0"/>
              <a:t> module </a:t>
            </a:r>
            <a:r>
              <a:rPr lang="en-IN" dirty="0" err="1"/>
              <a:t>mel_to_audio</a:t>
            </a:r>
            <a:r>
              <a:rPr lang="en-IN" dirty="0"/>
              <a:t> uses the griffin-</a:t>
            </a:r>
            <a:r>
              <a:rPr lang="en-IN" dirty="0" err="1"/>
              <a:t>lim</a:t>
            </a:r>
            <a:r>
              <a:rPr lang="en-IN" dirty="0"/>
              <a:t>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LSDs between the outputs and the </a:t>
            </a:r>
            <a:r>
              <a:rPr lang="en-IN" dirty="0" err="1"/>
              <a:t>ground_truth</a:t>
            </a:r>
            <a:r>
              <a:rPr lang="en-IN" dirty="0"/>
              <a:t> are as follows: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output suffers from a lossy reconstruction. The large LSD values only verify that.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AAC25-1944-4A32-AF93-1FA370B7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C57F1B9-5575-4363-AFB6-B6EDCC69F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21181"/>
            <a:ext cx="6305550" cy="1666875"/>
          </a:xfrm>
          <a:prstGeom prst="rect">
            <a:avLst/>
          </a:prstGeom>
        </p:spPr>
      </p:pic>
      <p:pic>
        <p:nvPicPr>
          <p:cNvPr id="10" name="start_scale=5">
            <a:hlinkClick r:id="" action="ppaction://media"/>
            <a:extLst>
              <a:ext uri="{FF2B5EF4-FFF2-40B4-BE49-F238E27FC236}">
                <a16:creationId xmlns:a16="http://schemas.microsoft.com/office/drawing/2014/main" id="{AFAB3E90-D03E-4B68-B9B6-4D87E7478E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519822" y="4100741"/>
            <a:ext cx="380636" cy="380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519053-0CC5-4460-8EBE-776C68C72851}"/>
              </a:ext>
            </a:extLst>
          </p:cNvPr>
          <p:cNvSpPr txBox="1"/>
          <p:nvPr/>
        </p:nvSpPr>
        <p:spPr>
          <a:xfrm>
            <a:off x="8915588" y="3199281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Scale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29C9B-59AD-4422-93EB-81E7172BE964}"/>
              </a:ext>
            </a:extLst>
          </p:cNvPr>
          <p:cNvSpPr txBox="1"/>
          <p:nvPr/>
        </p:nvSpPr>
        <p:spPr>
          <a:xfrm>
            <a:off x="8915587" y="4500288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Scale = 5</a:t>
            </a:r>
          </a:p>
        </p:txBody>
      </p:sp>
      <p:pic>
        <p:nvPicPr>
          <p:cNvPr id="13" name="start_scale=3">
            <a:hlinkClick r:id="" action="ppaction://media"/>
            <a:extLst>
              <a:ext uri="{FF2B5EF4-FFF2-40B4-BE49-F238E27FC236}">
                <a16:creationId xmlns:a16="http://schemas.microsoft.com/office/drawing/2014/main" id="{49863C75-0BD4-4143-8685-51266E9C84D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519823" y="2818646"/>
            <a:ext cx="380635" cy="3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4779B-93AE-429F-8FD5-C2769991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we avoid using the Griffin-Lim reconstruction?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B5730-CDE2-4AEE-9D03-C4E3FAE4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One of the ways this could be achieved is by first converting the </a:t>
            </a:r>
            <a:r>
              <a:rPr lang="en-IN" dirty="0" err="1"/>
              <a:t>mel</a:t>
            </a:r>
            <a:r>
              <a:rPr lang="en-IN" dirty="0"/>
              <a:t>-scale spectrogram to its magnitude </a:t>
            </a:r>
            <a:r>
              <a:rPr lang="en-IN" dirty="0" err="1"/>
              <a:t>stft</a:t>
            </a:r>
            <a:r>
              <a:rPr lang="en-IN" dirty="0"/>
              <a:t> (there is a </a:t>
            </a:r>
            <a:r>
              <a:rPr lang="en-IN" dirty="0" err="1"/>
              <a:t>librosa</a:t>
            </a:r>
            <a:r>
              <a:rPr lang="en-IN" dirty="0"/>
              <a:t> module </a:t>
            </a:r>
            <a:r>
              <a:rPr lang="en-IN" dirty="0" err="1"/>
              <a:t>mel_to_stft</a:t>
            </a:r>
            <a:r>
              <a:rPr lang="en-IN" dirty="0"/>
              <a:t>), and use the phase information that would be stored before-hand to reconstruct the signal.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Only issue: the magnitude </a:t>
            </a:r>
            <a:r>
              <a:rPr lang="en-IN" dirty="0" err="1"/>
              <a:t>stft</a:t>
            </a:r>
            <a:r>
              <a:rPr lang="en-IN" dirty="0"/>
              <a:t> is an approximate and the reconstruction is, again, very poor.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dirty="0"/>
              <a:t>As you can see, the results are not that different. The output audio also sounds very similar.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CD1C4-32B3-4729-8B39-6C5526F0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0D194C3-BAC6-44E1-A0AB-2C3F5C46E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22464"/>
            <a:ext cx="6248400" cy="1724025"/>
          </a:xfrm>
          <a:prstGeom prst="rect">
            <a:avLst/>
          </a:prstGeom>
        </p:spPr>
      </p:pic>
      <p:pic>
        <p:nvPicPr>
          <p:cNvPr id="9" name="start_scale=5">
            <a:hlinkClick r:id="" action="ppaction://media"/>
            <a:extLst>
              <a:ext uri="{FF2B5EF4-FFF2-40B4-BE49-F238E27FC236}">
                <a16:creationId xmlns:a16="http://schemas.microsoft.com/office/drawing/2014/main" id="{07CD72A9-996E-415F-9B5E-9B88216045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485120" y="3431215"/>
            <a:ext cx="373602" cy="3736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BE9386-4D46-4D28-81F1-E91BB45D62DD}"/>
              </a:ext>
            </a:extLst>
          </p:cNvPr>
          <p:cNvSpPr txBox="1"/>
          <p:nvPr/>
        </p:nvSpPr>
        <p:spPr>
          <a:xfrm>
            <a:off x="7775729" y="3800552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6CEF6-0A9F-4A14-A823-CB5B314EC41D}"/>
              </a:ext>
            </a:extLst>
          </p:cNvPr>
          <p:cNvSpPr txBox="1"/>
          <p:nvPr/>
        </p:nvSpPr>
        <p:spPr>
          <a:xfrm>
            <a:off x="10010534" y="3800552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Scale 5</a:t>
            </a:r>
          </a:p>
        </p:txBody>
      </p:sp>
      <p:pic>
        <p:nvPicPr>
          <p:cNvPr id="13" name="start_scale=3">
            <a:hlinkClick r:id="" action="ppaction://media"/>
            <a:extLst>
              <a:ext uri="{FF2B5EF4-FFF2-40B4-BE49-F238E27FC236}">
                <a16:creationId xmlns:a16="http://schemas.microsoft.com/office/drawing/2014/main" id="{05B9B097-A91E-47B0-9EF8-0B9BF3D231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252449" y="3433350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5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7C5-A53A-44AB-9736-23C605A8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4FCE5-1F16-4FD9-84A5-5252492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570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661</Words>
  <Application>Microsoft Office PowerPoint</Application>
  <PresentationFormat>Widescreen</PresentationFormat>
  <Paragraphs>75</Paragraphs>
  <Slides>9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Generating noisy speech data from clean data in the frequency domain using Deep Learning Methods</vt:lpstr>
      <vt:lpstr>Tasks to be completed:</vt:lpstr>
      <vt:lpstr>Modifying SinGAN implementation: (I)</vt:lpstr>
      <vt:lpstr>Modifying SinGAN implementation: (II)</vt:lpstr>
      <vt:lpstr>Modifying SinGAN implementation: (III)</vt:lpstr>
      <vt:lpstr>How did modifying SinGAN impact training?</vt:lpstr>
      <vt:lpstr>How do Mel-spectrograms perform?</vt:lpstr>
      <vt:lpstr>Can we avoid using the Griffin-Lim reconstruction?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noisy speech data from clean data in the frequency domain using Deep Learning Methods</dc:title>
  <dc:creator>Shashank Shirol</dc:creator>
  <cp:lastModifiedBy>Shashank Shirol</cp:lastModifiedBy>
  <cp:revision>64</cp:revision>
  <dcterms:created xsi:type="dcterms:W3CDTF">2021-02-22T04:30:35Z</dcterms:created>
  <dcterms:modified xsi:type="dcterms:W3CDTF">2021-02-22T11:44:50Z</dcterms:modified>
</cp:coreProperties>
</file>