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00-95F4-4C92-8EF1-1F8728F337A2}" type="datetime1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2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1BE-2709-4611-B622-2D86FD628A30}" type="datetime1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3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7FF-55D3-4A7E-A61C-5F8FABFB0E92}" type="datetime1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7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2FC919-9239-44A2-8490-AACFA0668D61}" type="datetime1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image" Target="../media/image6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5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4.png"/><Relationship Id="rId5" Type="http://schemas.microsoft.com/office/2007/relationships/media" Target="../media/media3.wav"/><Relationship Id="rId10" Type="http://schemas.openxmlformats.org/officeDocument/2006/relationships/image" Target="../media/image3.png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wav"/><Relationship Id="rId13" Type="http://schemas.openxmlformats.org/officeDocument/2006/relationships/image" Target="../media/image9.png"/><Relationship Id="rId3" Type="http://schemas.microsoft.com/office/2007/relationships/media" Target="../media/media5.wav"/><Relationship Id="rId7" Type="http://schemas.microsoft.com/office/2007/relationships/media" Target="../media/media7.wav"/><Relationship Id="rId12" Type="http://schemas.openxmlformats.org/officeDocument/2006/relationships/image" Target="../media/image8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audio" Target="../media/media6.wav"/><Relationship Id="rId11" Type="http://schemas.openxmlformats.org/officeDocument/2006/relationships/image" Target="../media/image5.png"/><Relationship Id="rId5" Type="http://schemas.microsoft.com/office/2007/relationships/media" Target="../media/media6.wav"/><Relationship Id="rId10" Type="http://schemas.openxmlformats.org/officeDocument/2006/relationships/image" Target="../media/image3.png"/><Relationship Id="rId4" Type="http://schemas.openxmlformats.org/officeDocument/2006/relationships/audio" Target="../media/media5.wav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11.wav"/><Relationship Id="rId13" Type="http://schemas.openxmlformats.org/officeDocument/2006/relationships/image" Target="../media/image12.png"/><Relationship Id="rId3" Type="http://schemas.microsoft.com/office/2007/relationships/media" Target="../media/media9.wav"/><Relationship Id="rId7" Type="http://schemas.microsoft.com/office/2007/relationships/media" Target="../media/media11.wav"/><Relationship Id="rId12" Type="http://schemas.openxmlformats.org/officeDocument/2006/relationships/image" Target="../media/image2.png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6" Type="http://schemas.openxmlformats.org/officeDocument/2006/relationships/audio" Target="../media/media10.wav"/><Relationship Id="rId11" Type="http://schemas.openxmlformats.org/officeDocument/2006/relationships/image" Target="../media/image11.png"/><Relationship Id="rId5" Type="http://schemas.microsoft.com/office/2007/relationships/media" Target="../media/media10.wav"/><Relationship Id="rId10" Type="http://schemas.openxmlformats.org/officeDocument/2006/relationships/image" Target="../media/image3.png"/><Relationship Id="rId4" Type="http://schemas.openxmlformats.org/officeDocument/2006/relationships/audio" Target="../media/media9.wav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FD22-1CF7-4274-9DF4-2B7D9A5A5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Generating noisy speech data from clean data in the frequency domain using Deep Learning Methods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244A-D88C-4438-817A-6A68B3C0C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–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E2B62-5F60-480C-9C6E-0117C8F0D5E0}"/>
              </a:ext>
            </a:extLst>
          </p:cNvPr>
          <p:cNvSpPr txBox="1"/>
          <p:nvPr/>
        </p:nvSpPr>
        <p:spPr>
          <a:xfrm>
            <a:off x="6944051" y="5266796"/>
            <a:ext cx="4211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Name</a:t>
            </a:r>
            <a:r>
              <a:rPr lang="en-IN" dirty="0"/>
              <a:t>: Shashank Shirol</a:t>
            </a:r>
          </a:p>
          <a:p>
            <a:r>
              <a:rPr lang="en-IN" b="1" dirty="0"/>
              <a:t>University</a:t>
            </a:r>
            <a:r>
              <a:rPr lang="en-IN" dirty="0"/>
              <a:t>: Manipal Institute of Technology</a:t>
            </a:r>
          </a:p>
          <a:p>
            <a:r>
              <a:rPr lang="en-IN" b="1" dirty="0"/>
              <a:t>Duration of the presentation</a:t>
            </a:r>
            <a:r>
              <a:rPr lang="en-IN" dirty="0"/>
              <a:t>: ~10 mins.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04E16-C190-44BD-A600-1971F780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4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27C5-A53A-44AB-9736-23C605A8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4FCE5-1F16-4FD9-84A5-5252492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35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2FE0-439B-4A83-8B52-AB4F8C1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to be completed: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00DB-0C76-49CA-9E52-5DEA6C73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Clean the feature extracting code to streamline spec generation and reconstruction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Modify SinGAN base code such that it does not scale down images while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Modify the paint2image module of SinGAN to preserve shape of paint image when generating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Input audios didn’t have high frequencies, reduce the sampling rate so that spec only captures relevant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Run SinGAN with different variations of training and paint image combinations and document the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798E1-EDE1-47EC-938E-12F3A0FB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47E5B-F6E7-4B49-A73A-BB0ED04E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Cleaning the ‘feature extract’ 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A9AEC-63C9-424A-84BE-D09FE1172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the argparse library to streamline using the feature extraction code. Code now supports runtime parameters that generate spec audio or reconstruct audio from spec.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ABB2BF"/>
                </a:solidFill>
                <a:effectLst/>
              </a:rPr>
              <a:t>  </a:t>
            </a:r>
            <a:r>
              <a:rPr lang="en-IN" sz="1600" dirty="0">
                <a:solidFill>
                  <a:srgbClr val="ABB2BF"/>
                </a:solidFill>
                <a:effectLst/>
              </a:rPr>
              <a:t>python pretty_extract.py </a:t>
            </a:r>
            <a:r>
              <a:rPr lang="en-IN" sz="1600" dirty="0">
                <a:solidFill>
                  <a:srgbClr val="56B6C2"/>
                </a:solidFill>
                <a:effectLst/>
              </a:rPr>
              <a:t>-</a:t>
            </a:r>
            <a:r>
              <a:rPr lang="en-IN" sz="1600" dirty="0" err="1">
                <a:solidFill>
                  <a:srgbClr val="ABB2BF"/>
                </a:solidFill>
                <a:effectLst/>
              </a:rPr>
              <a:t>i</a:t>
            </a:r>
            <a:r>
              <a:rPr lang="en-IN" sz="1600" dirty="0">
                <a:solidFill>
                  <a:srgbClr val="ABB2BF"/>
                </a:solidFill>
                <a:effectLst/>
              </a:rPr>
              <a:t> </a:t>
            </a:r>
            <a:r>
              <a:rPr lang="en-IN" sz="1600" dirty="0">
                <a:solidFill>
                  <a:srgbClr val="56B6C2"/>
                </a:solidFill>
                <a:effectLst/>
              </a:rPr>
              <a:t>&lt;</a:t>
            </a:r>
            <a:r>
              <a:rPr lang="en-IN" sz="1600" dirty="0" err="1">
                <a:solidFill>
                  <a:srgbClr val="ABB2BF"/>
                </a:solidFill>
                <a:effectLst/>
              </a:rPr>
              <a:t>input_file</a:t>
            </a:r>
            <a:r>
              <a:rPr lang="en-IN" sz="1600" dirty="0">
                <a:solidFill>
                  <a:srgbClr val="56B6C2"/>
                </a:solidFill>
                <a:effectLst/>
              </a:rPr>
              <a:t>&gt;</a:t>
            </a:r>
            <a:r>
              <a:rPr lang="en-IN" sz="1600" dirty="0">
                <a:solidFill>
                  <a:srgbClr val="ABB2BF"/>
                </a:solidFill>
                <a:effectLst/>
              </a:rPr>
              <a:t> </a:t>
            </a:r>
            <a:r>
              <a:rPr lang="en-IN" sz="1600" dirty="0">
                <a:solidFill>
                  <a:srgbClr val="56B6C2"/>
                </a:solidFill>
                <a:effectLst/>
              </a:rPr>
              <a:t>-</a:t>
            </a:r>
            <a:r>
              <a:rPr lang="en-IN" sz="1600" dirty="0">
                <a:solidFill>
                  <a:srgbClr val="ABB2BF"/>
                </a:solidFill>
                <a:effectLst/>
              </a:rPr>
              <a:t>c </a:t>
            </a:r>
            <a:r>
              <a:rPr lang="en-IN" sz="1600" dirty="0">
                <a:solidFill>
                  <a:srgbClr val="56B6C2"/>
                </a:solidFill>
                <a:effectLst/>
              </a:rPr>
              <a:t>&lt;</a:t>
            </a:r>
            <a:r>
              <a:rPr lang="en-IN" sz="1600" dirty="0">
                <a:solidFill>
                  <a:srgbClr val="D19A66"/>
                </a:solidFill>
                <a:effectLst/>
              </a:rPr>
              <a:t>1</a:t>
            </a:r>
            <a:r>
              <a:rPr lang="en-IN" sz="1600" dirty="0">
                <a:solidFill>
                  <a:srgbClr val="56B6C2"/>
                </a:solidFill>
                <a:effectLst/>
              </a:rPr>
              <a:t>|</a:t>
            </a:r>
            <a:r>
              <a:rPr lang="en-IN" sz="1600" dirty="0">
                <a:solidFill>
                  <a:srgbClr val="D19A66"/>
                </a:solidFill>
                <a:effectLst/>
              </a:rPr>
              <a:t>0</a:t>
            </a:r>
            <a:r>
              <a:rPr lang="en-IN" sz="1600" dirty="0">
                <a:solidFill>
                  <a:srgbClr val="56B6C2"/>
                </a:solidFill>
                <a:effectLst/>
              </a:rPr>
              <a:t>&gt;</a:t>
            </a:r>
            <a:r>
              <a:rPr lang="en-IN" sz="1600" dirty="0">
                <a:solidFill>
                  <a:srgbClr val="ABB2BF"/>
                </a:solidFill>
                <a:effectLst/>
              </a:rPr>
              <a:t> </a:t>
            </a:r>
            <a:r>
              <a:rPr lang="en-IN" sz="1600" dirty="0">
                <a:solidFill>
                  <a:srgbClr val="56B6C2"/>
                </a:solidFill>
                <a:effectLst/>
              </a:rPr>
              <a:t>-</a:t>
            </a:r>
            <a:r>
              <a:rPr lang="en-IN" sz="1600" dirty="0">
                <a:solidFill>
                  <a:srgbClr val="ABB2BF"/>
                </a:solidFill>
                <a:effectLst/>
              </a:rPr>
              <a:t>r </a:t>
            </a:r>
            <a:r>
              <a:rPr lang="en-IN" sz="1600" dirty="0">
                <a:solidFill>
                  <a:srgbClr val="56B6C2"/>
                </a:solidFill>
                <a:effectLst/>
              </a:rPr>
              <a:t>&lt;</a:t>
            </a:r>
            <a:r>
              <a:rPr lang="en-IN" sz="1600" dirty="0">
                <a:solidFill>
                  <a:srgbClr val="D19A66"/>
                </a:solidFill>
                <a:effectLst/>
              </a:rPr>
              <a:t>1</a:t>
            </a:r>
            <a:r>
              <a:rPr lang="en-IN" sz="1600" dirty="0">
                <a:solidFill>
                  <a:srgbClr val="56B6C2"/>
                </a:solidFill>
                <a:effectLst/>
              </a:rPr>
              <a:t>|</a:t>
            </a:r>
            <a:r>
              <a:rPr lang="en-IN" sz="1600" dirty="0">
                <a:solidFill>
                  <a:srgbClr val="D19A66"/>
                </a:solidFill>
                <a:effectLst/>
              </a:rPr>
              <a:t>0</a:t>
            </a:r>
            <a:r>
              <a:rPr lang="en-IN" sz="1600" dirty="0">
                <a:solidFill>
                  <a:srgbClr val="56B6C2"/>
                </a:solidFill>
                <a:effectLst/>
              </a:rPr>
              <a:t>&gt;</a:t>
            </a:r>
            <a:r>
              <a:rPr lang="en-IN" sz="1600" dirty="0">
                <a:solidFill>
                  <a:srgbClr val="ABB2BF"/>
                </a:solidFill>
                <a:effectLst/>
              </a:rPr>
              <a:t> </a:t>
            </a:r>
            <a:r>
              <a:rPr lang="en-IN" sz="1600" dirty="0">
                <a:solidFill>
                  <a:srgbClr val="56B6C2"/>
                </a:solidFill>
                <a:effectLst/>
              </a:rPr>
              <a:t>-</a:t>
            </a:r>
            <a:r>
              <a:rPr lang="en-IN" sz="1600" dirty="0">
                <a:solidFill>
                  <a:srgbClr val="ABB2BF"/>
                </a:solidFill>
                <a:effectLst/>
              </a:rPr>
              <a:t>b </a:t>
            </a:r>
            <a:r>
              <a:rPr lang="en-IN" sz="1600" dirty="0">
                <a:solidFill>
                  <a:srgbClr val="56B6C2"/>
                </a:solidFill>
                <a:effectLst/>
              </a:rPr>
              <a:t>&lt;int&gt;</a:t>
            </a:r>
            <a:r>
              <a:rPr lang="en-IN" sz="1600" dirty="0">
                <a:solidFill>
                  <a:srgbClr val="ABB2BF"/>
                </a:solidFill>
                <a:effectLst/>
              </a:rPr>
              <a:t> (optional, default </a:t>
            </a:r>
            <a:r>
              <a:rPr lang="en-IN" sz="1600" dirty="0">
                <a:solidFill>
                  <a:srgbClr val="D19A66"/>
                </a:solidFill>
                <a:effectLst/>
              </a:rPr>
              <a:t>1</a:t>
            </a:r>
            <a:r>
              <a:rPr lang="en-IN" sz="1600" dirty="0">
                <a:solidFill>
                  <a:srgbClr val="ABB2BF"/>
                </a:solidFill>
                <a:effectLst/>
              </a:rPr>
              <a:t>) </a:t>
            </a:r>
            <a:r>
              <a:rPr lang="en-IN" sz="1600" dirty="0">
                <a:solidFill>
                  <a:srgbClr val="56B6C2"/>
                </a:solidFill>
                <a:effectLst/>
              </a:rPr>
              <a:t>-</a:t>
            </a:r>
            <a:r>
              <a:rPr lang="en-IN" sz="1600" dirty="0">
                <a:solidFill>
                  <a:srgbClr val="ABB2BF"/>
                </a:solidFill>
                <a:effectLst/>
              </a:rPr>
              <a:t>n </a:t>
            </a:r>
            <a:r>
              <a:rPr lang="en-IN" sz="1600" dirty="0">
                <a:solidFill>
                  <a:srgbClr val="56B6C2"/>
                </a:solidFill>
                <a:effectLst/>
              </a:rPr>
              <a:t>&lt;int&gt;</a:t>
            </a:r>
            <a:r>
              <a:rPr lang="en-IN" sz="1600" dirty="0">
                <a:solidFill>
                  <a:srgbClr val="ABB2BF"/>
                </a:solidFill>
                <a:effectLst/>
              </a:rPr>
              <a:t> (optional, default </a:t>
            </a:r>
            <a:r>
              <a:rPr lang="en-IN" sz="1600" dirty="0">
                <a:solidFill>
                  <a:srgbClr val="D19A66"/>
                </a:solidFill>
                <a:effectLst/>
              </a:rPr>
              <a:t>1</a:t>
            </a:r>
            <a:r>
              <a:rPr lang="en-IN" sz="1600" dirty="0">
                <a:solidFill>
                  <a:srgbClr val="ABB2BF"/>
                </a:solidFill>
                <a:effectLst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-c is to denote if the input audio is the clean variant or not; decides whether phase info is stored or not.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-r is to denote if running in reconstruction mode (from spec to audio) or not.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-n is to denote the number of channels in the image.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-b is number of byte representation for the spectrogram image; default is 1.</a:t>
            </a:r>
            <a:endParaRPr lang="en-IN" sz="16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i="1" dirty="0"/>
              <a:t>As opposed to previous set-up where we had 2 different files, one for spec generation and one for reconstruction.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0B44A-B7CF-488C-8604-905FCA33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97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17D16E-F687-4895-A645-FE95D378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Modifying the SinGAN base code (I):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57EAC-31A8-408A-8003-CED7A7B51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SinGAN, while training and generating random samples from an input image, re-scales the images to a predetermined maximum dimension (if the input image was large).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can not have this when dealing with spectrograms i.e. the size of the spectrogram must be preserved.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So, the SinGAN code had to be altered to maintain the dimensions.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D953A-4556-43D0-8802-297E8BB4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4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8F512C-3BAA-4EF3-8ABC-2FC35C9D978F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6096000" y="3684233"/>
            <a:ext cx="30480" cy="2184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2BB4796-6836-4613-9D3B-482F4C9E3919}"/>
              </a:ext>
            </a:extLst>
          </p:cNvPr>
          <p:cNvSpPr/>
          <p:nvPr/>
        </p:nvSpPr>
        <p:spPr>
          <a:xfrm>
            <a:off x="2970765" y="4510333"/>
            <a:ext cx="1251751" cy="5326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SinGAN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B09E980-5555-42BF-B37B-E612477D9274}"/>
              </a:ext>
            </a:extLst>
          </p:cNvPr>
          <p:cNvSpPr/>
          <p:nvPr/>
        </p:nvSpPr>
        <p:spPr>
          <a:xfrm>
            <a:off x="8015204" y="4510333"/>
            <a:ext cx="1251751" cy="5326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73845-2D06-4D6A-AF2A-DEF2BA3AECFF}"/>
              </a:ext>
            </a:extLst>
          </p:cNvPr>
          <p:cNvSpPr txBox="1"/>
          <p:nvPr/>
        </p:nvSpPr>
        <p:spPr>
          <a:xfrm>
            <a:off x="1216241" y="3790765"/>
            <a:ext cx="110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Before</a:t>
            </a:r>
            <a:r>
              <a:rPr lang="en-IN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063581-7C21-418F-876C-8229312B8199}"/>
              </a:ext>
            </a:extLst>
          </p:cNvPr>
          <p:cNvSpPr txBox="1"/>
          <p:nvPr/>
        </p:nvSpPr>
        <p:spPr>
          <a:xfrm>
            <a:off x="6515987" y="3790765"/>
            <a:ext cx="110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After</a:t>
            </a:r>
            <a:r>
              <a:rPr lang="en-IN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48C73-8747-44B4-BD71-3340A9E239B9}"/>
              </a:ext>
            </a:extLst>
          </p:cNvPr>
          <p:cNvSpPr txBox="1"/>
          <p:nvPr/>
        </p:nvSpPr>
        <p:spPr>
          <a:xfrm>
            <a:off x="1555072" y="4585361"/>
            <a:ext cx="8167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 x 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DC9E3A-C908-4078-93DC-5B095C6AEEE7}"/>
              </a:ext>
            </a:extLst>
          </p:cNvPr>
          <p:cNvSpPr txBox="1"/>
          <p:nvPr/>
        </p:nvSpPr>
        <p:spPr>
          <a:xfrm>
            <a:off x="9910437" y="4591997"/>
            <a:ext cx="8167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 x 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33D759-E4C8-4C9B-BCBF-1A3D304EBB9D}"/>
              </a:ext>
            </a:extLst>
          </p:cNvPr>
          <p:cNvSpPr txBox="1"/>
          <p:nvPr/>
        </p:nvSpPr>
        <p:spPr>
          <a:xfrm>
            <a:off x="6480624" y="4591997"/>
            <a:ext cx="8167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 x 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C188FD-1975-4CBE-9B5E-653AB5A9B219}"/>
              </a:ext>
            </a:extLst>
          </p:cNvPr>
          <p:cNvSpPr txBox="1"/>
          <p:nvPr/>
        </p:nvSpPr>
        <p:spPr>
          <a:xfrm>
            <a:off x="4821464" y="4591997"/>
            <a:ext cx="941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W’ x H’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B7F4123-90B7-48A5-BF24-1391D4E65EB8}"/>
              </a:ext>
            </a:extLst>
          </p:cNvPr>
          <p:cNvSpPr/>
          <p:nvPr/>
        </p:nvSpPr>
        <p:spPr>
          <a:xfrm>
            <a:off x="2481901" y="4663018"/>
            <a:ext cx="323703" cy="214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CB7010E-07FE-4C09-9C0D-AE4E9975433A}"/>
              </a:ext>
            </a:extLst>
          </p:cNvPr>
          <p:cNvSpPr/>
          <p:nvPr/>
        </p:nvSpPr>
        <p:spPr>
          <a:xfrm>
            <a:off x="4410000" y="4663018"/>
            <a:ext cx="323703" cy="214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7AA8AD1-D768-4350-AF47-B387468F5230}"/>
              </a:ext>
            </a:extLst>
          </p:cNvPr>
          <p:cNvSpPr/>
          <p:nvPr/>
        </p:nvSpPr>
        <p:spPr>
          <a:xfrm>
            <a:off x="9457917" y="4670130"/>
            <a:ext cx="323703" cy="214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2B391AE-F681-4149-94BD-89AFB41524D5}"/>
              </a:ext>
            </a:extLst>
          </p:cNvPr>
          <p:cNvSpPr/>
          <p:nvPr/>
        </p:nvSpPr>
        <p:spPr>
          <a:xfrm>
            <a:off x="7500539" y="4670130"/>
            <a:ext cx="323703" cy="214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45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17D16E-F687-4895-A645-FE95D378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Modifying the SinGAN base code (II):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57EAC-31A8-408A-8003-CED7A7B51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Paint to Image module of SinGAN reshaped the output to match the dimensions of the training image and not the paint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Training image is the noisy spec and we are interested in introducing noise in the clean spec (paint image)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So, the Paint2Image code had to be altered to use the paint image dimensions.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D953A-4556-43D0-8802-297E8BB4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5</a:t>
            </a:fld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782C80-D808-4BFD-86FB-5EB9D4932B71}"/>
              </a:ext>
            </a:extLst>
          </p:cNvPr>
          <p:cNvGrpSpPr/>
          <p:nvPr/>
        </p:nvGrpSpPr>
        <p:grpSpPr>
          <a:xfrm>
            <a:off x="1216241" y="3684233"/>
            <a:ext cx="10071756" cy="2184861"/>
            <a:chOff x="1216241" y="3684233"/>
            <a:chExt cx="10071756" cy="218486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8F512C-3BAA-4EF3-8ABC-2FC35C9D978F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 flipV="1">
              <a:off x="6096000" y="3684233"/>
              <a:ext cx="30480" cy="2184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62BB4796-6836-4613-9D3B-482F4C9E3919}"/>
                </a:ext>
              </a:extLst>
            </p:cNvPr>
            <p:cNvSpPr/>
            <p:nvPr/>
          </p:nvSpPr>
          <p:spPr>
            <a:xfrm>
              <a:off x="2970765" y="4510333"/>
              <a:ext cx="1251751" cy="53266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P2i module</a:t>
              </a: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1B09E980-5555-42BF-B37B-E612477D9274}"/>
                </a:ext>
              </a:extLst>
            </p:cNvPr>
            <p:cNvSpPr/>
            <p:nvPr/>
          </p:nvSpPr>
          <p:spPr>
            <a:xfrm>
              <a:off x="8015204" y="4510333"/>
              <a:ext cx="1251751" cy="53266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P2i module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D73845-2D06-4D6A-AF2A-DEF2BA3AECFF}"/>
                </a:ext>
              </a:extLst>
            </p:cNvPr>
            <p:cNvSpPr txBox="1"/>
            <p:nvPr/>
          </p:nvSpPr>
          <p:spPr>
            <a:xfrm>
              <a:off x="1216241" y="3790765"/>
              <a:ext cx="110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u="sng" dirty="0"/>
                <a:t>Before</a:t>
              </a:r>
              <a:r>
                <a:rPr lang="en-IN" dirty="0"/>
                <a:t>: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063581-7C21-418F-876C-8229312B8199}"/>
                </a:ext>
              </a:extLst>
            </p:cNvPr>
            <p:cNvSpPr txBox="1"/>
            <p:nvPr/>
          </p:nvSpPr>
          <p:spPr>
            <a:xfrm>
              <a:off x="6207583" y="3790765"/>
              <a:ext cx="110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u="sng" dirty="0"/>
                <a:t>After</a:t>
              </a:r>
              <a:r>
                <a:rPr lang="en-IN" dirty="0"/>
                <a:t>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A48C73-8747-44B4-BD71-3340A9E239B9}"/>
                </a:ext>
              </a:extLst>
            </p:cNvPr>
            <p:cNvSpPr txBox="1"/>
            <p:nvPr/>
          </p:nvSpPr>
          <p:spPr>
            <a:xfrm>
              <a:off x="1246722" y="4325667"/>
              <a:ext cx="10685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Train </a:t>
              </a:r>
              <a:r>
                <a:rPr lang="en-IN" dirty="0" err="1"/>
                <a:t>img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DC9E3A-C908-4078-93DC-5B095C6AEEE7}"/>
                </a:ext>
              </a:extLst>
            </p:cNvPr>
            <p:cNvSpPr txBox="1"/>
            <p:nvPr/>
          </p:nvSpPr>
          <p:spPr>
            <a:xfrm>
              <a:off x="9910437" y="4591997"/>
              <a:ext cx="8987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output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188FD-1975-4CBE-9B5E-653AB5A9B219}"/>
                </a:ext>
              </a:extLst>
            </p:cNvPr>
            <p:cNvSpPr txBox="1"/>
            <p:nvPr/>
          </p:nvSpPr>
          <p:spPr>
            <a:xfrm>
              <a:off x="4821464" y="4591997"/>
              <a:ext cx="9413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output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B7F4123-90B7-48A5-BF24-1391D4E65EB8}"/>
                </a:ext>
              </a:extLst>
            </p:cNvPr>
            <p:cNvSpPr/>
            <p:nvPr/>
          </p:nvSpPr>
          <p:spPr>
            <a:xfrm>
              <a:off x="2481901" y="4663018"/>
              <a:ext cx="323703" cy="2140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1CB7010E-07FE-4C09-9C0D-AE4E9975433A}"/>
                </a:ext>
              </a:extLst>
            </p:cNvPr>
            <p:cNvSpPr/>
            <p:nvPr/>
          </p:nvSpPr>
          <p:spPr>
            <a:xfrm>
              <a:off x="4410000" y="4663018"/>
              <a:ext cx="323703" cy="2140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7AA8AD1-D768-4350-AF47-B387468F5230}"/>
                </a:ext>
              </a:extLst>
            </p:cNvPr>
            <p:cNvSpPr/>
            <p:nvPr/>
          </p:nvSpPr>
          <p:spPr>
            <a:xfrm>
              <a:off x="9457917" y="4670130"/>
              <a:ext cx="323703" cy="2140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2B391AE-F681-4149-94BD-89AFB41524D5}"/>
                </a:ext>
              </a:extLst>
            </p:cNvPr>
            <p:cNvSpPr/>
            <p:nvPr/>
          </p:nvSpPr>
          <p:spPr>
            <a:xfrm>
              <a:off x="7500539" y="4670130"/>
              <a:ext cx="323703" cy="2140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19FCE1-BC60-4BA0-9A17-2D0B72F84520}"/>
                </a:ext>
              </a:extLst>
            </p:cNvPr>
            <p:cNvSpPr txBox="1"/>
            <p:nvPr/>
          </p:nvSpPr>
          <p:spPr>
            <a:xfrm>
              <a:off x="1246722" y="4858327"/>
              <a:ext cx="10581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Paint </a:t>
              </a:r>
              <a:r>
                <a:rPr lang="en-IN" dirty="0" err="1"/>
                <a:t>img</a:t>
              </a:r>
              <a:endParaRPr lang="en-IN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155DC86-8E0B-4272-8B6E-7114213C5228}"/>
                </a:ext>
              </a:extLst>
            </p:cNvPr>
            <p:cNvSpPr txBox="1"/>
            <p:nvPr/>
          </p:nvSpPr>
          <p:spPr>
            <a:xfrm>
              <a:off x="4480264" y="5042992"/>
              <a:ext cx="1670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/>
                <a:t>(With train </a:t>
              </a:r>
              <a:r>
                <a:rPr lang="en-IN" sz="1000" dirty="0" err="1"/>
                <a:t>img</a:t>
              </a:r>
              <a:r>
                <a:rPr lang="en-IN" sz="1000" dirty="0"/>
                <a:t> dimensions)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9B7E49-D81C-4F84-B468-2CF4B6E3C43A}"/>
                </a:ext>
              </a:extLst>
            </p:cNvPr>
            <p:cNvSpPr txBox="1"/>
            <p:nvPr/>
          </p:nvSpPr>
          <p:spPr>
            <a:xfrm>
              <a:off x="9617814" y="5042993"/>
              <a:ext cx="1670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/>
                <a:t>(With paint </a:t>
              </a:r>
              <a:r>
                <a:rPr lang="en-IN" sz="1000" dirty="0" err="1"/>
                <a:t>img</a:t>
              </a:r>
              <a:r>
                <a:rPr lang="en-IN" sz="1000" dirty="0"/>
                <a:t> dimensions)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229259-3068-4E96-9B24-F38CAFCCBC2D}"/>
                </a:ext>
              </a:extLst>
            </p:cNvPr>
            <p:cNvSpPr txBox="1"/>
            <p:nvPr/>
          </p:nvSpPr>
          <p:spPr>
            <a:xfrm>
              <a:off x="6259794" y="4325667"/>
              <a:ext cx="10685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Train </a:t>
              </a:r>
              <a:r>
                <a:rPr lang="en-IN" dirty="0" err="1"/>
                <a:t>img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F7DFD5-A9FE-4E70-B555-4B0EEF052A08}"/>
                </a:ext>
              </a:extLst>
            </p:cNvPr>
            <p:cNvSpPr txBox="1"/>
            <p:nvPr/>
          </p:nvSpPr>
          <p:spPr>
            <a:xfrm>
              <a:off x="6259794" y="4858327"/>
              <a:ext cx="10581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Paint </a:t>
              </a:r>
              <a:r>
                <a:rPr lang="en-IN" dirty="0" err="1"/>
                <a:t>img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47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F40814-C9E5-4793-AF44-9174708A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Altering the sampling rate of input audios: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B8511-A89A-4C74-8181-416883D6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Input samples don’t have a higher frequencies, so the spectrogram image produced is unnecessarily large and has irrelevant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Solution is to resample the audios so that the spec captures only relevant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DF4F5-12EB-414C-9831-C6FD987A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6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040A92-4F43-4102-A7F9-BAAC4F8A4B8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684233"/>
            <a:ext cx="30480" cy="2184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EE1BA5-D29D-4E39-82A7-AE9BB870095A}"/>
              </a:ext>
            </a:extLst>
          </p:cNvPr>
          <p:cNvSpPr txBox="1"/>
          <p:nvPr/>
        </p:nvSpPr>
        <p:spPr>
          <a:xfrm>
            <a:off x="1216241" y="3790765"/>
            <a:ext cx="110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Before</a:t>
            </a:r>
            <a:r>
              <a:rPr lang="en-IN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1F581A-2410-450F-828F-39C6093204EB}"/>
              </a:ext>
            </a:extLst>
          </p:cNvPr>
          <p:cNvSpPr txBox="1"/>
          <p:nvPr/>
        </p:nvSpPr>
        <p:spPr>
          <a:xfrm>
            <a:off x="6207583" y="3790765"/>
            <a:ext cx="110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After</a:t>
            </a:r>
            <a:r>
              <a:rPr lang="en-IN" dirty="0"/>
              <a:t>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545B90-9CD6-4007-9038-A02F6597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17" y="4361553"/>
            <a:ext cx="35052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97F37A2-3C60-470A-979B-8F5886909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780" y="4361553"/>
            <a:ext cx="17526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id="{8E1A7297-2C14-45B2-8FDF-04D77396338E}"/>
              </a:ext>
            </a:extLst>
          </p:cNvPr>
          <p:cNvSpPr/>
          <p:nvPr/>
        </p:nvSpPr>
        <p:spPr>
          <a:xfrm>
            <a:off x="1246721" y="4975915"/>
            <a:ext cx="134210" cy="614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4D2C7A1-08D8-46D9-B9AB-9C91CEAB38B2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H="1" flipV="1">
            <a:off x="1246721" y="5283097"/>
            <a:ext cx="617590" cy="613480"/>
          </a:xfrm>
          <a:prstGeom prst="curvedConnector3">
            <a:avLst>
              <a:gd name="adj1" fmla="val -37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E57542-220D-45CC-8651-EEC3085A3DB7}"/>
              </a:ext>
            </a:extLst>
          </p:cNvPr>
          <p:cNvSpPr txBox="1"/>
          <p:nvPr/>
        </p:nvSpPr>
        <p:spPr>
          <a:xfrm flipH="1">
            <a:off x="2013753" y="5763279"/>
            <a:ext cx="258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Frequencies not present</a:t>
            </a:r>
          </a:p>
        </p:txBody>
      </p:sp>
    </p:spTree>
    <p:extLst>
      <p:ext uri="{BB962C8B-B14F-4D97-AF65-F5344CB8AC3E}">
        <p14:creationId xmlns:p14="http://schemas.microsoft.com/office/powerpoint/2010/main" val="41087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8AD6C-67EA-41F3-AC06-4D54EB4A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Running SinGAN with different training and paint image combinations (I):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0277D-C261-438E-AC3F-858A1D71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IN" b="1" u="sng" dirty="0"/>
              <a:t>Training Image:</a:t>
            </a:r>
            <a:r>
              <a:rPr lang="en-IN" dirty="0"/>
              <a:t> Noisy Female Spec</a:t>
            </a:r>
            <a:br>
              <a:rPr lang="en-IN" dirty="0"/>
            </a:br>
            <a:r>
              <a:rPr lang="en-IN" b="1" u="sng" dirty="0"/>
              <a:t>Paint Image: </a:t>
            </a:r>
            <a:r>
              <a:rPr lang="en-IN" dirty="0"/>
              <a:t>Clean Male Spec</a:t>
            </a:r>
            <a:br>
              <a:rPr lang="en-IN" dirty="0"/>
            </a:br>
            <a:r>
              <a:rPr lang="en-IN" b="1" u="sng" dirty="0"/>
              <a:t>Content:</a:t>
            </a:r>
            <a:r>
              <a:rPr lang="en-IN" dirty="0"/>
              <a:t> Same</a:t>
            </a:r>
            <a:br>
              <a:rPr lang="en-IN" dirty="0"/>
            </a:br>
            <a:endParaRPr lang="en-IN" dirty="0"/>
          </a:p>
          <a:p>
            <a:pPr marL="806958" lvl="1" indent="-514350">
              <a:buFont typeface="Arial" panose="020B0604020202020204" pitchFamily="34" charset="0"/>
              <a:buChar char="•"/>
            </a:pPr>
            <a:r>
              <a:rPr lang="en-IN" b="1" u="sng" dirty="0"/>
              <a:t>Observation:</a:t>
            </a:r>
            <a:r>
              <a:rPr lang="en-IN" dirty="0"/>
              <a:t> Generates observable outputs early (from scale 2).</a:t>
            </a:r>
          </a:p>
          <a:p>
            <a:pPr marL="292608" lvl="1" indent="0">
              <a:buNone/>
            </a:pPr>
            <a:endParaRPr lang="en-IN" dirty="0"/>
          </a:p>
          <a:p>
            <a:pPr marL="292608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13AF9-2C98-4BB0-A606-CA815F16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7</a:t>
            </a:fld>
            <a:endParaRPr lang="en-IN"/>
          </a:p>
        </p:txBody>
      </p:sp>
      <p:pic>
        <p:nvPicPr>
          <p:cNvPr id="7" name="F1_amr475">
            <a:hlinkClick r:id="" action="ppaction://media"/>
            <a:extLst>
              <a:ext uri="{FF2B5EF4-FFF2-40B4-BE49-F238E27FC236}">
                <a16:creationId xmlns:a16="http://schemas.microsoft.com/office/drawing/2014/main" id="{328BCAA3-ED75-4F04-BD67-0F2194C983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910965" y="4068443"/>
            <a:ext cx="307759" cy="307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8BAB4B-62BE-4E36-9B45-1A600143C04D}"/>
              </a:ext>
            </a:extLst>
          </p:cNvPr>
          <p:cNvSpPr txBox="1"/>
          <p:nvPr/>
        </p:nvSpPr>
        <p:spPr>
          <a:xfrm>
            <a:off x="998421" y="4037656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Audio:</a:t>
            </a:r>
          </a:p>
        </p:txBody>
      </p:sp>
      <p:pic>
        <p:nvPicPr>
          <p:cNvPr id="10" name="Picture 9" descr="A picture containing curtain, furniture, indoor&#10;&#10;Description automatically generated">
            <a:extLst>
              <a:ext uri="{FF2B5EF4-FFF2-40B4-BE49-F238E27FC236}">
                <a16:creationId xmlns:a16="http://schemas.microsoft.com/office/drawing/2014/main" id="{ACEA9A86-4043-488A-82A7-4F6209E4BA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14" y="3876302"/>
            <a:ext cx="2837913" cy="692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6DB901-8300-4EEB-AB0F-81A786B8FBB5}"/>
              </a:ext>
            </a:extLst>
          </p:cNvPr>
          <p:cNvSpPr txBox="1"/>
          <p:nvPr/>
        </p:nvSpPr>
        <p:spPr>
          <a:xfrm>
            <a:off x="998420" y="5012849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Paint Audio:</a:t>
            </a:r>
          </a:p>
        </p:txBody>
      </p:sp>
      <p:pic>
        <p:nvPicPr>
          <p:cNvPr id="12" name="Male_clean">
            <a:hlinkClick r:id="" action="ppaction://media"/>
            <a:extLst>
              <a:ext uri="{FF2B5EF4-FFF2-40B4-BE49-F238E27FC236}">
                <a16:creationId xmlns:a16="http://schemas.microsoft.com/office/drawing/2014/main" id="{7C9EDFF3-D118-4F13-AF14-FCF5CF461F8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910062" y="5043635"/>
            <a:ext cx="307759" cy="307759"/>
          </a:xfrm>
          <a:prstGeom prst="rect">
            <a:avLst/>
          </a:prstGeom>
        </p:spPr>
      </p:pic>
      <p:pic>
        <p:nvPicPr>
          <p:cNvPr id="14" name="Picture 13" descr="A picture containing curtain, black&#10;&#10;Description automatically generated">
            <a:extLst>
              <a:ext uri="{FF2B5EF4-FFF2-40B4-BE49-F238E27FC236}">
                <a16:creationId xmlns:a16="http://schemas.microsoft.com/office/drawing/2014/main" id="{789854C4-7006-4E01-B830-A15E6E928D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14" y="4836271"/>
            <a:ext cx="2837913" cy="73218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3C3C78-E0D0-4421-839B-296B70CE033C}"/>
              </a:ext>
            </a:extLst>
          </p:cNvPr>
          <p:cNvCxnSpPr>
            <a:cxnSpLocks/>
          </p:cNvCxnSpPr>
          <p:nvPr/>
        </p:nvCxnSpPr>
        <p:spPr>
          <a:xfrm flipV="1">
            <a:off x="6650566" y="3577701"/>
            <a:ext cx="0" cy="218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start_scale=1_reconstructed">
            <a:hlinkClick r:id="" action="ppaction://media"/>
            <a:extLst>
              <a:ext uri="{FF2B5EF4-FFF2-40B4-BE49-F238E27FC236}">
                <a16:creationId xmlns:a16="http://schemas.microsoft.com/office/drawing/2014/main" id="{5D2890D7-A0C4-4961-B69B-75C151E17E1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995101" y="4048963"/>
            <a:ext cx="256708" cy="2567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7E60E5-6DDA-4F55-A5C5-4421CD6B790F}"/>
              </a:ext>
            </a:extLst>
          </p:cNvPr>
          <p:cNvSpPr txBox="1"/>
          <p:nvPr/>
        </p:nvSpPr>
        <p:spPr>
          <a:xfrm>
            <a:off x="7350669" y="3992651"/>
            <a:ext cx="8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Scale 1</a:t>
            </a:r>
          </a:p>
        </p:txBody>
      </p:sp>
      <p:pic>
        <p:nvPicPr>
          <p:cNvPr id="20" name="start_scale=2_reconstructed">
            <a:hlinkClick r:id="" action="ppaction://media"/>
            <a:extLst>
              <a:ext uri="{FF2B5EF4-FFF2-40B4-BE49-F238E27FC236}">
                <a16:creationId xmlns:a16="http://schemas.microsoft.com/office/drawing/2014/main" id="{E8AB1D01-DC58-46E4-B114-A67782855058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995104" y="5043635"/>
            <a:ext cx="256705" cy="2567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2CBD8D-4808-4A17-8A4D-6E4E5BC8EFB2}"/>
              </a:ext>
            </a:extLst>
          </p:cNvPr>
          <p:cNvSpPr txBox="1"/>
          <p:nvPr/>
        </p:nvSpPr>
        <p:spPr>
          <a:xfrm>
            <a:off x="7350669" y="4987321"/>
            <a:ext cx="8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Scale 2</a:t>
            </a:r>
          </a:p>
        </p:txBody>
      </p:sp>
      <p:pic>
        <p:nvPicPr>
          <p:cNvPr id="27" name="Picture 26" descr="A picture containing curtain, furniture&#10;&#10;Description automatically generated">
            <a:extLst>
              <a:ext uri="{FF2B5EF4-FFF2-40B4-BE49-F238E27FC236}">
                <a16:creationId xmlns:a16="http://schemas.microsoft.com/office/drawing/2014/main" id="{8383FF30-A9F2-4D28-92CB-C7615AE9AB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666" y="3857414"/>
            <a:ext cx="2755548" cy="710931"/>
          </a:xfrm>
          <a:prstGeom prst="rect">
            <a:avLst/>
          </a:prstGeom>
        </p:spPr>
      </p:pic>
      <p:pic>
        <p:nvPicPr>
          <p:cNvPr id="29" name="Picture 28" descr="A picture containing curtain&#10;&#10;Description automatically generated">
            <a:extLst>
              <a:ext uri="{FF2B5EF4-FFF2-40B4-BE49-F238E27FC236}">
                <a16:creationId xmlns:a16="http://schemas.microsoft.com/office/drawing/2014/main" id="{EF62F5B2-9EDA-437C-B524-5CE41F64FB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666" y="4803570"/>
            <a:ext cx="2755544" cy="71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009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8016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8016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8AD6C-67EA-41F3-AC06-4D54EB4A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Running SinGAN with different training and paint image combinations (II):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0277D-C261-438E-AC3F-858A1D71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IN" b="1" u="sng" dirty="0"/>
              <a:t>Training Image:</a:t>
            </a:r>
            <a:r>
              <a:rPr lang="en-IN" dirty="0"/>
              <a:t> Noisy Female Spec</a:t>
            </a:r>
            <a:br>
              <a:rPr lang="en-IN" dirty="0"/>
            </a:br>
            <a:r>
              <a:rPr lang="en-IN" b="1" u="sng" dirty="0"/>
              <a:t>Paint Image: </a:t>
            </a:r>
            <a:r>
              <a:rPr lang="en-IN" dirty="0"/>
              <a:t>Clean Male Spec</a:t>
            </a:r>
            <a:br>
              <a:rPr lang="en-IN" dirty="0"/>
            </a:br>
            <a:r>
              <a:rPr lang="en-IN" b="1" u="sng" dirty="0"/>
              <a:t>Content:</a:t>
            </a:r>
            <a:r>
              <a:rPr lang="en-IN" dirty="0"/>
              <a:t> Different</a:t>
            </a:r>
            <a:br>
              <a:rPr lang="en-IN" dirty="0"/>
            </a:br>
            <a:endParaRPr lang="en-IN" dirty="0"/>
          </a:p>
          <a:p>
            <a:pPr marL="806958" lvl="1" indent="-514350">
              <a:buFont typeface="Arial" panose="020B0604020202020204" pitchFamily="34" charset="0"/>
              <a:buChar char="•"/>
            </a:pPr>
            <a:r>
              <a:rPr lang="en-IN" b="1" u="sng" dirty="0"/>
              <a:t>Observation:</a:t>
            </a:r>
            <a:r>
              <a:rPr lang="en-IN" dirty="0"/>
              <a:t> Generates observable outputs at higher scales (from scale 5-6).</a:t>
            </a:r>
          </a:p>
          <a:p>
            <a:pPr marL="292608" lvl="1" indent="0">
              <a:buNone/>
            </a:pPr>
            <a:endParaRPr lang="en-IN" dirty="0"/>
          </a:p>
          <a:p>
            <a:pPr marL="292608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13AF9-2C98-4BB0-A606-CA815F16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8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BAB4B-62BE-4E36-9B45-1A600143C04D}"/>
              </a:ext>
            </a:extLst>
          </p:cNvPr>
          <p:cNvSpPr txBox="1"/>
          <p:nvPr/>
        </p:nvSpPr>
        <p:spPr>
          <a:xfrm>
            <a:off x="998421" y="4037656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Audio: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B901-8300-4EEB-AB0F-81A786B8FBB5}"/>
              </a:ext>
            </a:extLst>
          </p:cNvPr>
          <p:cNvSpPr txBox="1"/>
          <p:nvPr/>
        </p:nvSpPr>
        <p:spPr>
          <a:xfrm>
            <a:off x="998420" y="5012849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Paint Audio:</a:t>
            </a:r>
          </a:p>
        </p:txBody>
      </p:sp>
      <p:pic>
        <p:nvPicPr>
          <p:cNvPr id="12" name="Male_clean">
            <a:hlinkClick r:id="" action="ppaction://media"/>
            <a:extLst>
              <a:ext uri="{FF2B5EF4-FFF2-40B4-BE49-F238E27FC236}">
                <a16:creationId xmlns:a16="http://schemas.microsoft.com/office/drawing/2014/main" id="{7C9EDFF3-D118-4F13-AF14-FCF5CF461F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910062" y="5043635"/>
            <a:ext cx="307759" cy="307759"/>
          </a:xfrm>
          <a:prstGeom prst="rect">
            <a:avLst/>
          </a:prstGeom>
        </p:spPr>
      </p:pic>
      <p:pic>
        <p:nvPicPr>
          <p:cNvPr id="14" name="Picture 13" descr="A picture containing curtain, black&#10;&#10;Description automatically generated">
            <a:extLst>
              <a:ext uri="{FF2B5EF4-FFF2-40B4-BE49-F238E27FC236}">
                <a16:creationId xmlns:a16="http://schemas.microsoft.com/office/drawing/2014/main" id="{789854C4-7006-4E01-B830-A15E6E928D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14" y="4836271"/>
            <a:ext cx="2837913" cy="73218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3C3C78-E0D0-4421-839B-296B70CE033C}"/>
              </a:ext>
            </a:extLst>
          </p:cNvPr>
          <p:cNvCxnSpPr>
            <a:cxnSpLocks/>
          </p:cNvCxnSpPr>
          <p:nvPr/>
        </p:nvCxnSpPr>
        <p:spPr>
          <a:xfrm flipV="1">
            <a:off x="6650566" y="3577701"/>
            <a:ext cx="0" cy="218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7E60E5-6DDA-4F55-A5C5-4421CD6B790F}"/>
              </a:ext>
            </a:extLst>
          </p:cNvPr>
          <p:cNvSpPr txBox="1"/>
          <p:nvPr/>
        </p:nvSpPr>
        <p:spPr>
          <a:xfrm>
            <a:off x="7350669" y="3992651"/>
            <a:ext cx="8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Scale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2CBD8D-4808-4A17-8A4D-6E4E5BC8EFB2}"/>
              </a:ext>
            </a:extLst>
          </p:cNvPr>
          <p:cNvSpPr txBox="1"/>
          <p:nvPr/>
        </p:nvSpPr>
        <p:spPr>
          <a:xfrm>
            <a:off x="7350669" y="4987321"/>
            <a:ext cx="8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Scale 5</a:t>
            </a:r>
          </a:p>
        </p:txBody>
      </p:sp>
      <p:pic>
        <p:nvPicPr>
          <p:cNvPr id="3" name="Picture 2" descr="A picture containing curtain, furniture, fabric&#10;&#10;Description automatically generated">
            <a:extLst>
              <a:ext uri="{FF2B5EF4-FFF2-40B4-BE49-F238E27FC236}">
                <a16:creationId xmlns:a16="http://schemas.microsoft.com/office/drawing/2014/main" id="{00F913D1-4BE4-485B-9267-771BBE96F7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14" y="3879488"/>
            <a:ext cx="1044354" cy="732183"/>
          </a:xfrm>
          <a:prstGeom prst="rect">
            <a:avLst/>
          </a:prstGeom>
        </p:spPr>
      </p:pic>
      <p:pic>
        <p:nvPicPr>
          <p:cNvPr id="13" name="Female_noisy">
            <a:hlinkClick r:id="" action="ppaction://media"/>
            <a:extLst>
              <a:ext uri="{FF2B5EF4-FFF2-40B4-BE49-F238E27FC236}">
                <a16:creationId xmlns:a16="http://schemas.microsoft.com/office/drawing/2014/main" id="{424D914D-0AE8-4B9C-9E14-1837238DEEA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913050" y="4071431"/>
            <a:ext cx="301782" cy="301782"/>
          </a:xfrm>
          <a:prstGeom prst="rect">
            <a:avLst/>
          </a:prstGeom>
        </p:spPr>
      </p:pic>
      <p:pic>
        <p:nvPicPr>
          <p:cNvPr id="16" name="start_scale=1_reconstructed">
            <a:hlinkClick r:id="" action="ppaction://media"/>
            <a:extLst>
              <a:ext uri="{FF2B5EF4-FFF2-40B4-BE49-F238E27FC236}">
                <a16:creationId xmlns:a16="http://schemas.microsoft.com/office/drawing/2014/main" id="{293C5D09-646F-4E2A-82AA-C5E3547DB98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923069" y="4026426"/>
            <a:ext cx="301782" cy="301782"/>
          </a:xfrm>
          <a:prstGeom prst="rect">
            <a:avLst/>
          </a:prstGeom>
        </p:spPr>
      </p:pic>
      <p:pic>
        <p:nvPicPr>
          <p:cNvPr id="22" name="start_scale=5_reconstructed">
            <a:hlinkClick r:id="" action="ppaction://media"/>
            <a:extLst>
              <a:ext uri="{FF2B5EF4-FFF2-40B4-BE49-F238E27FC236}">
                <a16:creationId xmlns:a16="http://schemas.microsoft.com/office/drawing/2014/main" id="{85F010A2-F937-4496-94C1-93FA3805C7F4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924502" y="5043635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CC5B7D-7E38-4104-8C3B-33C750842F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747" y="3835089"/>
            <a:ext cx="2837917" cy="732182"/>
          </a:xfrm>
          <a:prstGeom prst="rect">
            <a:avLst/>
          </a:prstGeom>
        </p:spPr>
      </p:pic>
      <p:pic>
        <p:nvPicPr>
          <p:cNvPr id="26" name="Picture 25" descr="A picture containing water&#10;&#10;Description automatically generated">
            <a:extLst>
              <a:ext uri="{FF2B5EF4-FFF2-40B4-BE49-F238E27FC236}">
                <a16:creationId xmlns:a16="http://schemas.microsoft.com/office/drawing/2014/main" id="{72CD920A-7409-4C47-BD3B-41844797B3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747" y="4836271"/>
            <a:ext cx="2837916" cy="73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3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9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95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8016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8016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10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8AD6C-67EA-41F3-AC06-4D54EB4A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Running SinGAN with different training and paint image combinations (III):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0277D-C261-438E-AC3F-858A1D71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IN" b="1" u="sng" dirty="0"/>
              <a:t>Training Image:</a:t>
            </a:r>
            <a:r>
              <a:rPr lang="en-IN" dirty="0"/>
              <a:t> Noisy Female + Male Spec</a:t>
            </a:r>
            <a:br>
              <a:rPr lang="en-IN" dirty="0"/>
            </a:br>
            <a:r>
              <a:rPr lang="en-IN" b="1" u="sng" dirty="0"/>
              <a:t>Paint Image: </a:t>
            </a:r>
            <a:r>
              <a:rPr lang="en-IN" dirty="0"/>
              <a:t>Clean Female Spec</a:t>
            </a:r>
            <a:br>
              <a:rPr lang="en-IN" dirty="0"/>
            </a:br>
            <a:r>
              <a:rPr lang="en-IN" b="1" u="sng" dirty="0"/>
              <a:t>Content:</a:t>
            </a:r>
            <a:r>
              <a:rPr lang="en-IN" dirty="0"/>
              <a:t> Different</a:t>
            </a:r>
            <a:br>
              <a:rPr lang="en-IN" dirty="0"/>
            </a:br>
            <a:endParaRPr lang="en-IN" dirty="0"/>
          </a:p>
          <a:p>
            <a:pPr marL="806958" lvl="1" indent="-514350">
              <a:buFont typeface="Arial" panose="020B0604020202020204" pitchFamily="34" charset="0"/>
              <a:buChar char="•"/>
            </a:pPr>
            <a:r>
              <a:rPr lang="en-IN" b="1" u="sng" dirty="0"/>
              <a:t>Observation:</a:t>
            </a:r>
            <a:r>
              <a:rPr lang="en-IN" dirty="0"/>
              <a:t> Generates observable outputs early (from scale 2).</a:t>
            </a:r>
          </a:p>
          <a:p>
            <a:pPr marL="292608" lvl="1" indent="0">
              <a:buNone/>
            </a:pPr>
            <a:endParaRPr lang="en-IN" dirty="0"/>
          </a:p>
          <a:p>
            <a:pPr marL="292608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13AF9-2C98-4BB0-A606-CA815F16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9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BAB4B-62BE-4E36-9B45-1A600143C04D}"/>
              </a:ext>
            </a:extLst>
          </p:cNvPr>
          <p:cNvSpPr txBox="1"/>
          <p:nvPr/>
        </p:nvSpPr>
        <p:spPr>
          <a:xfrm>
            <a:off x="998421" y="4037656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Audio: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B901-8300-4EEB-AB0F-81A786B8FBB5}"/>
              </a:ext>
            </a:extLst>
          </p:cNvPr>
          <p:cNvSpPr txBox="1"/>
          <p:nvPr/>
        </p:nvSpPr>
        <p:spPr>
          <a:xfrm>
            <a:off x="998420" y="5012849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Paint Audio: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3C3C78-E0D0-4421-839B-296B70CE033C}"/>
              </a:ext>
            </a:extLst>
          </p:cNvPr>
          <p:cNvCxnSpPr>
            <a:cxnSpLocks/>
          </p:cNvCxnSpPr>
          <p:nvPr/>
        </p:nvCxnSpPr>
        <p:spPr>
          <a:xfrm flipV="1">
            <a:off x="6650566" y="3577701"/>
            <a:ext cx="0" cy="218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7E60E5-6DDA-4F55-A5C5-4421CD6B790F}"/>
              </a:ext>
            </a:extLst>
          </p:cNvPr>
          <p:cNvSpPr txBox="1"/>
          <p:nvPr/>
        </p:nvSpPr>
        <p:spPr>
          <a:xfrm>
            <a:off x="7350669" y="3992651"/>
            <a:ext cx="8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Scale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2CBD8D-4808-4A17-8A4D-6E4E5BC8EFB2}"/>
              </a:ext>
            </a:extLst>
          </p:cNvPr>
          <p:cNvSpPr txBox="1"/>
          <p:nvPr/>
        </p:nvSpPr>
        <p:spPr>
          <a:xfrm>
            <a:off x="7350669" y="4987321"/>
            <a:ext cx="8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Scale 2</a:t>
            </a:r>
          </a:p>
        </p:txBody>
      </p:sp>
      <p:pic>
        <p:nvPicPr>
          <p:cNvPr id="2" name="joined_diff_amr475">
            <a:hlinkClick r:id="" action="ppaction://media"/>
            <a:extLst>
              <a:ext uri="{FF2B5EF4-FFF2-40B4-BE49-F238E27FC236}">
                <a16:creationId xmlns:a16="http://schemas.microsoft.com/office/drawing/2014/main" id="{F0858FF2-6276-478C-B99E-657AF00038F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711811" y="4069922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EFAC09-1BA1-454C-ABCB-31C6A1FB0C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368" y="3840790"/>
            <a:ext cx="3318441" cy="763064"/>
          </a:xfrm>
          <a:prstGeom prst="rect">
            <a:avLst/>
          </a:prstGeom>
        </p:spPr>
      </p:pic>
      <p:pic>
        <p:nvPicPr>
          <p:cNvPr id="10" name="Female_clean">
            <a:hlinkClick r:id="" action="ppaction://media"/>
            <a:extLst>
              <a:ext uri="{FF2B5EF4-FFF2-40B4-BE49-F238E27FC236}">
                <a16:creationId xmlns:a16="http://schemas.microsoft.com/office/drawing/2014/main" id="{FCFAEA13-7257-4371-B535-8CF25E02164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711811" y="5045115"/>
            <a:ext cx="304800" cy="304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E7E071-B862-4B6A-8B4E-4CEF2B330F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368" y="4779492"/>
            <a:ext cx="1086902" cy="762013"/>
          </a:xfrm>
          <a:prstGeom prst="rect">
            <a:avLst/>
          </a:prstGeom>
        </p:spPr>
      </p:pic>
      <p:pic>
        <p:nvPicPr>
          <p:cNvPr id="20" name="start_scale=1_reconstructed">
            <a:hlinkClick r:id="" action="ppaction://media"/>
            <a:extLst>
              <a:ext uri="{FF2B5EF4-FFF2-40B4-BE49-F238E27FC236}">
                <a16:creationId xmlns:a16="http://schemas.microsoft.com/office/drawing/2014/main" id="{EE057C02-223D-48B2-8A69-0568E2A73CC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848218" y="4024917"/>
            <a:ext cx="304800" cy="304800"/>
          </a:xfrm>
          <a:prstGeom prst="rect">
            <a:avLst/>
          </a:prstGeom>
        </p:spPr>
      </p:pic>
      <p:pic>
        <p:nvPicPr>
          <p:cNvPr id="23" name="start_scale=2_reconstructed">
            <a:hlinkClick r:id="" action="ppaction://media"/>
            <a:extLst>
              <a:ext uri="{FF2B5EF4-FFF2-40B4-BE49-F238E27FC236}">
                <a16:creationId xmlns:a16="http://schemas.microsoft.com/office/drawing/2014/main" id="{C4107461-DD7F-4D06-9694-19A5D732E85C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848218" y="5019587"/>
            <a:ext cx="304800" cy="304800"/>
          </a:xfrm>
          <a:prstGeom prst="rect">
            <a:avLst/>
          </a:prstGeom>
        </p:spPr>
      </p:pic>
      <p:pic>
        <p:nvPicPr>
          <p:cNvPr id="31" name="Picture 30" descr="A picture containing indoor, curtain&#10;&#10;Description automatically generated">
            <a:extLst>
              <a:ext uri="{FF2B5EF4-FFF2-40B4-BE49-F238E27FC236}">
                <a16:creationId xmlns:a16="http://schemas.microsoft.com/office/drawing/2014/main" id="{04E64954-4F6A-482D-AF0B-A99AB8CF35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863" y="3795785"/>
            <a:ext cx="1088402" cy="763064"/>
          </a:xfrm>
          <a:prstGeom prst="rect">
            <a:avLst/>
          </a:prstGeom>
        </p:spPr>
      </p:pic>
      <p:pic>
        <p:nvPicPr>
          <p:cNvPr id="33" name="Picture 32" descr="A picture containing curtain, furniture&#10;&#10;Description automatically generated">
            <a:extLst>
              <a:ext uri="{FF2B5EF4-FFF2-40B4-BE49-F238E27FC236}">
                <a16:creationId xmlns:a16="http://schemas.microsoft.com/office/drawing/2014/main" id="{92441B68-02AA-4F14-89C6-0EFEE3F50A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864" y="4814194"/>
            <a:ext cx="1088402" cy="76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0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95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96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96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706</Words>
  <Application>Microsoft Office PowerPoint</Application>
  <PresentationFormat>Widescreen</PresentationFormat>
  <Paragraphs>87</Paragraphs>
  <Slides>10</Slides>
  <Notes>0</Notes>
  <HiddenSlides>0</HiddenSlides>
  <MMClips>12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Generating noisy speech data from clean data in the frequency domain using Deep Learning Methods</vt:lpstr>
      <vt:lpstr>Tasks to be completed:</vt:lpstr>
      <vt:lpstr>Cleaning the ‘feature extract’ code:</vt:lpstr>
      <vt:lpstr>Modifying the SinGAN base code (I):</vt:lpstr>
      <vt:lpstr>Modifying the SinGAN base code (II):</vt:lpstr>
      <vt:lpstr>Altering the sampling rate of input audios:</vt:lpstr>
      <vt:lpstr>Running SinGAN with different training and paint image combinations (I):</vt:lpstr>
      <vt:lpstr>Running SinGAN with different training and paint image combinations (II):</vt:lpstr>
      <vt:lpstr>Running SinGAN with different training and paint image combinations (III):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noisy speech data from clean data in the frequency domain using Deep Learning Methods</dc:title>
  <dc:creator>Shashank Shirol</dc:creator>
  <cp:lastModifiedBy>Shashank Shirol</cp:lastModifiedBy>
  <cp:revision>133</cp:revision>
  <dcterms:created xsi:type="dcterms:W3CDTF">2021-01-18T11:42:22Z</dcterms:created>
  <dcterms:modified xsi:type="dcterms:W3CDTF">2021-01-18T17:20:05Z</dcterms:modified>
</cp:coreProperties>
</file>