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9" r:id="rId5"/>
    <p:sldId id="260" r:id="rId6"/>
    <p:sldId id="261" r:id="rId7"/>
    <p:sldId id="262" r:id="rId8"/>
    <p:sldId id="263"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B057-C0BC-4394-AE97-FCD158B7AC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763DF9-688F-44F4-BEE3-6F1E4A05F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947D63-FB87-4ABB-9DCC-7905D0A2AC07}"/>
              </a:ext>
            </a:extLst>
          </p:cNvPr>
          <p:cNvSpPr>
            <a:spLocks noGrp="1"/>
          </p:cNvSpPr>
          <p:nvPr>
            <p:ph type="dt" sz="half" idx="10"/>
          </p:nvPr>
        </p:nvSpPr>
        <p:spPr/>
        <p:txBody>
          <a:bodyPr/>
          <a:lstStyle/>
          <a:p>
            <a:fld id="{EB317BC9-64A4-4544-A22D-9EF2DA7CCF57}" type="datetimeFigureOut">
              <a:rPr lang="en-IN" smtClean="0"/>
              <a:t>19-04-2021</a:t>
            </a:fld>
            <a:endParaRPr lang="en-IN"/>
          </a:p>
        </p:txBody>
      </p:sp>
      <p:sp>
        <p:nvSpPr>
          <p:cNvPr id="5" name="Footer Placeholder 4">
            <a:extLst>
              <a:ext uri="{FF2B5EF4-FFF2-40B4-BE49-F238E27FC236}">
                <a16:creationId xmlns:a16="http://schemas.microsoft.com/office/drawing/2014/main" id="{F5C0324D-E030-4C7E-9660-173A0964B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B7107D-915C-4764-BC11-F9526D2217FD}"/>
              </a:ext>
            </a:extLst>
          </p:cNvPr>
          <p:cNvSpPr>
            <a:spLocks noGrp="1"/>
          </p:cNvSpPr>
          <p:nvPr>
            <p:ph type="sldNum" sz="quarter" idx="12"/>
          </p:nvPr>
        </p:nvSpPr>
        <p:spPr/>
        <p:txBody>
          <a:bodyPr/>
          <a:lstStyle/>
          <a:p>
            <a:fld id="{334153EF-E1CC-4A05-A75E-2A7F80ABCF4F}" type="slidenum">
              <a:rPr lang="en-IN" smtClean="0"/>
              <a:t>‹#›</a:t>
            </a:fld>
            <a:endParaRPr lang="en-IN"/>
          </a:p>
        </p:txBody>
      </p:sp>
    </p:spTree>
    <p:extLst>
      <p:ext uri="{BB962C8B-B14F-4D97-AF65-F5344CB8AC3E}">
        <p14:creationId xmlns:p14="http://schemas.microsoft.com/office/powerpoint/2010/main" val="130216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5DB6-2288-4F4D-94E0-C87DE10F69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B1F8AC-246A-4E04-947F-2C84097756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8E9717-A93F-4330-AE21-821AB56E818C}"/>
              </a:ext>
            </a:extLst>
          </p:cNvPr>
          <p:cNvSpPr>
            <a:spLocks noGrp="1"/>
          </p:cNvSpPr>
          <p:nvPr>
            <p:ph type="dt" sz="half" idx="10"/>
          </p:nvPr>
        </p:nvSpPr>
        <p:spPr/>
        <p:txBody>
          <a:bodyPr/>
          <a:lstStyle/>
          <a:p>
            <a:fld id="{EB317BC9-64A4-4544-A22D-9EF2DA7CCF57}" type="datetimeFigureOut">
              <a:rPr lang="en-IN" smtClean="0"/>
              <a:t>19-04-2021</a:t>
            </a:fld>
            <a:endParaRPr lang="en-IN"/>
          </a:p>
        </p:txBody>
      </p:sp>
      <p:sp>
        <p:nvSpPr>
          <p:cNvPr id="5" name="Footer Placeholder 4">
            <a:extLst>
              <a:ext uri="{FF2B5EF4-FFF2-40B4-BE49-F238E27FC236}">
                <a16:creationId xmlns:a16="http://schemas.microsoft.com/office/drawing/2014/main" id="{5D73F745-C8EA-44A3-9A5D-41687F481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0C4091-FDEF-41B4-87FE-57F4D6098EC4}"/>
              </a:ext>
            </a:extLst>
          </p:cNvPr>
          <p:cNvSpPr>
            <a:spLocks noGrp="1"/>
          </p:cNvSpPr>
          <p:nvPr>
            <p:ph type="sldNum" sz="quarter" idx="12"/>
          </p:nvPr>
        </p:nvSpPr>
        <p:spPr/>
        <p:txBody>
          <a:bodyPr/>
          <a:lstStyle/>
          <a:p>
            <a:fld id="{334153EF-E1CC-4A05-A75E-2A7F80ABCF4F}" type="slidenum">
              <a:rPr lang="en-IN" smtClean="0"/>
              <a:t>‹#›</a:t>
            </a:fld>
            <a:endParaRPr lang="en-IN"/>
          </a:p>
        </p:txBody>
      </p:sp>
    </p:spTree>
    <p:extLst>
      <p:ext uri="{BB962C8B-B14F-4D97-AF65-F5344CB8AC3E}">
        <p14:creationId xmlns:p14="http://schemas.microsoft.com/office/powerpoint/2010/main" val="323696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540C6-3872-4040-9173-05BC1086F3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05EBE7-3394-48C3-978D-B51073115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DCA521-B9C6-431C-BF56-C1A74B5F97D3}"/>
              </a:ext>
            </a:extLst>
          </p:cNvPr>
          <p:cNvSpPr>
            <a:spLocks noGrp="1"/>
          </p:cNvSpPr>
          <p:nvPr>
            <p:ph type="dt" sz="half" idx="10"/>
          </p:nvPr>
        </p:nvSpPr>
        <p:spPr/>
        <p:txBody>
          <a:bodyPr/>
          <a:lstStyle/>
          <a:p>
            <a:fld id="{EB317BC9-64A4-4544-A22D-9EF2DA7CCF57}" type="datetimeFigureOut">
              <a:rPr lang="en-IN" smtClean="0"/>
              <a:t>19-04-2021</a:t>
            </a:fld>
            <a:endParaRPr lang="en-IN"/>
          </a:p>
        </p:txBody>
      </p:sp>
      <p:sp>
        <p:nvSpPr>
          <p:cNvPr id="5" name="Footer Placeholder 4">
            <a:extLst>
              <a:ext uri="{FF2B5EF4-FFF2-40B4-BE49-F238E27FC236}">
                <a16:creationId xmlns:a16="http://schemas.microsoft.com/office/drawing/2014/main" id="{B6707A06-2238-4C56-B6DB-C1EDFD295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62A88-69E1-4310-84FC-695A0701BCC7}"/>
              </a:ext>
            </a:extLst>
          </p:cNvPr>
          <p:cNvSpPr>
            <a:spLocks noGrp="1"/>
          </p:cNvSpPr>
          <p:nvPr>
            <p:ph type="sldNum" sz="quarter" idx="12"/>
          </p:nvPr>
        </p:nvSpPr>
        <p:spPr/>
        <p:txBody>
          <a:bodyPr/>
          <a:lstStyle/>
          <a:p>
            <a:fld id="{334153EF-E1CC-4A05-A75E-2A7F80ABCF4F}" type="slidenum">
              <a:rPr lang="en-IN" smtClean="0"/>
              <a:t>‹#›</a:t>
            </a:fld>
            <a:endParaRPr lang="en-IN"/>
          </a:p>
        </p:txBody>
      </p:sp>
    </p:spTree>
    <p:extLst>
      <p:ext uri="{BB962C8B-B14F-4D97-AF65-F5344CB8AC3E}">
        <p14:creationId xmlns:p14="http://schemas.microsoft.com/office/powerpoint/2010/main" val="359159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B6B00-95F4-4C92-8EF1-1F8728F337A2}" type="datetime1">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F81F7-214F-4B72-870F-903CEBDF8B4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821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771BE-2709-4611-B622-2D86FD628A30}" type="datetime1">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F81F7-214F-4B72-870F-903CEBDF8B4D}" type="slidenum">
              <a:rPr lang="en-IN" smtClean="0"/>
              <a:t>‹#›</a:t>
            </a:fld>
            <a:endParaRPr lang="en-IN"/>
          </a:p>
        </p:txBody>
      </p:sp>
    </p:spTree>
    <p:extLst>
      <p:ext uri="{BB962C8B-B14F-4D97-AF65-F5344CB8AC3E}">
        <p14:creationId xmlns:p14="http://schemas.microsoft.com/office/powerpoint/2010/main" val="3247835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0C17FF-55D3-4A7E-A61C-5F8FABFB0E92}" type="datetime1">
              <a:rPr lang="en-IN" smtClean="0"/>
              <a:t>19-04-2021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DF81F7-214F-4B72-870F-903CEBDF8B4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47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29D1-5834-4598-BE15-592D2489AA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357333-1A99-4380-B834-137ED2339F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561178-2FF2-48AC-9E1B-00693C3C5AE0}"/>
              </a:ext>
            </a:extLst>
          </p:cNvPr>
          <p:cNvSpPr>
            <a:spLocks noGrp="1"/>
          </p:cNvSpPr>
          <p:nvPr>
            <p:ph type="dt" sz="half" idx="10"/>
          </p:nvPr>
        </p:nvSpPr>
        <p:spPr/>
        <p:txBody>
          <a:bodyPr/>
          <a:lstStyle/>
          <a:p>
            <a:fld id="{EB317BC9-64A4-4544-A22D-9EF2DA7CCF57}" type="datetimeFigureOut">
              <a:rPr lang="en-IN" smtClean="0"/>
              <a:t>19-04-2021</a:t>
            </a:fld>
            <a:endParaRPr lang="en-IN"/>
          </a:p>
        </p:txBody>
      </p:sp>
      <p:sp>
        <p:nvSpPr>
          <p:cNvPr id="5" name="Footer Placeholder 4">
            <a:extLst>
              <a:ext uri="{FF2B5EF4-FFF2-40B4-BE49-F238E27FC236}">
                <a16:creationId xmlns:a16="http://schemas.microsoft.com/office/drawing/2014/main" id="{E8E0C435-DC66-4BD9-9D24-35BA4D4AA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D3D62-3622-4DF0-8EA8-9F0205E176EF}"/>
              </a:ext>
            </a:extLst>
          </p:cNvPr>
          <p:cNvSpPr>
            <a:spLocks noGrp="1"/>
          </p:cNvSpPr>
          <p:nvPr>
            <p:ph type="sldNum" sz="quarter" idx="12"/>
          </p:nvPr>
        </p:nvSpPr>
        <p:spPr/>
        <p:txBody>
          <a:bodyPr/>
          <a:lstStyle/>
          <a:p>
            <a:fld id="{334153EF-E1CC-4A05-A75E-2A7F80ABCF4F}" type="slidenum">
              <a:rPr lang="en-IN" smtClean="0"/>
              <a:t>‹#›</a:t>
            </a:fld>
            <a:endParaRPr lang="en-IN"/>
          </a:p>
        </p:txBody>
      </p:sp>
    </p:spTree>
    <p:extLst>
      <p:ext uri="{BB962C8B-B14F-4D97-AF65-F5344CB8AC3E}">
        <p14:creationId xmlns:p14="http://schemas.microsoft.com/office/powerpoint/2010/main" val="186881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C8E6-7144-4D7A-AE5C-84E5610395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B34513-3D30-4280-87D2-AA71405A7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AF356C-EBF5-4CEC-93B2-2F7BC501205B}"/>
              </a:ext>
            </a:extLst>
          </p:cNvPr>
          <p:cNvSpPr>
            <a:spLocks noGrp="1"/>
          </p:cNvSpPr>
          <p:nvPr>
            <p:ph type="dt" sz="half" idx="10"/>
          </p:nvPr>
        </p:nvSpPr>
        <p:spPr/>
        <p:txBody>
          <a:bodyPr/>
          <a:lstStyle/>
          <a:p>
            <a:fld id="{EB317BC9-64A4-4544-A22D-9EF2DA7CCF57}" type="datetimeFigureOut">
              <a:rPr lang="en-IN" smtClean="0"/>
              <a:t>19-04-2021</a:t>
            </a:fld>
            <a:endParaRPr lang="en-IN"/>
          </a:p>
        </p:txBody>
      </p:sp>
      <p:sp>
        <p:nvSpPr>
          <p:cNvPr id="5" name="Footer Placeholder 4">
            <a:extLst>
              <a:ext uri="{FF2B5EF4-FFF2-40B4-BE49-F238E27FC236}">
                <a16:creationId xmlns:a16="http://schemas.microsoft.com/office/drawing/2014/main" id="{C22CAE0B-26F0-4F60-8B98-7A759579D7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CED49-3E60-4255-B232-7DF1A3B7172E}"/>
              </a:ext>
            </a:extLst>
          </p:cNvPr>
          <p:cNvSpPr>
            <a:spLocks noGrp="1"/>
          </p:cNvSpPr>
          <p:nvPr>
            <p:ph type="sldNum" sz="quarter" idx="12"/>
          </p:nvPr>
        </p:nvSpPr>
        <p:spPr/>
        <p:txBody>
          <a:bodyPr/>
          <a:lstStyle/>
          <a:p>
            <a:fld id="{334153EF-E1CC-4A05-A75E-2A7F80ABCF4F}" type="slidenum">
              <a:rPr lang="en-IN" smtClean="0"/>
              <a:t>‹#›</a:t>
            </a:fld>
            <a:endParaRPr lang="en-IN"/>
          </a:p>
        </p:txBody>
      </p:sp>
    </p:spTree>
    <p:extLst>
      <p:ext uri="{BB962C8B-B14F-4D97-AF65-F5344CB8AC3E}">
        <p14:creationId xmlns:p14="http://schemas.microsoft.com/office/powerpoint/2010/main" val="58831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206D-30DD-43B2-877D-B6FB54D2C6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6CDB2E-AAA3-4143-A788-930E697348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2BD7DF-4D9A-4D4E-A0D5-A9392F502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835A14-9FA0-4DCF-BA9F-938FCC04F4B5}"/>
              </a:ext>
            </a:extLst>
          </p:cNvPr>
          <p:cNvSpPr>
            <a:spLocks noGrp="1"/>
          </p:cNvSpPr>
          <p:nvPr>
            <p:ph type="dt" sz="half" idx="10"/>
          </p:nvPr>
        </p:nvSpPr>
        <p:spPr/>
        <p:txBody>
          <a:bodyPr/>
          <a:lstStyle/>
          <a:p>
            <a:fld id="{EB317BC9-64A4-4544-A22D-9EF2DA7CCF57}" type="datetimeFigureOut">
              <a:rPr lang="en-IN" smtClean="0"/>
              <a:t>19-04-2021</a:t>
            </a:fld>
            <a:endParaRPr lang="en-IN"/>
          </a:p>
        </p:txBody>
      </p:sp>
      <p:sp>
        <p:nvSpPr>
          <p:cNvPr id="6" name="Footer Placeholder 5">
            <a:extLst>
              <a:ext uri="{FF2B5EF4-FFF2-40B4-BE49-F238E27FC236}">
                <a16:creationId xmlns:a16="http://schemas.microsoft.com/office/drawing/2014/main" id="{11D967B2-AEE8-47C7-A30F-CE4BFFA04E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23537E-F03B-4BDA-8792-1EEDA35BD158}"/>
              </a:ext>
            </a:extLst>
          </p:cNvPr>
          <p:cNvSpPr>
            <a:spLocks noGrp="1"/>
          </p:cNvSpPr>
          <p:nvPr>
            <p:ph type="sldNum" sz="quarter" idx="12"/>
          </p:nvPr>
        </p:nvSpPr>
        <p:spPr/>
        <p:txBody>
          <a:bodyPr/>
          <a:lstStyle/>
          <a:p>
            <a:fld id="{334153EF-E1CC-4A05-A75E-2A7F80ABCF4F}" type="slidenum">
              <a:rPr lang="en-IN" smtClean="0"/>
              <a:t>‹#›</a:t>
            </a:fld>
            <a:endParaRPr lang="en-IN"/>
          </a:p>
        </p:txBody>
      </p:sp>
    </p:spTree>
    <p:extLst>
      <p:ext uri="{BB962C8B-B14F-4D97-AF65-F5344CB8AC3E}">
        <p14:creationId xmlns:p14="http://schemas.microsoft.com/office/powerpoint/2010/main" val="3730948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91B1-CC96-4664-B42B-2A8169324F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D614BF-4BC9-4905-93E8-12D1628DD6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C8E58-AD02-4E70-971A-824B4FCF72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2D8400-1DEB-4525-AFA1-798EB2BA5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CB8DB-3D76-4A09-8BF3-C3F2B9CF80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888EEC-8479-4103-8702-DB187462283D}"/>
              </a:ext>
            </a:extLst>
          </p:cNvPr>
          <p:cNvSpPr>
            <a:spLocks noGrp="1"/>
          </p:cNvSpPr>
          <p:nvPr>
            <p:ph type="dt" sz="half" idx="10"/>
          </p:nvPr>
        </p:nvSpPr>
        <p:spPr/>
        <p:txBody>
          <a:bodyPr/>
          <a:lstStyle/>
          <a:p>
            <a:fld id="{EB317BC9-64A4-4544-A22D-9EF2DA7CCF57}" type="datetimeFigureOut">
              <a:rPr lang="en-IN" smtClean="0"/>
              <a:t>19-04-2021</a:t>
            </a:fld>
            <a:endParaRPr lang="en-IN"/>
          </a:p>
        </p:txBody>
      </p:sp>
      <p:sp>
        <p:nvSpPr>
          <p:cNvPr id="8" name="Footer Placeholder 7">
            <a:extLst>
              <a:ext uri="{FF2B5EF4-FFF2-40B4-BE49-F238E27FC236}">
                <a16:creationId xmlns:a16="http://schemas.microsoft.com/office/drawing/2014/main" id="{D4670865-BAA8-485C-A655-2C8BEB0295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4199B1-D8BF-47BB-9967-C4EA35B46E8D}"/>
              </a:ext>
            </a:extLst>
          </p:cNvPr>
          <p:cNvSpPr>
            <a:spLocks noGrp="1"/>
          </p:cNvSpPr>
          <p:nvPr>
            <p:ph type="sldNum" sz="quarter" idx="12"/>
          </p:nvPr>
        </p:nvSpPr>
        <p:spPr/>
        <p:txBody>
          <a:bodyPr/>
          <a:lstStyle/>
          <a:p>
            <a:fld id="{334153EF-E1CC-4A05-A75E-2A7F80ABCF4F}" type="slidenum">
              <a:rPr lang="en-IN" smtClean="0"/>
              <a:t>‹#›</a:t>
            </a:fld>
            <a:endParaRPr lang="en-IN"/>
          </a:p>
        </p:txBody>
      </p:sp>
    </p:spTree>
    <p:extLst>
      <p:ext uri="{BB962C8B-B14F-4D97-AF65-F5344CB8AC3E}">
        <p14:creationId xmlns:p14="http://schemas.microsoft.com/office/powerpoint/2010/main" val="193656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BB0B-3A54-4361-A80F-C5B33711AA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9D8075-A74B-4A12-B18A-951811F23046}"/>
              </a:ext>
            </a:extLst>
          </p:cNvPr>
          <p:cNvSpPr>
            <a:spLocks noGrp="1"/>
          </p:cNvSpPr>
          <p:nvPr>
            <p:ph type="dt" sz="half" idx="10"/>
          </p:nvPr>
        </p:nvSpPr>
        <p:spPr/>
        <p:txBody>
          <a:bodyPr/>
          <a:lstStyle/>
          <a:p>
            <a:fld id="{EB317BC9-64A4-4544-A22D-9EF2DA7CCF57}" type="datetimeFigureOut">
              <a:rPr lang="en-IN" smtClean="0"/>
              <a:t>19-04-2021</a:t>
            </a:fld>
            <a:endParaRPr lang="en-IN"/>
          </a:p>
        </p:txBody>
      </p:sp>
      <p:sp>
        <p:nvSpPr>
          <p:cNvPr id="4" name="Footer Placeholder 3">
            <a:extLst>
              <a:ext uri="{FF2B5EF4-FFF2-40B4-BE49-F238E27FC236}">
                <a16:creationId xmlns:a16="http://schemas.microsoft.com/office/drawing/2014/main" id="{33A5C5B2-1158-45B5-9E6D-7C25D54426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66BE0B-AEF0-459A-82C5-015812E38624}"/>
              </a:ext>
            </a:extLst>
          </p:cNvPr>
          <p:cNvSpPr>
            <a:spLocks noGrp="1"/>
          </p:cNvSpPr>
          <p:nvPr>
            <p:ph type="sldNum" sz="quarter" idx="12"/>
          </p:nvPr>
        </p:nvSpPr>
        <p:spPr/>
        <p:txBody>
          <a:bodyPr/>
          <a:lstStyle/>
          <a:p>
            <a:fld id="{334153EF-E1CC-4A05-A75E-2A7F80ABCF4F}" type="slidenum">
              <a:rPr lang="en-IN" smtClean="0"/>
              <a:t>‹#›</a:t>
            </a:fld>
            <a:endParaRPr lang="en-IN"/>
          </a:p>
        </p:txBody>
      </p:sp>
    </p:spTree>
    <p:extLst>
      <p:ext uri="{BB962C8B-B14F-4D97-AF65-F5344CB8AC3E}">
        <p14:creationId xmlns:p14="http://schemas.microsoft.com/office/powerpoint/2010/main" val="383006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B8B3A-B2A4-4CB5-BD70-FED74E274496}"/>
              </a:ext>
            </a:extLst>
          </p:cNvPr>
          <p:cNvSpPr>
            <a:spLocks noGrp="1"/>
          </p:cNvSpPr>
          <p:nvPr>
            <p:ph type="dt" sz="half" idx="10"/>
          </p:nvPr>
        </p:nvSpPr>
        <p:spPr/>
        <p:txBody>
          <a:bodyPr/>
          <a:lstStyle/>
          <a:p>
            <a:fld id="{EB317BC9-64A4-4544-A22D-9EF2DA7CCF57}" type="datetimeFigureOut">
              <a:rPr lang="en-IN" smtClean="0"/>
              <a:t>19-04-2021</a:t>
            </a:fld>
            <a:endParaRPr lang="en-IN"/>
          </a:p>
        </p:txBody>
      </p:sp>
      <p:sp>
        <p:nvSpPr>
          <p:cNvPr id="3" name="Footer Placeholder 2">
            <a:extLst>
              <a:ext uri="{FF2B5EF4-FFF2-40B4-BE49-F238E27FC236}">
                <a16:creationId xmlns:a16="http://schemas.microsoft.com/office/drawing/2014/main" id="{CFF2FC0C-C5D8-454D-8913-D7A53A4D3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DDB288-297E-4BF6-8710-3279E14769AB}"/>
              </a:ext>
            </a:extLst>
          </p:cNvPr>
          <p:cNvSpPr>
            <a:spLocks noGrp="1"/>
          </p:cNvSpPr>
          <p:nvPr>
            <p:ph type="sldNum" sz="quarter" idx="12"/>
          </p:nvPr>
        </p:nvSpPr>
        <p:spPr/>
        <p:txBody>
          <a:bodyPr/>
          <a:lstStyle/>
          <a:p>
            <a:fld id="{334153EF-E1CC-4A05-A75E-2A7F80ABCF4F}" type="slidenum">
              <a:rPr lang="en-IN" smtClean="0"/>
              <a:t>‹#›</a:t>
            </a:fld>
            <a:endParaRPr lang="en-IN"/>
          </a:p>
        </p:txBody>
      </p:sp>
    </p:spTree>
    <p:extLst>
      <p:ext uri="{BB962C8B-B14F-4D97-AF65-F5344CB8AC3E}">
        <p14:creationId xmlns:p14="http://schemas.microsoft.com/office/powerpoint/2010/main" val="2558925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E04A-6ADA-4C0E-85FF-7AB8DA09C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1F07F8-F1D0-4F9A-93C0-834E0D9F19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E4ABE8-62AA-4E25-A454-A28088E9F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CD952-E85F-4389-AE92-703431B95B4A}"/>
              </a:ext>
            </a:extLst>
          </p:cNvPr>
          <p:cNvSpPr>
            <a:spLocks noGrp="1"/>
          </p:cNvSpPr>
          <p:nvPr>
            <p:ph type="dt" sz="half" idx="10"/>
          </p:nvPr>
        </p:nvSpPr>
        <p:spPr/>
        <p:txBody>
          <a:bodyPr/>
          <a:lstStyle/>
          <a:p>
            <a:fld id="{EB317BC9-64A4-4544-A22D-9EF2DA7CCF57}" type="datetimeFigureOut">
              <a:rPr lang="en-IN" smtClean="0"/>
              <a:t>19-04-2021</a:t>
            </a:fld>
            <a:endParaRPr lang="en-IN"/>
          </a:p>
        </p:txBody>
      </p:sp>
      <p:sp>
        <p:nvSpPr>
          <p:cNvPr id="6" name="Footer Placeholder 5">
            <a:extLst>
              <a:ext uri="{FF2B5EF4-FFF2-40B4-BE49-F238E27FC236}">
                <a16:creationId xmlns:a16="http://schemas.microsoft.com/office/drawing/2014/main" id="{22912E2D-A0E4-4D02-BA25-FE4D671E91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1589AB-78FC-4369-B459-83B957D48A8E}"/>
              </a:ext>
            </a:extLst>
          </p:cNvPr>
          <p:cNvSpPr>
            <a:spLocks noGrp="1"/>
          </p:cNvSpPr>
          <p:nvPr>
            <p:ph type="sldNum" sz="quarter" idx="12"/>
          </p:nvPr>
        </p:nvSpPr>
        <p:spPr/>
        <p:txBody>
          <a:bodyPr/>
          <a:lstStyle/>
          <a:p>
            <a:fld id="{334153EF-E1CC-4A05-A75E-2A7F80ABCF4F}" type="slidenum">
              <a:rPr lang="en-IN" smtClean="0"/>
              <a:t>‹#›</a:t>
            </a:fld>
            <a:endParaRPr lang="en-IN"/>
          </a:p>
        </p:txBody>
      </p:sp>
    </p:spTree>
    <p:extLst>
      <p:ext uri="{BB962C8B-B14F-4D97-AF65-F5344CB8AC3E}">
        <p14:creationId xmlns:p14="http://schemas.microsoft.com/office/powerpoint/2010/main" val="182538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D9A2-05B6-485A-8200-C82CB30A0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1B806E-C6EA-4452-B6AA-361E492AC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2E11FC-9EBF-4AB9-949B-B3D9F10B1D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AE4EC-C616-4259-AA06-3A5E65F2C082}"/>
              </a:ext>
            </a:extLst>
          </p:cNvPr>
          <p:cNvSpPr>
            <a:spLocks noGrp="1"/>
          </p:cNvSpPr>
          <p:nvPr>
            <p:ph type="dt" sz="half" idx="10"/>
          </p:nvPr>
        </p:nvSpPr>
        <p:spPr/>
        <p:txBody>
          <a:bodyPr/>
          <a:lstStyle/>
          <a:p>
            <a:fld id="{EB317BC9-64A4-4544-A22D-9EF2DA7CCF57}" type="datetimeFigureOut">
              <a:rPr lang="en-IN" smtClean="0"/>
              <a:t>19-04-2021</a:t>
            </a:fld>
            <a:endParaRPr lang="en-IN"/>
          </a:p>
        </p:txBody>
      </p:sp>
      <p:sp>
        <p:nvSpPr>
          <p:cNvPr id="6" name="Footer Placeholder 5">
            <a:extLst>
              <a:ext uri="{FF2B5EF4-FFF2-40B4-BE49-F238E27FC236}">
                <a16:creationId xmlns:a16="http://schemas.microsoft.com/office/drawing/2014/main" id="{2F552BDB-6C05-4526-B9A8-9BC01F08F0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B177FA-3CA4-478B-8483-07449CF4FED5}"/>
              </a:ext>
            </a:extLst>
          </p:cNvPr>
          <p:cNvSpPr>
            <a:spLocks noGrp="1"/>
          </p:cNvSpPr>
          <p:nvPr>
            <p:ph type="sldNum" sz="quarter" idx="12"/>
          </p:nvPr>
        </p:nvSpPr>
        <p:spPr/>
        <p:txBody>
          <a:bodyPr/>
          <a:lstStyle/>
          <a:p>
            <a:fld id="{334153EF-E1CC-4A05-A75E-2A7F80ABCF4F}" type="slidenum">
              <a:rPr lang="en-IN" smtClean="0"/>
              <a:t>‹#›</a:t>
            </a:fld>
            <a:endParaRPr lang="en-IN"/>
          </a:p>
        </p:txBody>
      </p:sp>
    </p:spTree>
    <p:extLst>
      <p:ext uri="{BB962C8B-B14F-4D97-AF65-F5344CB8AC3E}">
        <p14:creationId xmlns:p14="http://schemas.microsoft.com/office/powerpoint/2010/main" val="497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C9B550-F09D-481A-BF70-78FAAFDC32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88CE85-F88E-40DB-97B5-BFB9223C45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3FB1C0-7BAD-4905-98FA-75AEB30DB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317BC9-64A4-4544-A22D-9EF2DA7CCF57}" type="datetimeFigureOut">
              <a:rPr lang="en-IN" smtClean="0"/>
              <a:t>19-04-2021</a:t>
            </a:fld>
            <a:endParaRPr lang="en-IN"/>
          </a:p>
        </p:txBody>
      </p:sp>
      <p:sp>
        <p:nvSpPr>
          <p:cNvPr id="5" name="Footer Placeholder 4">
            <a:extLst>
              <a:ext uri="{FF2B5EF4-FFF2-40B4-BE49-F238E27FC236}">
                <a16:creationId xmlns:a16="http://schemas.microsoft.com/office/drawing/2014/main" id="{0B365ACF-C798-4A6F-8DE2-341655E74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C1E21E-3A61-4E29-9B5C-1CDB82C4B0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153EF-E1CC-4A05-A75E-2A7F80ABCF4F}" type="slidenum">
              <a:rPr lang="en-IN" smtClean="0"/>
              <a:t>‹#›</a:t>
            </a:fld>
            <a:endParaRPr lang="en-IN"/>
          </a:p>
        </p:txBody>
      </p:sp>
    </p:spTree>
    <p:extLst>
      <p:ext uri="{BB962C8B-B14F-4D97-AF65-F5344CB8AC3E}">
        <p14:creationId xmlns:p14="http://schemas.microsoft.com/office/powerpoint/2010/main" val="3310009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2FC919-9239-44A2-8490-AACFA0668D61}" type="datetime1">
              <a:rPr lang="en-IN" smtClean="0"/>
              <a:t>19-04-2021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DF81F7-214F-4B72-870F-903CEBDF8B4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263308"/>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5.jpg"/><Relationship Id="rId3" Type="http://schemas.microsoft.com/office/2007/relationships/media" Target="../media/media2.wav"/><Relationship Id="rId7" Type="http://schemas.openxmlformats.org/officeDocument/2006/relationships/slideLayout" Target="../slideLayouts/slideLayout13.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8.png"/><Relationship Id="rId5" Type="http://schemas.microsoft.com/office/2007/relationships/media" Target="../media/media3.wav"/><Relationship Id="rId10" Type="http://schemas.openxmlformats.org/officeDocument/2006/relationships/image" Target="../media/image7.jpg"/><Relationship Id="rId4" Type="http://schemas.openxmlformats.org/officeDocument/2006/relationships/audio" Target="../media/media2.wav"/><Relationship Id="rId9"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4.wav"/><Relationship Id="rId1" Type="http://schemas.microsoft.com/office/2007/relationships/media" Target="../media/media4.wav"/><Relationship Id="rId5" Type="http://schemas.openxmlformats.org/officeDocument/2006/relationships/image" Target="../media/image8.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FD22-1CF7-4274-9DF4-2B7D9A5A5F4B}"/>
              </a:ext>
            </a:extLst>
          </p:cNvPr>
          <p:cNvSpPr>
            <a:spLocks noGrp="1"/>
          </p:cNvSpPr>
          <p:nvPr>
            <p:ph type="ctrTitle"/>
          </p:nvPr>
        </p:nvSpPr>
        <p:spPr/>
        <p:txBody>
          <a:bodyPr>
            <a:normAutofit/>
          </a:bodyPr>
          <a:lstStyle/>
          <a:p>
            <a:r>
              <a:rPr lang="en-GB" sz="4400" b="0" i="0" dirty="0">
                <a:solidFill>
                  <a:srgbClr val="000000"/>
                </a:solidFill>
                <a:effectLst/>
                <a:latin typeface="Calibri" panose="020F0502020204030204" pitchFamily="34" charset="0"/>
              </a:rPr>
              <a:t>Generating noisy speech data from clean data in the frequency domain using Deep Learning Methods</a:t>
            </a:r>
            <a:endParaRPr lang="en-IN" sz="4400" dirty="0"/>
          </a:p>
        </p:txBody>
      </p:sp>
      <p:sp>
        <p:nvSpPr>
          <p:cNvPr id="3" name="Subtitle 2">
            <a:extLst>
              <a:ext uri="{FF2B5EF4-FFF2-40B4-BE49-F238E27FC236}">
                <a16:creationId xmlns:a16="http://schemas.microsoft.com/office/drawing/2014/main" id="{F866244A-D88C-4438-817A-6A68B3C0CED5}"/>
              </a:ext>
            </a:extLst>
          </p:cNvPr>
          <p:cNvSpPr>
            <a:spLocks noGrp="1"/>
          </p:cNvSpPr>
          <p:nvPr>
            <p:ph type="subTitle" idx="1"/>
          </p:nvPr>
        </p:nvSpPr>
        <p:spPr/>
        <p:txBody>
          <a:bodyPr/>
          <a:lstStyle/>
          <a:p>
            <a:r>
              <a:rPr lang="en-IN" dirty="0"/>
              <a:t>Week – 15</a:t>
            </a:r>
          </a:p>
          <a:p>
            <a:endParaRPr lang="en-IN" dirty="0"/>
          </a:p>
        </p:txBody>
      </p:sp>
      <p:sp>
        <p:nvSpPr>
          <p:cNvPr id="4" name="TextBox 3">
            <a:extLst>
              <a:ext uri="{FF2B5EF4-FFF2-40B4-BE49-F238E27FC236}">
                <a16:creationId xmlns:a16="http://schemas.microsoft.com/office/drawing/2014/main" id="{E8AE2B62-5F60-480C-9C6E-0117C8F0D5E0}"/>
              </a:ext>
            </a:extLst>
          </p:cNvPr>
          <p:cNvSpPr txBox="1"/>
          <p:nvPr/>
        </p:nvSpPr>
        <p:spPr>
          <a:xfrm>
            <a:off x="6944051" y="5266796"/>
            <a:ext cx="4211629" cy="923330"/>
          </a:xfrm>
          <a:prstGeom prst="rect">
            <a:avLst/>
          </a:prstGeom>
          <a:noFill/>
        </p:spPr>
        <p:txBody>
          <a:bodyPr wrap="square" rtlCol="0">
            <a:spAutoFit/>
          </a:bodyPr>
          <a:lstStyle/>
          <a:p>
            <a:r>
              <a:rPr lang="en-IN" b="1" dirty="0"/>
              <a:t>Name</a:t>
            </a:r>
            <a:r>
              <a:rPr lang="en-IN" dirty="0"/>
              <a:t>: Shashank Shirol</a:t>
            </a:r>
          </a:p>
          <a:p>
            <a:r>
              <a:rPr lang="en-IN" b="1" dirty="0"/>
              <a:t>University</a:t>
            </a:r>
            <a:r>
              <a:rPr lang="en-IN" dirty="0"/>
              <a:t>: Manipal Institute of Technology</a:t>
            </a:r>
          </a:p>
          <a:p>
            <a:r>
              <a:rPr lang="en-IN" b="1" dirty="0"/>
              <a:t>Duration of the presentation</a:t>
            </a:r>
            <a:r>
              <a:rPr lang="en-IN" dirty="0"/>
              <a:t>: ~10 mins.</a:t>
            </a:r>
          </a:p>
        </p:txBody>
      </p:sp>
      <p:sp>
        <p:nvSpPr>
          <p:cNvPr id="5" name="Slide Number Placeholder 4">
            <a:extLst>
              <a:ext uri="{FF2B5EF4-FFF2-40B4-BE49-F238E27FC236}">
                <a16:creationId xmlns:a16="http://schemas.microsoft.com/office/drawing/2014/main" id="{ECA04E16-C190-44BD-A600-1971F780512E}"/>
              </a:ext>
            </a:extLst>
          </p:cNvPr>
          <p:cNvSpPr>
            <a:spLocks noGrp="1"/>
          </p:cNvSpPr>
          <p:nvPr>
            <p:ph type="sldNum" sz="quarter" idx="12"/>
          </p:nvPr>
        </p:nvSpPr>
        <p:spPr/>
        <p:txBody>
          <a:bodyPr/>
          <a:lstStyle/>
          <a:p>
            <a:fld id="{8CDF81F7-214F-4B72-870F-903CEBDF8B4D}" type="slidenum">
              <a:rPr lang="en-IN" smtClean="0"/>
              <a:t>1</a:t>
            </a:fld>
            <a:endParaRPr lang="en-IN"/>
          </a:p>
        </p:txBody>
      </p:sp>
    </p:spTree>
    <p:extLst>
      <p:ext uri="{BB962C8B-B14F-4D97-AF65-F5344CB8AC3E}">
        <p14:creationId xmlns:p14="http://schemas.microsoft.com/office/powerpoint/2010/main" val="4130044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2FE0-439B-4A83-8B52-AB4F8C1ECB62}"/>
              </a:ext>
            </a:extLst>
          </p:cNvPr>
          <p:cNvSpPr>
            <a:spLocks noGrp="1"/>
          </p:cNvSpPr>
          <p:nvPr>
            <p:ph type="title"/>
          </p:nvPr>
        </p:nvSpPr>
        <p:spPr/>
        <p:txBody>
          <a:bodyPr/>
          <a:lstStyle/>
          <a:p>
            <a:r>
              <a:rPr lang="en-IN" dirty="0"/>
              <a:t>Tasks to be completed:</a:t>
            </a:r>
          </a:p>
        </p:txBody>
      </p:sp>
      <p:sp>
        <p:nvSpPr>
          <p:cNvPr id="3" name="Content Placeholder 2">
            <a:extLst>
              <a:ext uri="{FF2B5EF4-FFF2-40B4-BE49-F238E27FC236}">
                <a16:creationId xmlns:a16="http://schemas.microsoft.com/office/drawing/2014/main" id="{74AE00DB-0C76-49CA-9E52-5DEA6C735D0C}"/>
              </a:ext>
            </a:extLst>
          </p:cNvPr>
          <p:cNvSpPr>
            <a:spLocks noGrp="1"/>
          </p:cNvSpPr>
          <p:nvPr>
            <p:ph idx="1"/>
          </p:nvPr>
        </p:nvSpPr>
        <p:spPr/>
        <p:txBody>
          <a:bodyPr>
            <a:normAutofit lnSpcReduction="10000"/>
          </a:bodyPr>
          <a:lstStyle/>
          <a:p>
            <a:pPr marL="0" indent="0">
              <a:buNone/>
            </a:pPr>
            <a:endParaRPr lang="en-IN" dirty="0"/>
          </a:p>
          <a:p>
            <a:pPr>
              <a:buFont typeface="Arial" panose="020B0604020202020204" pitchFamily="34" charset="0"/>
              <a:buChar char="•"/>
            </a:pPr>
            <a:r>
              <a:rPr lang="en-IN" dirty="0"/>
              <a:t> Implement a module to split a spectrogram into equal parts and preserve the order, use padding to make-up for un-even spectrograms.</a:t>
            </a:r>
          </a:p>
          <a:p>
            <a:pPr>
              <a:buFont typeface="Arial" panose="020B0604020202020204" pitchFamily="34" charset="0"/>
              <a:buChar char="•"/>
            </a:pPr>
            <a:r>
              <a:rPr lang="en-IN" dirty="0"/>
              <a:t>To incorporate the module into a component-based custom data-loader that takes care of reading audio files, extracting spectrograms and splitting the spectrograms to be fed to the model. The individual tasks handled by the custom data loader are as follows:</a:t>
            </a:r>
          </a:p>
          <a:p>
            <a:pPr lvl="1">
              <a:buFont typeface="Arial" panose="020B0604020202020204" pitchFamily="34" charset="0"/>
              <a:buChar char="•"/>
            </a:pPr>
            <a:r>
              <a:rPr lang="en-IN" dirty="0"/>
              <a:t>To read the input audio files, extract spectrograms.</a:t>
            </a:r>
          </a:p>
          <a:p>
            <a:pPr lvl="1">
              <a:buFont typeface="Arial" panose="020B0604020202020204" pitchFamily="34" charset="0"/>
              <a:buChar char="•"/>
            </a:pPr>
            <a:r>
              <a:rPr lang="en-IN" dirty="0"/>
              <a:t>To split the spectrograms into components and to keep track of the number of components of each training example.</a:t>
            </a:r>
          </a:p>
          <a:p>
            <a:pPr lvl="1">
              <a:buFont typeface="Arial" panose="020B0604020202020204" pitchFamily="34" charset="0"/>
              <a:buChar char="•"/>
            </a:pPr>
            <a:r>
              <a:rPr lang="en-IN" dirty="0"/>
              <a:t>Treat each component as an independent sample.</a:t>
            </a:r>
          </a:p>
          <a:p>
            <a:pPr lvl="1">
              <a:buFont typeface="Arial" panose="020B0604020202020204" pitchFamily="34" charset="0"/>
              <a:buChar char="•"/>
            </a:pPr>
            <a:r>
              <a:rPr lang="en-IN" dirty="0"/>
              <a:t>To optimize the process of splitting the spectrograms into components – making use of parallel processing.</a:t>
            </a:r>
          </a:p>
          <a:p>
            <a:pPr>
              <a:buFont typeface="Arial" panose="020B0604020202020204" pitchFamily="34" charset="0"/>
              <a:buChar char="•"/>
            </a:pPr>
            <a:r>
              <a:rPr lang="en-IN" dirty="0"/>
              <a:t> To compare the efficacy of using a component-based data loader to the old data loader</a:t>
            </a:r>
          </a:p>
          <a:p>
            <a:pPr>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9F3798E1-EDE1-47EC-938E-12F3A0FBE359}"/>
              </a:ext>
            </a:extLst>
          </p:cNvPr>
          <p:cNvSpPr>
            <a:spLocks noGrp="1"/>
          </p:cNvSpPr>
          <p:nvPr>
            <p:ph type="sldNum" sz="quarter" idx="12"/>
          </p:nvPr>
        </p:nvSpPr>
        <p:spPr/>
        <p:txBody>
          <a:bodyPr/>
          <a:lstStyle/>
          <a:p>
            <a:fld id="{8CDF81F7-214F-4B72-870F-903CEBDF8B4D}" type="slidenum">
              <a:rPr lang="en-IN" smtClean="0"/>
              <a:t>2</a:t>
            </a:fld>
            <a:endParaRPr lang="en-IN"/>
          </a:p>
        </p:txBody>
      </p:sp>
    </p:spTree>
    <p:extLst>
      <p:ext uri="{BB962C8B-B14F-4D97-AF65-F5344CB8AC3E}">
        <p14:creationId xmlns:p14="http://schemas.microsoft.com/office/powerpoint/2010/main" val="383508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A097-3116-4D3B-B324-AB6D091C795F}"/>
              </a:ext>
            </a:extLst>
          </p:cNvPr>
          <p:cNvSpPr>
            <a:spLocks noGrp="1"/>
          </p:cNvSpPr>
          <p:nvPr>
            <p:ph type="title"/>
          </p:nvPr>
        </p:nvSpPr>
        <p:spPr/>
        <p:txBody>
          <a:bodyPr/>
          <a:lstStyle/>
          <a:p>
            <a:r>
              <a:rPr lang="en-IN" dirty="0"/>
              <a:t>Implement a module to split spectrograms into equal parts </a:t>
            </a:r>
          </a:p>
        </p:txBody>
      </p:sp>
      <p:sp>
        <p:nvSpPr>
          <p:cNvPr id="3" name="Content Placeholder 2">
            <a:extLst>
              <a:ext uri="{FF2B5EF4-FFF2-40B4-BE49-F238E27FC236}">
                <a16:creationId xmlns:a16="http://schemas.microsoft.com/office/drawing/2014/main" id="{93254054-265B-48BF-B38F-F35667C70BAC}"/>
              </a:ext>
            </a:extLst>
          </p:cNvPr>
          <p:cNvSpPr>
            <a:spLocks noGrp="1"/>
          </p:cNvSpPr>
          <p:nvPr>
            <p:ph idx="1"/>
          </p:nvPr>
        </p:nvSpPr>
        <p:spPr/>
        <p:txBody>
          <a:bodyPr/>
          <a:lstStyle/>
          <a:p>
            <a:pPr>
              <a:buFont typeface="Arial" panose="020B0604020202020204" pitchFamily="34" charset="0"/>
              <a:buChar char="•"/>
            </a:pPr>
            <a:r>
              <a:rPr lang="en-IN" dirty="0"/>
              <a:t> In order to achieve this, we pad the spectrogram to enable equal splits.</a:t>
            </a:r>
          </a:p>
          <a:p>
            <a:pPr>
              <a:buFont typeface="Arial" panose="020B0604020202020204" pitchFamily="34" charset="0"/>
              <a:buChar char="•"/>
            </a:pPr>
            <a:r>
              <a:rPr lang="en-IN" dirty="0"/>
              <a:t> We make use of </a:t>
            </a:r>
            <a:r>
              <a:rPr lang="en-IN" b="1" dirty="0"/>
              <a:t>median-pad</a:t>
            </a:r>
            <a:r>
              <a:rPr lang="en-IN" dirty="0"/>
              <a:t>, where in we make use of the median value of a spectrogram to pad the spectrogram. </a:t>
            </a:r>
          </a:p>
          <a:p>
            <a:pPr>
              <a:buFont typeface="Arial" panose="020B0604020202020204" pitchFamily="34" charset="0"/>
              <a:buChar char="•"/>
            </a:pPr>
            <a:r>
              <a:rPr lang="en-IN" dirty="0"/>
              <a:t>The results are as follows:</a:t>
            </a:r>
          </a:p>
          <a:p>
            <a:pPr>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F7BC626C-EE01-4DF8-97AA-1F313B7FB5F2}"/>
              </a:ext>
            </a:extLst>
          </p:cNvPr>
          <p:cNvSpPr>
            <a:spLocks noGrp="1"/>
          </p:cNvSpPr>
          <p:nvPr>
            <p:ph type="sldNum" sz="quarter" idx="12"/>
          </p:nvPr>
        </p:nvSpPr>
        <p:spPr/>
        <p:txBody>
          <a:bodyPr/>
          <a:lstStyle/>
          <a:p>
            <a:fld id="{8CDF81F7-214F-4B72-870F-903CEBDF8B4D}" type="slidenum">
              <a:rPr lang="en-IN" smtClean="0"/>
              <a:t>3</a:t>
            </a:fld>
            <a:endParaRPr lang="en-IN"/>
          </a:p>
        </p:txBody>
      </p:sp>
      <p:grpSp>
        <p:nvGrpSpPr>
          <p:cNvPr id="20" name="Group 19">
            <a:extLst>
              <a:ext uri="{FF2B5EF4-FFF2-40B4-BE49-F238E27FC236}">
                <a16:creationId xmlns:a16="http://schemas.microsoft.com/office/drawing/2014/main" id="{B59264B5-671B-4A9C-8100-0433D5EB3D64}"/>
              </a:ext>
            </a:extLst>
          </p:cNvPr>
          <p:cNvGrpSpPr/>
          <p:nvPr/>
        </p:nvGrpSpPr>
        <p:grpSpPr>
          <a:xfrm>
            <a:off x="1471149" y="3928436"/>
            <a:ext cx="8916842" cy="1228727"/>
            <a:chOff x="1471149" y="3857412"/>
            <a:chExt cx="8916842" cy="1228727"/>
          </a:xfrm>
        </p:grpSpPr>
        <p:pic>
          <p:nvPicPr>
            <p:cNvPr id="12" name="Picture 11" descr="A picture containing indoor, furniture, curtain&#10;&#10;Description automatically generated">
              <a:extLst>
                <a:ext uri="{FF2B5EF4-FFF2-40B4-BE49-F238E27FC236}">
                  <a16:creationId xmlns:a16="http://schemas.microsoft.com/office/drawing/2014/main" id="{C521003C-0EC1-4E2C-847E-EB18E2D48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149" y="3857414"/>
              <a:ext cx="3514725" cy="1228725"/>
            </a:xfrm>
            <a:prstGeom prst="rect">
              <a:avLst/>
            </a:prstGeom>
          </p:spPr>
        </p:pic>
        <p:sp>
          <p:nvSpPr>
            <p:cNvPr id="13" name="Arrow: Right 12">
              <a:extLst>
                <a:ext uri="{FF2B5EF4-FFF2-40B4-BE49-F238E27FC236}">
                  <a16:creationId xmlns:a16="http://schemas.microsoft.com/office/drawing/2014/main" id="{8C070D3A-1BB2-4E42-816D-6F4FDE4008CF}"/>
                </a:ext>
              </a:extLst>
            </p:cNvPr>
            <p:cNvSpPr/>
            <p:nvPr/>
          </p:nvSpPr>
          <p:spPr>
            <a:xfrm>
              <a:off x="5359743" y="4261282"/>
              <a:ext cx="656947" cy="426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A picture containing text, furniture, curtain&#10;&#10;Description automatically generated">
              <a:extLst>
                <a:ext uri="{FF2B5EF4-FFF2-40B4-BE49-F238E27FC236}">
                  <a16:creationId xmlns:a16="http://schemas.microsoft.com/office/drawing/2014/main" id="{DCB204DA-3009-448C-90DB-1879C7CCD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559" y="3857413"/>
              <a:ext cx="1219200" cy="1228725"/>
            </a:xfrm>
            <a:prstGeom prst="rect">
              <a:avLst/>
            </a:prstGeom>
          </p:spPr>
        </p:pic>
        <p:pic>
          <p:nvPicPr>
            <p:cNvPr id="17" name="Picture 16" descr="A picture containing text, furniture, curtain&#10;&#10;Description automatically generated">
              <a:extLst>
                <a:ext uri="{FF2B5EF4-FFF2-40B4-BE49-F238E27FC236}">
                  <a16:creationId xmlns:a16="http://schemas.microsoft.com/office/drawing/2014/main" id="{C9D0F87E-7514-4BEA-903D-D40AF9E6F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9675" y="3857414"/>
              <a:ext cx="1219200" cy="1228725"/>
            </a:xfrm>
            <a:prstGeom prst="rect">
              <a:avLst/>
            </a:prstGeom>
          </p:spPr>
        </p:pic>
        <p:pic>
          <p:nvPicPr>
            <p:cNvPr id="19" name="Picture 18" descr="A picture containing text, curtain&#10;&#10;Description automatically generated">
              <a:extLst>
                <a:ext uri="{FF2B5EF4-FFF2-40B4-BE49-F238E27FC236}">
                  <a16:creationId xmlns:a16="http://schemas.microsoft.com/office/drawing/2014/main" id="{837A5863-C67E-4EA9-A5A5-6CC1E7B88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8791" y="3857412"/>
              <a:ext cx="1219200" cy="1228725"/>
            </a:xfrm>
            <a:prstGeom prst="rect">
              <a:avLst/>
            </a:prstGeom>
          </p:spPr>
        </p:pic>
      </p:grpSp>
    </p:spTree>
    <p:extLst>
      <p:ext uri="{BB962C8B-B14F-4D97-AF65-F5344CB8AC3E}">
        <p14:creationId xmlns:p14="http://schemas.microsoft.com/office/powerpoint/2010/main" val="10988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EDC6-0559-490D-B2A5-B9B6DA1A494B}"/>
              </a:ext>
            </a:extLst>
          </p:cNvPr>
          <p:cNvSpPr>
            <a:spLocks noGrp="1"/>
          </p:cNvSpPr>
          <p:nvPr>
            <p:ph type="title"/>
          </p:nvPr>
        </p:nvSpPr>
        <p:spPr/>
        <p:txBody>
          <a:bodyPr/>
          <a:lstStyle/>
          <a:p>
            <a:r>
              <a:rPr lang="en-IN" dirty="0"/>
              <a:t>Incorporating the module into a Custom Data Loader (I)</a:t>
            </a:r>
          </a:p>
        </p:txBody>
      </p:sp>
      <p:sp>
        <p:nvSpPr>
          <p:cNvPr id="3" name="Content Placeholder 2">
            <a:extLst>
              <a:ext uri="{FF2B5EF4-FFF2-40B4-BE49-F238E27FC236}">
                <a16:creationId xmlns:a16="http://schemas.microsoft.com/office/drawing/2014/main" id="{19132C6B-6E09-48B3-BBE0-9FF210EF017C}"/>
              </a:ext>
            </a:extLst>
          </p:cNvPr>
          <p:cNvSpPr>
            <a:spLocks noGrp="1"/>
          </p:cNvSpPr>
          <p:nvPr>
            <p:ph idx="1"/>
          </p:nvPr>
        </p:nvSpPr>
        <p:spPr/>
        <p:txBody>
          <a:bodyPr/>
          <a:lstStyle/>
          <a:p>
            <a:pPr>
              <a:buFont typeface="Arial" panose="020B0604020202020204" pitchFamily="34" charset="0"/>
              <a:buChar char="•"/>
            </a:pPr>
            <a:r>
              <a:rPr lang="en-IN" dirty="0"/>
              <a:t> To enable us to use a component-based Data Loader, we had to come up with a way that can keep track of the order of components generated from a given spectrogram;</a:t>
            </a:r>
          </a:p>
          <a:p>
            <a:pPr>
              <a:buFont typeface="Arial" panose="020B0604020202020204" pitchFamily="34" charset="0"/>
              <a:buChar char="•"/>
            </a:pPr>
            <a:r>
              <a:rPr lang="en-IN" dirty="0"/>
              <a:t> Then, to scale this method to be able to apply it to all spectrograms of training samples.</a:t>
            </a:r>
          </a:p>
          <a:p>
            <a:pPr>
              <a:buFont typeface="Arial" panose="020B0604020202020204" pitchFamily="34" charset="0"/>
              <a:buChar char="•"/>
            </a:pPr>
            <a:r>
              <a:rPr lang="en-IN" dirty="0"/>
              <a:t> And modify the data structure used to store these components such that we could treat each component as an independent example.</a:t>
            </a:r>
          </a:p>
          <a:p>
            <a:pPr>
              <a:buFont typeface="Arial" panose="020B0604020202020204" pitchFamily="34" charset="0"/>
              <a:buChar char="•"/>
            </a:pPr>
            <a:r>
              <a:rPr lang="en-IN" dirty="0"/>
              <a:t> </a:t>
            </a:r>
            <a:r>
              <a:rPr lang="en-IN" b="1" dirty="0"/>
              <a:t>Solution</a:t>
            </a:r>
            <a:r>
              <a:rPr lang="en-IN" dirty="0"/>
              <a:t>: Generate spectrograms and make splits at the initialization of the Data Loader.</a:t>
            </a:r>
            <a:br>
              <a:rPr lang="en-IN" dirty="0"/>
            </a:br>
            <a:r>
              <a:rPr lang="en-IN" dirty="0"/>
              <a:t> </a:t>
            </a:r>
            <a:r>
              <a:rPr lang="en-IN" b="1" dirty="0"/>
              <a:t>Problem</a:t>
            </a:r>
            <a:r>
              <a:rPr lang="en-IN" dirty="0"/>
              <a:t>: Performance overhead of extracting spectrograms and then splitting them.</a:t>
            </a:r>
          </a:p>
          <a:p>
            <a:pPr>
              <a:buFont typeface="Arial" panose="020B0604020202020204" pitchFamily="34" charset="0"/>
              <a:buChar char="•"/>
            </a:pPr>
            <a:r>
              <a:rPr lang="en-IN" dirty="0"/>
              <a:t> Hence, we make use of Parallel Processing capabilities – using Threads.</a:t>
            </a:r>
          </a:p>
          <a:p>
            <a:pPr>
              <a:buFont typeface="Arial" panose="020B0604020202020204" pitchFamily="34" charset="0"/>
              <a:buChar char="•"/>
            </a:pPr>
            <a:r>
              <a:rPr lang="en-IN" dirty="0"/>
              <a:t> This reduces the time required to initialize the data-loader (for 10 audio files with about 60 components) – from </a:t>
            </a:r>
            <a:r>
              <a:rPr lang="en-IN" b="1" dirty="0"/>
              <a:t>~2.0</a:t>
            </a:r>
            <a:r>
              <a:rPr lang="en-IN" dirty="0"/>
              <a:t> secs to </a:t>
            </a:r>
            <a:r>
              <a:rPr lang="en-IN" b="1" dirty="0"/>
              <a:t>~0.7</a:t>
            </a:r>
            <a:r>
              <a:rPr lang="en-IN" dirty="0"/>
              <a:t> secs.</a:t>
            </a:r>
          </a:p>
        </p:txBody>
      </p:sp>
      <p:sp>
        <p:nvSpPr>
          <p:cNvPr id="4" name="Slide Number Placeholder 3">
            <a:extLst>
              <a:ext uri="{FF2B5EF4-FFF2-40B4-BE49-F238E27FC236}">
                <a16:creationId xmlns:a16="http://schemas.microsoft.com/office/drawing/2014/main" id="{C1D690C7-EE30-4417-AAE0-D29D6717A564}"/>
              </a:ext>
            </a:extLst>
          </p:cNvPr>
          <p:cNvSpPr>
            <a:spLocks noGrp="1"/>
          </p:cNvSpPr>
          <p:nvPr>
            <p:ph type="sldNum" sz="quarter" idx="12"/>
          </p:nvPr>
        </p:nvSpPr>
        <p:spPr/>
        <p:txBody>
          <a:bodyPr/>
          <a:lstStyle/>
          <a:p>
            <a:fld id="{8CDF81F7-214F-4B72-870F-903CEBDF8B4D}" type="slidenum">
              <a:rPr lang="en-IN" smtClean="0"/>
              <a:t>4</a:t>
            </a:fld>
            <a:endParaRPr lang="en-IN"/>
          </a:p>
        </p:txBody>
      </p:sp>
    </p:spTree>
    <p:extLst>
      <p:ext uri="{BB962C8B-B14F-4D97-AF65-F5344CB8AC3E}">
        <p14:creationId xmlns:p14="http://schemas.microsoft.com/office/powerpoint/2010/main" val="338900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61E-FF25-4BEC-9F08-1303682C80F0}"/>
              </a:ext>
            </a:extLst>
          </p:cNvPr>
          <p:cNvSpPr>
            <a:spLocks noGrp="1"/>
          </p:cNvSpPr>
          <p:nvPr>
            <p:ph type="title"/>
          </p:nvPr>
        </p:nvSpPr>
        <p:spPr/>
        <p:txBody>
          <a:bodyPr/>
          <a:lstStyle/>
          <a:p>
            <a:r>
              <a:rPr lang="en-IN" dirty="0"/>
              <a:t>Incorporating the module into a Custom Data Loader (II)</a:t>
            </a:r>
          </a:p>
        </p:txBody>
      </p:sp>
      <p:sp>
        <p:nvSpPr>
          <p:cNvPr id="3" name="Content Placeholder 2">
            <a:extLst>
              <a:ext uri="{FF2B5EF4-FFF2-40B4-BE49-F238E27FC236}">
                <a16:creationId xmlns:a16="http://schemas.microsoft.com/office/drawing/2014/main" id="{F2B86F50-BCAC-412A-BE6C-AC3909830BFB}"/>
              </a:ext>
            </a:extLst>
          </p:cNvPr>
          <p:cNvSpPr>
            <a:spLocks noGrp="1"/>
          </p:cNvSpPr>
          <p:nvPr>
            <p:ph idx="1"/>
          </p:nvPr>
        </p:nvSpPr>
        <p:spPr/>
        <p:txBody>
          <a:bodyPr/>
          <a:lstStyle/>
          <a:p>
            <a:pPr>
              <a:buFont typeface="Arial" panose="020B0604020202020204" pitchFamily="34" charset="0"/>
              <a:buChar char="•"/>
            </a:pPr>
            <a:r>
              <a:rPr lang="en-IN" dirty="0"/>
              <a:t> Implementational Details:</a:t>
            </a:r>
          </a:p>
          <a:p>
            <a:pPr lvl="1">
              <a:buFont typeface="Arial" panose="020B0604020202020204" pitchFamily="34" charset="0"/>
              <a:buChar char="•"/>
            </a:pPr>
            <a:r>
              <a:rPr lang="en-IN" dirty="0"/>
              <a:t>We make use of </a:t>
            </a:r>
            <a:r>
              <a:rPr lang="en-IN" dirty="0" err="1"/>
              <a:t>joblib</a:t>
            </a:r>
            <a:r>
              <a:rPr lang="en-IN" dirty="0"/>
              <a:t> library to achieve parallel processing. We create ‘n’ jobs where n is the number of cores available and process the audio files parallelly – extracting spectrograms and splitting components.</a:t>
            </a:r>
          </a:p>
          <a:p>
            <a:pPr lvl="1">
              <a:buFont typeface="Arial" panose="020B0604020202020204" pitchFamily="34" charset="0"/>
              <a:buChar char="•"/>
            </a:pPr>
            <a:r>
              <a:rPr lang="en-IN" dirty="0"/>
              <a:t>We then make use of an </a:t>
            </a:r>
            <a:r>
              <a:rPr lang="en-IN" dirty="0" err="1"/>
              <a:t>OrderedDict</a:t>
            </a:r>
            <a:r>
              <a:rPr lang="en-IN" dirty="0"/>
              <a:t> to keep track of the number of components of a given training example (required for reconstruction). We add this as an attribute to the Data Loader class that is accessed via its object.</a:t>
            </a:r>
          </a:p>
          <a:p>
            <a:pPr lvl="1">
              <a:buFont typeface="Arial" panose="020B0604020202020204" pitchFamily="34" charset="0"/>
              <a:buChar char="•"/>
            </a:pPr>
            <a:r>
              <a:rPr lang="en-IN" dirty="0"/>
              <a:t>We make use of a ‘state’ parameter that distinguishes between training and testing phase. We require a lot less processing during the training phase, thus this helps us save time.</a:t>
            </a:r>
          </a:p>
          <a:p>
            <a:pPr lvl="1">
              <a:buFont typeface="Arial" panose="020B0604020202020204" pitchFamily="34" charset="0"/>
              <a:buChar char="•"/>
            </a:pPr>
            <a:r>
              <a:rPr lang="en-IN" dirty="0"/>
              <a:t>In the reconstruction module, we process a component an example and “wait” for accumulation of its remaining components before the reconstruction process begins. </a:t>
            </a:r>
          </a:p>
          <a:p>
            <a:pPr lvl="1">
              <a:buFont typeface="Arial" panose="020B0604020202020204" pitchFamily="34" charset="0"/>
              <a:buChar char="•"/>
            </a:pPr>
            <a:r>
              <a:rPr lang="en-IN" dirty="0"/>
              <a:t>We concatenate the component results, chop off the excess padding and reconstruct audio as before.</a:t>
            </a:r>
          </a:p>
        </p:txBody>
      </p:sp>
      <p:sp>
        <p:nvSpPr>
          <p:cNvPr id="4" name="Slide Number Placeholder 3">
            <a:extLst>
              <a:ext uri="{FF2B5EF4-FFF2-40B4-BE49-F238E27FC236}">
                <a16:creationId xmlns:a16="http://schemas.microsoft.com/office/drawing/2014/main" id="{E403E5B3-5851-4149-8E93-82DDFC8373BD}"/>
              </a:ext>
            </a:extLst>
          </p:cNvPr>
          <p:cNvSpPr>
            <a:spLocks noGrp="1"/>
          </p:cNvSpPr>
          <p:nvPr>
            <p:ph type="sldNum" sz="quarter" idx="12"/>
          </p:nvPr>
        </p:nvSpPr>
        <p:spPr/>
        <p:txBody>
          <a:bodyPr/>
          <a:lstStyle/>
          <a:p>
            <a:fld id="{8CDF81F7-214F-4B72-870F-903CEBDF8B4D}" type="slidenum">
              <a:rPr lang="en-IN" smtClean="0"/>
              <a:t>5</a:t>
            </a:fld>
            <a:endParaRPr lang="en-IN"/>
          </a:p>
        </p:txBody>
      </p:sp>
    </p:spTree>
    <p:extLst>
      <p:ext uri="{BB962C8B-B14F-4D97-AF65-F5344CB8AC3E}">
        <p14:creationId xmlns:p14="http://schemas.microsoft.com/office/powerpoint/2010/main" val="414451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05239-CDFD-4CAD-93C9-7536D2EC91E6}"/>
              </a:ext>
            </a:extLst>
          </p:cNvPr>
          <p:cNvSpPr>
            <a:spLocks noGrp="1"/>
          </p:cNvSpPr>
          <p:nvPr>
            <p:ph type="title"/>
          </p:nvPr>
        </p:nvSpPr>
        <p:spPr/>
        <p:txBody>
          <a:bodyPr>
            <a:normAutofit fontScale="90000"/>
          </a:bodyPr>
          <a:lstStyle/>
          <a:p>
            <a:r>
              <a:rPr lang="en-IN" dirty="0"/>
              <a:t>Comparing the Results of using a component-based approach and older approach (I)</a:t>
            </a:r>
          </a:p>
        </p:txBody>
      </p:sp>
      <p:sp>
        <p:nvSpPr>
          <p:cNvPr id="3" name="Content Placeholder 2">
            <a:extLst>
              <a:ext uri="{FF2B5EF4-FFF2-40B4-BE49-F238E27FC236}">
                <a16:creationId xmlns:a16="http://schemas.microsoft.com/office/drawing/2014/main" id="{35406D9F-470E-48E1-A70B-8864D7BCE012}"/>
              </a:ext>
            </a:extLst>
          </p:cNvPr>
          <p:cNvSpPr>
            <a:spLocks noGrp="1"/>
          </p:cNvSpPr>
          <p:nvPr>
            <p:ph idx="1"/>
          </p:nvPr>
        </p:nvSpPr>
        <p:spPr/>
        <p:txBody>
          <a:bodyPr/>
          <a:lstStyle/>
          <a:p>
            <a:pPr>
              <a:buFont typeface="Arial" panose="020B0604020202020204" pitchFamily="34" charset="0"/>
              <a:buChar char="•"/>
            </a:pPr>
            <a:r>
              <a:rPr lang="en-IN" dirty="0"/>
              <a:t> Before we get into the results, we discuss a few merits of using the component based approach:</a:t>
            </a:r>
          </a:p>
          <a:p>
            <a:pPr lvl="1">
              <a:buFont typeface="Arial" panose="020B0604020202020204" pitchFamily="34" charset="0"/>
              <a:buChar char="•"/>
            </a:pPr>
            <a:r>
              <a:rPr lang="en-IN" dirty="0"/>
              <a:t>By splitting the spectrograms into components (shorter spectrograms) and treating them like individual samples, we increase the number of training examples for CUT.</a:t>
            </a:r>
          </a:p>
          <a:p>
            <a:pPr lvl="1">
              <a:buFont typeface="Arial" panose="020B0604020202020204" pitchFamily="34" charset="0"/>
              <a:buChar char="•"/>
            </a:pPr>
            <a:r>
              <a:rPr lang="en-IN" dirty="0"/>
              <a:t>This approach resulted in shorter training time than the old way – </a:t>
            </a:r>
            <a:r>
              <a:rPr lang="en-IN" b="1" dirty="0"/>
              <a:t>1</a:t>
            </a:r>
            <a:r>
              <a:rPr lang="en-IN" dirty="0"/>
              <a:t> hr to </a:t>
            </a:r>
            <a:r>
              <a:rPr lang="en-IN" b="1" dirty="0"/>
              <a:t>1.75</a:t>
            </a:r>
            <a:r>
              <a:rPr lang="en-IN" dirty="0"/>
              <a:t> hrs for the same dataset</a:t>
            </a:r>
          </a:p>
          <a:p>
            <a:pPr>
              <a:buFont typeface="Arial" panose="020B0604020202020204" pitchFamily="34" charset="0"/>
              <a:buChar char="•"/>
            </a:pPr>
            <a:r>
              <a:rPr lang="en-IN" dirty="0"/>
              <a:t> Results:</a:t>
            </a:r>
          </a:p>
          <a:p>
            <a:pPr lvl="1">
              <a:buFont typeface="Arial" panose="020B0604020202020204" pitchFamily="34" charset="0"/>
              <a:buChar char="•"/>
            </a:pPr>
            <a:r>
              <a:rPr lang="en-IN" dirty="0"/>
              <a:t>The old approach fails to converge and produce good results with 10 training samples, by splitting the samples into components we get more training samples effectively and the thus produce better results.</a:t>
            </a:r>
          </a:p>
          <a:p>
            <a:pPr lvl="1">
              <a:buFont typeface="Arial" panose="020B0604020202020204" pitchFamily="34" charset="0"/>
              <a:buChar char="•"/>
            </a:pPr>
            <a:r>
              <a:rPr lang="en-IN" dirty="0"/>
              <a:t>LSD  w/ comp-based model = </a:t>
            </a:r>
            <a:r>
              <a:rPr lang="en-IN" b="1" dirty="0"/>
              <a:t>7.75</a:t>
            </a:r>
            <a:r>
              <a:rPr lang="en-IN" dirty="0"/>
              <a:t>; LSD w/o comp-based model = </a:t>
            </a:r>
            <a:r>
              <a:rPr lang="en-IN" b="1" dirty="0"/>
              <a:t>15.78</a:t>
            </a:r>
            <a:r>
              <a:rPr lang="en-IN" dirty="0"/>
              <a:t>; (</a:t>
            </a:r>
            <a:r>
              <a:rPr lang="en-IN" i="1" u="sng" dirty="0"/>
              <a:t>DID NOT USE g726 Codec</a:t>
            </a:r>
            <a:r>
              <a:rPr lang="en-IN" dirty="0"/>
              <a:t>)</a:t>
            </a:r>
          </a:p>
          <a:p>
            <a:pPr lvl="1">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701FFEAE-E3DB-4CF6-9239-2E2CC1530CCF}"/>
              </a:ext>
            </a:extLst>
          </p:cNvPr>
          <p:cNvSpPr>
            <a:spLocks noGrp="1"/>
          </p:cNvSpPr>
          <p:nvPr>
            <p:ph type="sldNum" sz="quarter" idx="12"/>
          </p:nvPr>
        </p:nvSpPr>
        <p:spPr/>
        <p:txBody>
          <a:bodyPr/>
          <a:lstStyle/>
          <a:p>
            <a:fld id="{8CDF81F7-214F-4B72-870F-903CEBDF8B4D}" type="slidenum">
              <a:rPr lang="en-IN" smtClean="0"/>
              <a:t>6</a:t>
            </a:fld>
            <a:endParaRPr lang="en-IN"/>
          </a:p>
        </p:txBody>
      </p:sp>
      <p:pic>
        <p:nvPicPr>
          <p:cNvPr id="6" name="Picture 5" descr="A picture containing text&#10;&#10;Description automatically generated">
            <a:extLst>
              <a:ext uri="{FF2B5EF4-FFF2-40B4-BE49-F238E27FC236}">
                <a16:creationId xmlns:a16="http://schemas.microsoft.com/office/drawing/2014/main" id="{A8BB44FE-A332-41B3-83A6-3DD165A792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90518" y="4558883"/>
            <a:ext cx="2241997" cy="1418585"/>
          </a:xfrm>
          <a:prstGeom prst="rect">
            <a:avLst/>
          </a:prstGeom>
        </p:spPr>
      </p:pic>
      <p:pic>
        <p:nvPicPr>
          <p:cNvPr id="8" name="Picture 7">
            <a:extLst>
              <a:ext uri="{FF2B5EF4-FFF2-40B4-BE49-F238E27FC236}">
                <a16:creationId xmlns:a16="http://schemas.microsoft.com/office/drawing/2014/main" id="{9CFBBF3B-EDDC-435D-B334-F5DB1D1AC9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95553" y="4558883"/>
            <a:ext cx="2241997" cy="1420341"/>
          </a:xfrm>
          <a:prstGeom prst="rect">
            <a:avLst/>
          </a:prstGeom>
        </p:spPr>
      </p:pic>
      <p:pic>
        <p:nvPicPr>
          <p:cNvPr id="10" name="Picture 9" descr="A picture containing text, furniture, curtain&#10;&#10;Description automatically generated">
            <a:extLst>
              <a:ext uri="{FF2B5EF4-FFF2-40B4-BE49-F238E27FC236}">
                <a16:creationId xmlns:a16="http://schemas.microsoft.com/office/drawing/2014/main" id="{A5A27324-8940-43C7-8B7C-1B94A477D4C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00588" y="4564249"/>
            <a:ext cx="2241998" cy="1422097"/>
          </a:xfrm>
          <a:prstGeom prst="rect">
            <a:avLst/>
          </a:prstGeom>
        </p:spPr>
      </p:pic>
      <p:pic>
        <p:nvPicPr>
          <p:cNvPr id="11" name="fe_03_1285-01269-A-036162-036810-A_8k">
            <a:hlinkClick r:id="" action="ppaction://media"/>
            <a:extLst>
              <a:ext uri="{FF2B5EF4-FFF2-40B4-BE49-F238E27FC236}">
                <a16:creationId xmlns:a16="http://schemas.microsoft.com/office/drawing/2014/main" id="{15BA2891-D92B-436F-AA52-C686D6C2C8BD}"/>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4072859" y="4945532"/>
            <a:ext cx="609600" cy="609600"/>
          </a:xfrm>
          <a:prstGeom prst="rect">
            <a:avLst/>
          </a:prstGeom>
        </p:spPr>
      </p:pic>
      <p:pic>
        <p:nvPicPr>
          <p:cNvPr id="12" name="fe_03_1285-01269-A-036162-036810-src - compbased">
            <a:hlinkClick r:id="" action="ppaction://media"/>
            <a:extLst>
              <a:ext uri="{FF2B5EF4-FFF2-40B4-BE49-F238E27FC236}">
                <a16:creationId xmlns:a16="http://schemas.microsoft.com/office/drawing/2014/main" id="{01DC1359-75C2-4249-A7D8-AE9199276A9C}"/>
              </a:ext>
            </a:extLst>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7477894" y="4963375"/>
            <a:ext cx="609600" cy="609600"/>
          </a:xfrm>
          <a:prstGeom prst="rect">
            <a:avLst/>
          </a:prstGeom>
        </p:spPr>
      </p:pic>
      <p:pic>
        <p:nvPicPr>
          <p:cNvPr id="13" name="fe_03_1285-01269-A-036162-036810-src - noncompbased">
            <a:hlinkClick r:id="" action="ppaction://media"/>
            <a:extLst>
              <a:ext uri="{FF2B5EF4-FFF2-40B4-BE49-F238E27FC236}">
                <a16:creationId xmlns:a16="http://schemas.microsoft.com/office/drawing/2014/main" id="{79A51F45-00F9-4F9C-B6B0-750B8AAF7D60}"/>
              </a:ext>
            </a:extLst>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10850880" y="4963375"/>
            <a:ext cx="609600" cy="609600"/>
          </a:xfrm>
          <a:prstGeom prst="rect">
            <a:avLst/>
          </a:prstGeom>
        </p:spPr>
      </p:pic>
      <p:sp>
        <p:nvSpPr>
          <p:cNvPr id="14" name="TextBox 13">
            <a:extLst>
              <a:ext uri="{FF2B5EF4-FFF2-40B4-BE49-F238E27FC236}">
                <a16:creationId xmlns:a16="http://schemas.microsoft.com/office/drawing/2014/main" id="{807D1322-9939-4667-B05D-841858A30FA6}"/>
              </a:ext>
            </a:extLst>
          </p:cNvPr>
          <p:cNvSpPr txBox="1"/>
          <p:nvPr/>
        </p:nvSpPr>
        <p:spPr>
          <a:xfrm>
            <a:off x="2114618" y="5986346"/>
            <a:ext cx="1393795" cy="307777"/>
          </a:xfrm>
          <a:prstGeom prst="rect">
            <a:avLst/>
          </a:prstGeom>
          <a:noFill/>
        </p:spPr>
        <p:txBody>
          <a:bodyPr wrap="square" rtlCol="0">
            <a:spAutoFit/>
          </a:bodyPr>
          <a:lstStyle/>
          <a:p>
            <a:pPr algn="ctr"/>
            <a:r>
              <a:rPr lang="en-IN" sz="1400" dirty="0"/>
              <a:t>GT</a:t>
            </a:r>
          </a:p>
        </p:txBody>
      </p:sp>
      <p:sp>
        <p:nvSpPr>
          <p:cNvPr id="15" name="TextBox 14">
            <a:extLst>
              <a:ext uri="{FF2B5EF4-FFF2-40B4-BE49-F238E27FC236}">
                <a16:creationId xmlns:a16="http://schemas.microsoft.com/office/drawing/2014/main" id="{C02103C2-32ED-4165-9235-CE0C36EBCC62}"/>
              </a:ext>
            </a:extLst>
          </p:cNvPr>
          <p:cNvSpPr txBox="1"/>
          <p:nvPr/>
        </p:nvSpPr>
        <p:spPr>
          <a:xfrm>
            <a:off x="5480443" y="5986346"/>
            <a:ext cx="1472215" cy="307777"/>
          </a:xfrm>
          <a:prstGeom prst="rect">
            <a:avLst/>
          </a:prstGeom>
          <a:noFill/>
        </p:spPr>
        <p:txBody>
          <a:bodyPr wrap="square" rtlCol="0">
            <a:spAutoFit/>
          </a:bodyPr>
          <a:lstStyle/>
          <a:p>
            <a:pPr algn="ctr"/>
            <a:r>
              <a:rPr lang="en-IN" sz="1400" dirty="0"/>
              <a:t>Comp-based O/P</a:t>
            </a:r>
          </a:p>
        </p:txBody>
      </p:sp>
      <p:sp>
        <p:nvSpPr>
          <p:cNvPr id="16" name="TextBox 15">
            <a:extLst>
              <a:ext uri="{FF2B5EF4-FFF2-40B4-BE49-F238E27FC236}">
                <a16:creationId xmlns:a16="http://schemas.microsoft.com/office/drawing/2014/main" id="{0B63E687-480E-4CB4-B373-77EB06113B10}"/>
              </a:ext>
            </a:extLst>
          </p:cNvPr>
          <p:cNvSpPr txBox="1"/>
          <p:nvPr/>
        </p:nvSpPr>
        <p:spPr>
          <a:xfrm>
            <a:off x="8672531" y="5986346"/>
            <a:ext cx="1898111" cy="307777"/>
          </a:xfrm>
          <a:prstGeom prst="rect">
            <a:avLst/>
          </a:prstGeom>
          <a:noFill/>
        </p:spPr>
        <p:txBody>
          <a:bodyPr wrap="square" rtlCol="0">
            <a:spAutoFit/>
          </a:bodyPr>
          <a:lstStyle/>
          <a:p>
            <a:pPr algn="ctr"/>
            <a:r>
              <a:rPr lang="en-IN" sz="1400" dirty="0"/>
              <a:t>Non Comp-based O/P</a:t>
            </a:r>
          </a:p>
        </p:txBody>
      </p:sp>
    </p:spTree>
    <p:extLst>
      <p:ext uri="{BB962C8B-B14F-4D97-AF65-F5344CB8AC3E}">
        <p14:creationId xmlns:p14="http://schemas.microsoft.com/office/powerpoint/2010/main" val="244804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480"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480" fill="hold"/>
                                        <p:tgtEl>
                                          <p:spTgt spid="12"/>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6480"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11"/>
                </p:tgtEl>
              </p:cMediaNode>
            </p:audio>
            <p:audio>
              <p:cMediaNode vol="80000">
                <p:cTn id="16" fill="hold" display="0">
                  <p:stCondLst>
                    <p:cond delay="indefinite"/>
                  </p:stCondLst>
                  <p:endCondLst>
                    <p:cond evt="onStopAudio" delay="0">
                      <p:tgtEl>
                        <p:sldTgt/>
                      </p:tgtEl>
                    </p:cond>
                  </p:endCondLst>
                </p:cTn>
                <p:tgtEl>
                  <p:spTgt spid="12"/>
                </p:tgtEl>
              </p:cMediaNode>
            </p:audio>
            <p:audio>
              <p:cMediaNode vol="80000">
                <p:cTn id="17" fill="hold" display="0">
                  <p:stCondLst>
                    <p:cond delay="indefinite"/>
                  </p:stCondLst>
                  <p:endCondLst>
                    <p:cond evt="onStopAudio" delay="0">
                      <p:tgtEl>
                        <p:sldTgt/>
                      </p:tgtEl>
                    </p:cond>
                  </p:endCondLst>
                </p:cTn>
                <p:tgtEl>
                  <p:spTgt spid="1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5023-D0C2-4F09-9C1F-991B6D9B4D13}"/>
              </a:ext>
            </a:extLst>
          </p:cNvPr>
          <p:cNvSpPr>
            <a:spLocks noGrp="1"/>
          </p:cNvSpPr>
          <p:nvPr>
            <p:ph type="title"/>
          </p:nvPr>
        </p:nvSpPr>
        <p:spPr/>
        <p:txBody>
          <a:bodyPr>
            <a:normAutofit fontScale="90000"/>
          </a:bodyPr>
          <a:lstStyle/>
          <a:p>
            <a:r>
              <a:rPr lang="en-IN" dirty="0"/>
              <a:t>Comparing the Results of using a component-based approach and older approach (II)</a:t>
            </a:r>
          </a:p>
        </p:txBody>
      </p:sp>
      <p:sp>
        <p:nvSpPr>
          <p:cNvPr id="3" name="Content Placeholder 2">
            <a:extLst>
              <a:ext uri="{FF2B5EF4-FFF2-40B4-BE49-F238E27FC236}">
                <a16:creationId xmlns:a16="http://schemas.microsoft.com/office/drawing/2014/main" id="{7695261C-2C8C-4E99-9C44-30C7502A9D7A}"/>
              </a:ext>
            </a:extLst>
          </p:cNvPr>
          <p:cNvSpPr>
            <a:spLocks noGrp="1"/>
          </p:cNvSpPr>
          <p:nvPr>
            <p:ph idx="1"/>
          </p:nvPr>
        </p:nvSpPr>
        <p:spPr/>
        <p:txBody>
          <a:bodyPr/>
          <a:lstStyle/>
          <a:p>
            <a:pPr>
              <a:buFont typeface="Arial" panose="020B0604020202020204" pitchFamily="34" charset="0"/>
              <a:buChar char="•"/>
            </a:pPr>
            <a:r>
              <a:rPr lang="en-IN" dirty="0"/>
              <a:t> In order to verify the fact that model indeed failed to converge due to less number of training samples, we re-train the old model with more training samples (25, instead of 10).</a:t>
            </a:r>
          </a:p>
          <a:p>
            <a:pPr>
              <a:buFont typeface="Arial" panose="020B0604020202020204" pitchFamily="34" charset="0"/>
              <a:buChar char="•"/>
            </a:pPr>
            <a:r>
              <a:rPr lang="en-IN" dirty="0"/>
              <a:t> We see that the LSD score falls to </a:t>
            </a:r>
            <a:r>
              <a:rPr lang="en-IN" b="1" dirty="0"/>
              <a:t>11.56</a:t>
            </a:r>
            <a:r>
              <a:rPr lang="en-IN" dirty="0"/>
              <a:t> (from </a:t>
            </a:r>
            <a:r>
              <a:rPr lang="en-IN" b="1" dirty="0"/>
              <a:t>15.78</a:t>
            </a:r>
            <a:r>
              <a:rPr lang="en-IN" dirty="0"/>
              <a:t>); and, we can also hear utterances a bit more clearly now.</a:t>
            </a:r>
          </a:p>
          <a:p>
            <a:pPr>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C663FF8F-BBC0-4725-BE20-28A90209A33A}"/>
              </a:ext>
            </a:extLst>
          </p:cNvPr>
          <p:cNvSpPr>
            <a:spLocks noGrp="1"/>
          </p:cNvSpPr>
          <p:nvPr>
            <p:ph type="sldNum" sz="quarter" idx="12"/>
          </p:nvPr>
        </p:nvSpPr>
        <p:spPr/>
        <p:txBody>
          <a:bodyPr/>
          <a:lstStyle/>
          <a:p>
            <a:fld id="{8CDF81F7-214F-4B72-870F-903CEBDF8B4D}" type="slidenum">
              <a:rPr lang="en-IN" smtClean="0"/>
              <a:t>7</a:t>
            </a:fld>
            <a:endParaRPr lang="en-IN"/>
          </a:p>
        </p:txBody>
      </p:sp>
      <p:pic>
        <p:nvPicPr>
          <p:cNvPr id="6" name="Picture 5" descr="A picture containing text, curtain, furniture&#10;&#10;Description automatically generated">
            <a:extLst>
              <a:ext uri="{FF2B5EF4-FFF2-40B4-BE49-F238E27FC236}">
                <a16:creationId xmlns:a16="http://schemas.microsoft.com/office/drawing/2014/main" id="{5F746E79-477F-4A34-9E69-30688B845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6677" y="3429000"/>
            <a:ext cx="3018645" cy="1831056"/>
          </a:xfrm>
          <a:prstGeom prst="rect">
            <a:avLst/>
          </a:prstGeom>
        </p:spPr>
      </p:pic>
      <p:sp>
        <p:nvSpPr>
          <p:cNvPr id="7" name="TextBox 6">
            <a:extLst>
              <a:ext uri="{FF2B5EF4-FFF2-40B4-BE49-F238E27FC236}">
                <a16:creationId xmlns:a16="http://schemas.microsoft.com/office/drawing/2014/main" id="{FA3D258B-638F-4BC6-ACD5-3478C0922327}"/>
              </a:ext>
            </a:extLst>
          </p:cNvPr>
          <p:cNvSpPr txBox="1"/>
          <p:nvPr/>
        </p:nvSpPr>
        <p:spPr>
          <a:xfrm>
            <a:off x="5146943" y="5260056"/>
            <a:ext cx="1898111" cy="523220"/>
          </a:xfrm>
          <a:prstGeom prst="rect">
            <a:avLst/>
          </a:prstGeom>
          <a:noFill/>
        </p:spPr>
        <p:txBody>
          <a:bodyPr wrap="square" rtlCol="0">
            <a:spAutoFit/>
          </a:bodyPr>
          <a:lstStyle/>
          <a:p>
            <a:pPr algn="ctr"/>
            <a:r>
              <a:rPr lang="en-IN" sz="1400" dirty="0"/>
              <a:t>Non Comp-based O/P (more training)</a:t>
            </a:r>
          </a:p>
        </p:txBody>
      </p:sp>
      <p:pic>
        <p:nvPicPr>
          <p:cNvPr id="8" name="fe_03_1285-01269-A-036162-036810-src - noncompbased - moretrain">
            <a:hlinkClick r:id="" action="ppaction://media"/>
            <a:extLst>
              <a:ext uri="{FF2B5EF4-FFF2-40B4-BE49-F238E27FC236}">
                <a16:creationId xmlns:a16="http://schemas.microsoft.com/office/drawing/2014/main" id="{86D24EF0-593A-42CB-960D-51491E21BD6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877452" y="4039728"/>
            <a:ext cx="609600" cy="609600"/>
          </a:xfrm>
          <a:prstGeom prst="rect">
            <a:avLst/>
          </a:prstGeom>
        </p:spPr>
      </p:pic>
    </p:spTree>
    <p:extLst>
      <p:ext uri="{BB962C8B-B14F-4D97-AF65-F5344CB8AC3E}">
        <p14:creationId xmlns:p14="http://schemas.microsoft.com/office/powerpoint/2010/main" val="284808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48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D27C5-A53A-44AB-9736-23C605A8BCE2}"/>
              </a:ext>
            </a:extLst>
          </p:cNvPr>
          <p:cNvSpPr>
            <a:spLocks noGrp="1"/>
          </p:cNvSpPr>
          <p:nvPr>
            <p:ph type="title"/>
          </p:nvPr>
        </p:nvSpPr>
        <p:spPr/>
        <p:txBody>
          <a:bodyPr>
            <a:normAutofit/>
          </a:bodyPr>
          <a:lstStyle/>
          <a:p>
            <a:r>
              <a:rPr lang="en-IN" sz="4400" dirty="0"/>
              <a:t>End.</a:t>
            </a:r>
          </a:p>
        </p:txBody>
      </p:sp>
      <p:sp>
        <p:nvSpPr>
          <p:cNvPr id="3" name="Slide Number Placeholder 2">
            <a:extLst>
              <a:ext uri="{FF2B5EF4-FFF2-40B4-BE49-F238E27FC236}">
                <a16:creationId xmlns:a16="http://schemas.microsoft.com/office/drawing/2014/main" id="{0444FCE5-1F16-4FD9-84A5-5252492AC682}"/>
              </a:ext>
            </a:extLst>
          </p:cNvPr>
          <p:cNvSpPr>
            <a:spLocks noGrp="1"/>
          </p:cNvSpPr>
          <p:nvPr>
            <p:ph type="sldNum" sz="quarter" idx="12"/>
          </p:nvPr>
        </p:nvSpPr>
        <p:spPr/>
        <p:txBody>
          <a:bodyPr/>
          <a:lstStyle/>
          <a:p>
            <a:fld id="{8CDF81F7-214F-4B72-870F-903CEBDF8B4D}" type="slidenum">
              <a:rPr lang="en-IN" smtClean="0"/>
              <a:t>8</a:t>
            </a:fld>
            <a:endParaRPr lang="en-IN"/>
          </a:p>
        </p:txBody>
      </p:sp>
    </p:spTree>
    <p:extLst>
      <p:ext uri="{BB962C8B-B14F-4D97-AF65-F5344CB8AC3E}">
        <p14:creationId xmlns:p14="http://schemas.microsoft.com/office/powerpoint/2010/main" val="3109357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155</TotalTime>
  <Words>822</Words>
  <Application>Microsoft Office PowerPoint</Application>
  <PresentationFormat>Widescreen</PresentationFormat>
  <Paragraphs>55</Paragraphs>
  <Slides>8</Slides>
  <Notes>0</Notes>
  <HiddenSlides>0</HiddenSlides>
  <MMClips>4</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Calibri Light</vt:lpstr>
      <vt:lpstr>Office Theme</vt:lpstr>
      <vt:lpstr>Retrospect</vt:lpstr>
      <vt:lpstr>Generating noisy speech data from clean data in the frequency domain using Deep Learning Methods</vt:lpstr>
      <vt:lpstr>Tasks to be completed:</vt:lpstr>
      <vt:lpstr>Implement a module to split spectrograms into equal parts </vt:lpstr>
      <vt:lpstr>Incorporating the module into a Custom Data Loader (I)</vt:lpstr>
      <vt:lpstr>Incorporating the module into a Custom Data Loader (II)</vt:lpstr>
      <vt:lpstr>Comparing the Results of using a component-based approach and older approach (I)</vt:lpstr>
      <vt:lpstr>Comparing the Results of using a component-based approach and older approach (II)</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noisy speech data from clean data in the frequency domain using Deep Learning Methods</dc:title>
  <dc:creator>SHASHANK SHANTAVEERAPPA SHIROL-170905178</dc:creator>
  <cp:lastModifiedBy>SHASHANK SHANTAVEERAPPA SHIROL-170905178</cp:lastModifiedBy>
  <cp:revision>64</cp:revision>
  <dcterms:created xsi:type="dcterms:W3CDTF">2021-04-19T08:50:25Z</dcterms:created>
  <dcterms:modified xsi:type="dcterms:W3CDTF">2021-04-19T13:20:57Z</dcterms:modified>
</cp:coreProperties>
</file>