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6B00-95F4-4C92-8EF1-1F8728F337A2}" type="datetime1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2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1BE-2709-4611-B622-2D86FD628A30}" type="datetime1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83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17FF-55D3-4A7E-A61C-5F8FABFB0E92}" type="datetime1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7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2FC919-9239-44A2-8490-AACFA0668D61}" type="datetime1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2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image" Target="../media/image4.jpg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image" Target="../media/image3.jp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2.jpg"/><Relationship Id="rId5" Type="http://schemas.microsoft.com/office/2007/relationships/media" Target="../media/media3.wav"/><Relationship Id="rId10" Type="http://schemas.openxmlformats.org/officeDocument/2006/relationships/image" Target="../media/image1.jpg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wav"/><Relationship Id="rId3" Type="http://schemas.microsoft.com/office/2007/relationships/media" Target="../media/media5.wav"/><Relationship Id="rId7" Type="http://schemas.microsoft.com/office/2007/relationships/media" Target="../media/media7.wav"/><Relationship Id="rId12" Type="http://schemas.openxmlformats.org/officeDocument/2006/relationships/image" Target="../media/image1.jp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audio" Target="../media/media6.wav"/><Relationship Id="rId11" Type="http://schemas.openxmlformats.org/officeDocument/2006/relationships/image" Target="../media/image6.jpg"/><Relationship Id="rId5" Type="http://schemas.microsoft.com/office/2007/relationships/media" Target="../media/media6.wav"/><Relationship Id="rId10" Type="http://schemas.openxmlformats.org/officeDocument/2006/relationships/image" Target="../media/image5.png"/><Relationship Id="rId4" Type="http://schemas.openxmlformats.org/officeDocument/2006/relationships/audio" Target="../media/media5.wav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media9.wav"/><Relationship Id="rId3" Type="http://schemas.microsoft.com/office/2007/relationships/media" Target="../media/media5.wav"/><Relationship Id="rId7" Type="http://schemas.microsoft.com/office/2007/relationships/media" Target="../media/media9.wav"/><Relationship Id="rId12" Type="http://schemas.openxmlformats.org/officeDocument/2006/relationships/image" Target="../media/image1.jp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audio" Target="../media/media8.wav"/><Relationship Id="rId11" Type="http://schemas.openxmlformats.org/officeDocument/2006/relationships/image" Target="../media/image7.jpg"/><Relationship Id="rId5" Type="http://schemas.microsoft.com/office/2007/relationships/media" Target="../media/media8.wav"/><Relationship Id="rId10" Type="http://schemas.openxmlformats.org/officeDocument/2006/relationships/image" Target="../media/image5.png"/><Relationship Id="rId4" Type="http://schemas.openxmlformats.org/officeDocument/2006/relationships/audio" Target="../media/media5.wav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media11.wav"/><Relationship Id="rId3" Type="http://schemas.microsoft.com/office/2007/relationships/media" Target="../media/media5.wav"/><Relationship Id="rId7" Type="http://schemas.microsoft.com/office/2007/relationships/media" Target="../media/media11.wav"/><Relationship Id="rId12" Type="http://schemas.openxmlformats.org/officeDocument/2006/relationships/image" Target="../media/image8.jp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audio" Target="../media/media10.wav"/><Relationship Id="rId11" Type="http://schemas.openxmlformats.org/officeDocument/2006/relationships/image" Target="../media/image1.jpg"/><Relationship Id="rId5" Type="http://schemas.microsoft.com/office/2007/relationships/media" Target="../media/media10.wav"/><Relationship Id="rId10" Type="http://schemas.openxmlformats.org/officeDocument/2006/relationships/image" Target="../media/image5.png"/><Relationship Id="rId4" Type="http://schemas.openxmlformats.org/officeDocument/2006/relationships/audio" Target="../media/media5.wav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FD22-1CF7-4274-9DF4-2B7D9A5A5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Generating noisy speech data from clean data in the frequency domain using Deep Learning Methods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244A-D88C-4438-817A-6A68B3C0C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 – 8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E2B62-5F60-480C-9C6E-0117C8F0D5E0}"/>
              </a:ext>
            </a:extLst>
          </p:cNvPr>
          <p:cNvSpPr txBox="1"/>
          <p:nvPr/>
        </p:nvSpPr>
        <p:spPr>
          <a:xfrm>
            <a:off x="6944051" y="5266796"/>
            <a:ext cx="4211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Name</a:t>
            </a:r>
            <a:r>
              <a:rPr lang="en-IN" dirty="0"/>
              <a:t>: Shashank Shirol</a:t>
            </a:r>
          </a:p>
          <a:p>
            <a:r>
              <a:rPr lang="en-IN" b="1" dirty="0"/>
              <a:t>University</a:t>
            </a:r>
            <a:r>
              <a:rPr lang="en-IN" dirty="0"/>
              <a:t>: Manipal Institute of Technology</a:t>
            </a:r>
          </a:p>
          <a:p>
            <a:r>
              <a:rPr lang="en-IN" b="1" dirty="0"/>
              <a:t>Duration of the presentation</a:t>
            </a:r>
            <a:r>
              <a:rPr lang="en-IN" dirty="0"/>
              <a:t>: ~10 mins.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04E16-C190-44BD-A600-1971F780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4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27C5-A53A-44AB-9736-23C605A8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End.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4FCE5-1F16-4FD9-84A5-5252492A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35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2FE0-439B-4A83-8B52-AB4F8C1E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 to be completed: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00DB-0C76-49CA-9E52-5DEA6C73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 modify the official SinGAN implementation: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try different normalization techniques and find the best one to apply to a spectrogram; tried: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Max Value Normalization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Z-score Normalization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Min-Max Normalization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Try and find the best scaling algorithm that could be applied to a spectrogram, for it to work in a multi-scale architecture such as SinGAN; tried: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Nearest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Bilinear (default)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Bicubic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 try various combinations of Train + paint spectrograms: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Train: Artificial RATs Noise, Paint: Clean RATs Sample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Train: Artificial RATs Noisy Sample, Paint: Clean RATs Sample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Train: RATs Noise, Paint: Clean RATs Sample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798E1-EDE1-47EC-938E-12F3A0FB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8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DCC0-5CD6-4796-A5F7-3F555BCE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Before we begin, how was the SinGAN implementation modified?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360F-9CFC-4F1F-BAE5-28288FDDF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Modifications in the helper functions: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Since SinGAN was developed to operate on RGB images (0-255 scale), we had to modify certain methods to work with spectrograms (real numbered matrices) 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SinGAN normalized and denormalized the input image at various stages, we had to change that such that the original spectrogram representation was preserved.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While generating samples, it generated the output in 0-255 scale, so we had to modify that to get appropriate outputs.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Modifications in the Paint2Image module: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generated outputs were scaled up to match the dimensions of the training audio, modified it to retain the dimensions of the paint file.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Added reconstruction code to reconstruct the audio from the output produced by a trained SinGAN model.</a:t>
            </a:r>
          </a:p>
          <a:p>
            <a:pPr marL="201168" lvl="1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C739D-1927-4898-B09A-F5F22D72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49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6855-0531-45F4-9015-55E31426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a Normalization technique to SinGAN: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A988-4AF8-4768-B7B5-17E10A5E9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original implementation of SinGAN used a max-value Normalization to scale the input values in (0-1).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They performed x/255.0 where x is the input RGB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NNs perform better when the values are normalized. So, it was necessary to implement a normalization technique without hampering the reproducibility of the signal.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Tried 3 variants of Normalization: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Max-Value Normalization </a:t>
            </a:r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[x/max(abs(</a:t>
            </a:r>
            <a:r>
              <a:rPr lang="en-IN" i="1">
                <a:solidFill>
                  <a:schemeClr val="tx1">
                    <a:lumMod val="50000"/>
                    <a:lumOff val="50000"/>
                  </a:schemeClr>
                </a:solidFill>
              </a:rPr>
              <a:t>x))]</a:t>
            </a:r>
            <a:endParaRPr lang="en-IN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Z-score Normalization </a:t>
            </a:r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[(x – mean(x))/std(x)]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Min-Max Normalization</a:t>
            </a:r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[(x – min(x))/(max(x) – min(x))]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A62B0-113C-417C-BC24-55189472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81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7201-4549-4ADD-803C-78F32253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of Normalization: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FAF3-A892-4F73-AB78-185CDF10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Of the three Normalization techniques, Min-Max Normalization performed comparatively better.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LSDs (Best) with different Normalization techniques: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Z-score Normalization: 12.83; scale=4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Max Value Normalization: 11.9; scale=3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Min-Max Normalization: 11.23; scale=3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Spectrograms: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CF564-D184-410E-83E5-9C46ADDE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766B14E-2684-45BC-98D0-F9F15913F3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96" y="2328051"/>
            <a:ext cx="2461238" cy="1646933"/>
          </a:xfrm>
          <a:prstGeom prst="rect">
            <a:avLst/>
          </a:prstGeom>
        </p:spPr>
      </p:pic>
      <p:pic>
        <p:nvPicPr>
          <p:cNvPr id="8" name="Picture 7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5578869F-02FC-4B77-90B2-CB3DBEFC04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20105"/>
            <a:ext cx="2461238" cy="1648989"/>
          </a:xfrm>
          <a:prstGeom prst="rect">
            <a:avLst/>
          </a:prstGeom>
        </p:spPr>
      </p:pic>
      <p:pic>
        <p:nvPicPr>
          <p:cNvPr id="10" name="Picture 9" descr="A picture containing text, sign, light&#10;&#10;Description automatically generated">
            <a:extLst>
              <a:ext uri="{FF2B5EF4-FFF2-40B4-BE49-F238E27FC236}">
                <a16:creationId xmlns:a16="http://schemas.microsoft.com/office/drawing/2014/main" id="{CA899338-3A96-4BD1-A9A8-6010AB8A1F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96" y="4222161"/>
            <a:ext cx="2466323" cy="1646933"/>
          </a:xfrm>
          <a:prstGeom prst="rect">
            <a:avLst/>
          </a:prstGeom>
        </p:spPr>
      </p:pic>
      <p:pic>
        <p:nvPicPr>
          <p:cNvPr id="12" name="Picture 11" descr="A picture containing text, sign, light&#10;&#10;Description automatically generated">
            <a:extLst>
              <a:ext uri="{FF2B5EF4-FFF2-40B4-BE49-F238E27FC236}">
                <a16:creationId xmlns:a16="http://schemas.microsoft.com/office/drawing/2014/main" id="{B658CD68-D03C-4DC8-BBCF-41D2962B17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45" y="4222161"/>
            <a:ext cx="2466323" cy="16469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C8ADA0-D809-4099-A29F-502FA5AC1409}"/>
              </a:ext>
            </a:extLst>
          </p:cNvPr>
          <p:cNvSpPr txBox="1"/>
          <p:nvPr/>
        </p:nvSpPr>
        <p:spPr>
          <a:xfrm>
            <a:off x="1368048" y="5931161"/>
            <a:ext cx="191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Z-score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E0A1F-4E64-4992-9E98-7CF0439680D5}"/>
              </a:ext>
            </a:extLst>
          </p:cNvPr>
          <p:cNvSpPr txBox="1"/>
          <p:nvPr/>
        </p:nvSpPr>
        <p:spPr>
          <a:xfrm>
            <a:off x="5048555" y="5931161"/>
            <a:ext cx="191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Max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ED67B-A6C3-4BBD-B7C4-D76E1F933C37}"/>
              </a:ext>
            </a:extLst>
          </p:cNvPr>
          <p:cNvSpPr txBox="1"/>
          <p:nvPr/>
        </p:nvSpPr>
        <p:spPr>
          <a:xfrm>
            <a:off x="8729064" y="5931605"/>
            <a:ext cx="191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Min-Max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2C18FB-3CF8-4D83-A7DB-6BF432E0025D}"/>
              </a:ext>
            </a:extLst>
          </p:cNvPr>
          <p:cNvSpPr txBox="1"/>
          <p:nvPr/>
        </p:nvSpPr>
        <p:spPr>
          <a:xfrm>
            <a:off x="10556470" y="2849282"/>
            <a:ext cx="191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GT</a:t>
            </a:r>
          </a:p>
        </p:txBody>
      </p:sp>
      <p:pic>
        <p:nvPicPr>
          <p:cNvPr id="17" name="start_scale=4">
            <a:hlinkClick r:id="" action="ppaction://media"/>
            <a:extLst>
              <a:ext uri="{FF2B5EF4-FFF2-40B4-BE49-F238E27FC236}">
                <a16:creationId xmlns:a16="http://schemas.microsoft.com/office/drawing/2014/main" id="{200D5E60-F419-4413-B66B-1DA7C49456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3709681" y="4892199"/>
            <a:ext cx="304800" cy="304800"/>
          </a:xfrm>
          <a:prstGeom prst="rect">
            <a:avLst/>
          </a:prstGeom>
        </p:spPr>
      </p:pic>
      <p:pic>
        <p:nvPicPr>
          <p:cNvPr id="18" name="start_scale=3">
            <a:hlinkClick r:id="" action="ppaction://media"/>
            <a:extLst>
              <a:ext uri="{FF2B5EF4-FFF2-40B4-BE49-F238E27FC236}">
                <a16:creationId xmlns:a16="http://schemas.microsoft.com/office/drawing/2014/main" id="{9A7F5D05-D177-4CE7-A325-8B054DD43F2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075432" y="4892199"/>
            <a:ext cx="304800" cy="304800"/>
          </a:xfrm>
          <a:prstGeom prst="rect">
            <a:avLst/>
          </a:prstGeom>
        </p:spPr>
      </p:pic>
      <p:pic>
        <p:nvPicPr>
          <p:cNvPr id="19" name="start_scale=3">
            <a:hlinkClick r:id="" action="ppaction://media"/>
            <a:extLst>
              <a:ext uri="{FF2B5EF4-FFF2-40B4-BE49-F238E27FC236}">
                <a16:creationId xmlns:a16="http://schemas.microsoft.com/office/drawing/2014/main" id="{0E008CF9-11FF-4122-890C-0A687B6249F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7392732" y="4892199"/>
            <a:ext cx="304800" cy="304800"/>
          </a:xfrm>
          <a:prstGeom prst="rect">
            <a:avLst/>
          </a:prstGeom>
        </p:spPr>
      </p:pic>
      <p:pic>
        <p:nvPicPr>
          <p:cNvPr id="20" name="paint_ground_truth">
            <a:hlinkClick r:id="" action="ppaction://media"/>
            <a:extLst>
              <a:ext uri="{FF2B5EF4-FFF2-40B4-BE49-F238E27FC236}">
                <a16:creationId xmlns:a16="http://schemas.microsoft.com/office/drawing/2014/main" id="{7439AE2C-9371-413D-B4F8-BAD81AE44D05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8069750" y="299911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6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36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36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2FC4-95EE-4BE6-B3DE-F7344698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Trying different scaling algorithms: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3946-90E4-45C1-8CA7-A0034526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By default, SinGAN uses the “Bilinear” algorithm available in torch.nn.Upsample.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Although it produced acceptable results, we tried other available algorithms that could be applied to 2D matrices, for example, "Nearest”, “Bicubic”.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performance of the model did not change enough to consider further exploring this parameter.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LSDs between output and ground truth when different upscaling algorithms were used: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Bilinear: 11.2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Nearest: 11.1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Bicubic: 11.4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Since the results were very close, decided to use the default “bilinear” algorithm.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9770B-90D5-4666-852F-9EB9D932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56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D8AD6C-67EA-41F3-AC06-4D54EB4A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300" dirty="0"/>
              <a:t>Training SinGAN with different sets of data: (I)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0277D-C261-438E-AC3F-858A1D71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IN" sz="1800" b="1" u="sng" dirty="0"/>
              <a:t>Training:</a:t>
            </a:r>
            <a:r>
              <a:rPr lang="en-IN" sz="1800" dirty="0"/>
              <a:t> Artificial RATs Noise (8k)</a:t>
            </a:r>
            <a:br>
              <a:rPr lang="en-IN" sz="1800" dirty="0"/>
            </a:br>
            <a:r>
              <a:rPr lang="en-IN" sz="1800" b="1" u="sng" dirty="0"/>
              <a:t>Paint: </a:t>
            </a:r>
            <a:r>
              <a:rPr lang="en-IN" sz="1800" dirty="0"/>
              <a:t>RATs Female Clean (8k)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13AF9-2C98-4BB0-A606-CA815F16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7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BAB4B-62BE-4E36-9B45-1A600143C04D}"/>
              </a:ext>
            </a:extLst>
          </p:cNvPr>
          <p:cNvSpPr txBox="1"/>
          <p:nvPr/>
        </p:nvSpPr>
        <p:spPr>
          <a:xfrm>
            <a:off x="998421" y="2954582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Training Audio: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DB901-8300-4EEB-AB0F-81A786B8FBB5}"/>
              </a:ext>
            </a:extLst>
          </p:cNvPr>
          <p:cNvSpPr txBox="1"/>
          <p:nvPr/>
        </p:nvSpPr>
        <p:spPr>
          <a:xfrm>
            <a:off x="998420" y="5331229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Paint Audio: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3C3C78-E0D0-4421-839B-296B70CE033C}"/>
              </a:ext>
            </a:extLst>
          </p:cNvPr>
          <p:cNvCxnSpPr>
            <a:cxnSpLocks/>
          </p:cNvCxnSpPr>
          <p:nvPr/>
        </p:nvCxnSpPr>
        <p:spPr>
          <a:xfrm flipV="1">
            <a:off x="3330317" y="2762473"/>
            <a:ext cx="0" cy="345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D0A55C-F3D1-41D2-BF64-C25435E7D80A}"/>
              </a:ext>
            </a:extLst>
          </p:cNvPr>
          <p:cNvSpPr txBox="1"/>
          <p:nvPr/>
        </p:nvSpPr>
        <p:spPr>
          <a:xfrm>
            <a:off x="961733" y="4185022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Ground Truth:</a:t>
            </a:r>
          </a:p>
        </p:txBody>
      </p:sp>
      <p:pic>
        <p:nvPicPr>
          <p:cNvPr id="3" name="paint_ground_truth">
            <a:hlinkClick r:id="" action="ppaction://media"/>
            <a:extLst>
              <a:ext uri="{FF2B5EF4-FFF2-40B4-BE49-F238E27FC236}">
                <a16:creationId xmlns:a16="http://schemas.microsoft.com/office/drawing/2014/main" id="{05E67499-F781-4A97-A834-82D7351D4F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49758" y="4232498"/>
            <a:ext cx="324106" cy="324106"/>
          </a:xfrm>
          <a:prstGeom prst="rect">
            <a:avLst/>
          </a:prstGeom>
        </p:spPr>
      </p:pic>
      <p:pic>
        <p:nvPicPr>
          <p:cNvPr id="12" name="paint">
            <a:hlinkClick r:id="" action="ppaction://media"/>
            <a:extLst>
              <a:ext uri="{FF2B5EF4-FFF2-40B4-BE49-F238E27FC236}">
                <a16:creationId xmlns:a16="http://schemas.microsoft.com/office/drawing/2014/main" id="{2B0BBCD8-638D-4FCF-8F64-5686066925E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49758" y="5341696"/>
            <a:ext cx="324106" cy="324106"/>
          </a:xfrm>
          <a:prstGeom prst="rect">
            <a:avLst/>
          </a:prstGeom>
        </p:spPr>
      </p:pic>
      <p:pic>
        <p:nvPicPr>
          <p:cNvPr id="7" name="channelA_noise_8k_3s">
            <a:hlinkClick r:id="" action="ppaction://media"/>
            <a:extLst>
              <a:ext uri="{FF2B5EF4-FFF2-40B4-BE49-F238E27FC236}">
                <a16:creationId xmlns:a16="http://schemas.microsoft.com/office/drawing/2014/main" id="{827CE8D9-DD62-4D93-8DE5-263ED229B0D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49758" y="2999809"/>
            <a:ext cx="324105" cy="3241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70A34C-1E46-4EDF-AF80-995793DCBCFB}"/>
              </a:ext>
            </a:extLst>
          </p:cNvPr>
          <p:cNvSpPr txBox="1"/>
          <p:nvPr/>
        </p:nvSpPr>
        <p:spPr>
          <a:xfrm>
            <a:off x="3453414" y="2858610"/>
            <a:ext cx="737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LSD score (best) between the outputs and the ground-truth file:</a:t>
            </a:r>
            <a:br>
              <a:rPr lang="en-IN" dirty="0"/>
            </a:br>
            <a:r>
              <a:rPr lang="en-IN" dirty="0"/>
              <a:t> LSD = 12.53; scale = 4</a:t>
            </a:r>
          </a:p>
        </p:txBody>
      </p:sp>
      <p:pic>
        <p:nvPicPr>
          <p:cNvPr id="9" name="start_scale=4">
            <a:hlinkClick r:id="" action="ppaction://media"/>
            <a:extLst>
              <a:ext uri="{FF2B5EF4-FFF2-40B4-BE49-F238E27FC236}">
                <a16:creationId xmlns:a16="http://schemas.microsoft.com/office/drawing/2014/main" id="{A7514E62-C554-408F-AA62-F96E3F7E436A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841214" y="3613315"/>
            <a:ext cx="324106" cy="324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1BED01-8597-4920-A8D0-BB2188CF0C12}"/>
              </a:ext>
            </a:extLst>
          </p:cNvPr>
          <p:cNvSpPr txBox="1"/>
          <p:nvPr/>
        </p:nvSpPr>
        <p:spPr>
          <a:xfrm>
            <a:off x="4341180" y="3585844"/>
            <a:ext cx="175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Scale = 4</a:t>
            </a:r>
          </a:p>
        </p:txBody>
      </p:sp>
      <p:pic>
        <p:nvPicPr>
          <p:cNvPr id="14" name="Picture 13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F0A13147-CE23-441D-A506-2303AA7BFB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214" y="4063550"/>
            <a:ext cx="2907005" cy="1950026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E1DF3B37-A159-4657-94B6-CAB927FD51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29" y="4063550"/>
            <a:ext cx="2914191" cy="19500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320C16-C24A-4B81-92CB-26409A7A8172}"/>
              </a:ext>
            </a:extLst>
          </p:cNvPr>
          <p:cNvSpPr txBox="1"/>
          <p:nvPr/>
        </p:nvSpPr>
        <p:spPr>
          <a:xfrm>
            <a:off x="4429144" y="5990176"/>
            <a:ext cx="173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Scale=4 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472C63-5A9D-410A-8608-1C59AFAA55A2}"/>
              </a:ext>
            </a:extLst>
          </p:cNvPr>
          <p:cNvSpPr txBox="1"/>
          <p:nvPr/>
        </p:nvSpPr>
        <p:spPr>
          <a:xfrm>
            <a:off x="8772052" y="5996497"/>
            <a:ext cx="173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Ground truth</a:t>
            </a:r>
          </a:p>
        </p:txBody>
      </p:sp>
    </p:spTree>
    <p:extLst>
      <p:ext uri="{BB962C8B-B14F-4D97-AF65-F5344CB8AC3E}">
        <p14:creationId xmlns:p14="http://schemas.microsoft.com/office/powerpoint/2010/main" val="227842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6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07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36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D8AD6C-67EA-41F3-AC06-4D54EB4A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300" dirty="0"/>
              <a:t>Training SinGAN with different sets of data: (II)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0277D-C261-438E-AC3F-858A1D71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IN" sz="1800" b="1" u="sng" dirty="0"/>
              <a:t>Training:</a:t>
            </a:r>
            <a:r>
              <a:rPr lang="en-IN" sz="1800" dirty="0"/>
              <a:t> RATs Noise (8k)</a:t>
            </a:r>
            <a:br>
              <a:rPr lang="en-IN" sz="1800" dirty="0"/>
            </a:br>
            <a:r>
              <a:rPr lang="en-IN" sz="1800" b="1" u="sng" dirty="0"/>
              <a:t>Paint: </a:t>
            </a:r>
            <a:r>
              <a:rPr lang="en-IN" sz="1800" dirty="0"/>
              <a:t>RATs Female Clean (8k)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13AF9-2C98-4BB0-A606-CA815F16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8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BAB4B-62BE-4E36-9B45-1A600143C04D}"/>
              </a:ext>
            </a:extLst>
          </p:cNvPr>
          <p:cNvSpPr txBox="1"/>
          <p:nvPr/>
        </p:nvSpPr>
        <p:spPr>
          <a:xfrm>
            <a:off x="998421" y="2954582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Training Audio: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DB901-8300-4EEB-AB0F-81A786B8FBB5}"/>
              </a:ext>
            </a:extLst>
          </p:cNvPr>
          <p:cNvSpPr txBox="1"/>
          <p:nvPr/>
        </p:nvSpPr>
        <p:spPr>
          <a:xfrm>
            <a:off x="998420" y="5331229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Paint Audio: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3C3C78-E0D0-4421-839B-296B70CE033C}"/>
              </a:ext>
            </a:extLst>
          </p:cNvPr>
          <p:cNvCxnSpPr>
            <a:cxnSpLocks/>
          </p:cNvCxnSpPr>
          <p:nvPr/>
        </p:nvCxnSpPr>
        <p:spPr>
          <a:xfrm flipV="1">
            <a:off x="3330317" y="2762473"/>
            <a:ext cx="0" cy="345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D0A55C-F3D1-41D2-BF64-C25435E7D80A}"/>
              </a:ext>
            </a:extLst>
          </p:cNvPr>
          <p:cNvSpPr txBox="1"/>
          <p:nvPr/>
        </p:nvSpPr>
        <p:spPr>
          <a:xfrm>
            <a:off x="961733" y="4185022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Ground Truth:</a:t>
            </a:r>
          </a:p>
        </p:txBody>
      </p:sp>
      <p:pic>
        <p:nvPicPr>
          <p:cNvPr id="3" name="paint_ground_truth">
            <a:hlinkClick r:id="" action="ppaction://media"/>
            <a:extLst>
              <a:ext uri="{FF2B5EF4-FFF2-40B4-BE49-F238E27FC236}">
                <a16:creationId xmlns:a16="http://schemas.microsoft.com/office/drawing/2014/main" id="{05E67499-F781-4A97-A834-82D7351D4F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49758" y="4232498"/>
            <a:ext cx="324106" cy="324106"/>
          </a:xfrm>
          <a:prstGeom prst="rect">
            <a:avLst/>
          </a:prstGeom>
        </p:spPr>
      </p:pic>
      <p:pic>
        <p:nvPicPr>
          <p:cNvPr id="12" name="paint">
            <a:hlinkClick r:id="" action="ppaction://media"/>
            <a:extLst>
              <a:ext uri="{FF2B5EF4-FFF2-40B4-BE49-F238E27FC236}">
                <a16:creationId xmlns:a16="http://schemas.microsoft.com/office/drawing/2014/main" id="{2B0BBCD8-638D-4FCF-8F64-5686066925E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49758" y="5341696"/>
            <a:ext cx="324106" cy="324106"/>
          </a:xfrm>
          <a:prstGeom prst="rect">
            <a:avLst/>
          </a:prstGeom>
        </p:spPr>
      </p:pic>
      <p:pic>
        <p:nvPicPr>
          <p:cNvPr id="2" name="RATs_Noise_prop_8k">
            <a:hlinkClick r:id="" action="ppaction://media"/>
            <a:extLst>
              <a:ext uri="{FF2B5EF4-FFF2-40B4-BE49-F238E27FC236}">
                <a16:creationId xmlns:a16="http://schemas.microsoft.com/office/drawing/2014/main" id="{B0C9C47A-9937-4B24-9319-76B55D9DC95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49758" y="3000933"/>
            <a:ext cx="324106" cy="3241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CA8E42-799A-40C1-A3D8-1B7A91AEC454}"/>
              </a:ext>
            </a:extLst>
          </p:cNvPr>
          <p:cNvSpPr txBox="1"/>
          <p:nvPr/>
        </p:nvSpPr>
        <p:spPr>
          <a:xfrm>
            <a:off x="3453414" y="2858610"/>
            <a:ext cx="737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LSD score (best) between the outputs and the ground-truth file:</a:t>
            </a:r>
            <a:br>
              <a:rPr lang="en-IN" dirty="0"/>
            </a:br>
            <a:r>
              <a:rPr lang="en-IN" dirty="0"/>
              <a:t> LSD = 12.14; scale = 2</a:t>
            </a:r>
          </a:p>
        </p:txBody>
      </p:sp>
      <p:pic>
        <p:nvPicPr>
          <p:cNvPr id="7" name="start_scale=2">
            <a:hlinkClick r:id="" action="ppaction://media"/>
            <a:extLst>
              <a:ext uri="{FF2B5EF4-FFF2-40B4-BE49-F238E27FC236}">
                <a16:creationId xmlns:a16="http://schemas.microsoft.com/office/drawing/2014/main" id="{3A054446-A359-469A-AED7-CE1B40D59E1F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948823" y="3608457"/>
            <a:ext cx="324106" cy="3241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5F4396-8841-4771-B4A2-DFD46AA145EA}"/>
              </a:ext>
            </a:extLst>
          </p:cNvPr>
          <p:cNvSpPr txBox="1"/>
          <p:nvPr/>
        </p:nvSpPr>
        <p:spPr>
          <a:xfrm>
            <a:off x="4341180" y="3585844"/>
            <a:ext cx="175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Scale = 2</a:t>
            </a:r>
          </a:p>
        </p:txBody>
      </p:sp>
      <p:pic>
        <p:nvPicPr>
          <p:cNvPr id="10" name="Picture 9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D449317A-E778-4FBA-A32F-B61C1DAA7F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92" y="4019000"/>
            <a:ext cx="2951597" cy="1977497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6F9AC2C-C201-4411-8803-2767908CF1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29" y="4063550"/>
            <a:ext cx="2914191" cy="19500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E610AA-76A1-4AB1-A27C-3E9DEFDA95FE}"/>
              </a:ext>
            </a:extLst>
          </p:cNvPr>
          <p:cNvSpPr txBox="1"/>
          <p:nvPr/>
        </p:nvSpPr>
        <p:spPr>
          <a:xfrm>
            <a:off x="8772052" y="5996497"/>
            <a:ext cx="173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Ground truth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6E295-8F4F-456B-B525-F92B255B9211}"/>
              </a:ext>
            </a:extLst>
          </p:cNvPr>
          <p:cNvSpPr txBox="1"/>
          <p:nvPr/>
        </p:nvSpPr>
        <p:spPr>
          <a:xfrm>
            <a:off x="4429144" y="5990176"/>
            <a:ext cx="173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Scale=2 output</a:t>
            </a:r>
          </a:p>
        </p:txBody>
      </p:sp>
    </p:spTree>
    <p:extLst>
      <p:ext uri="{BB962C8B-B14F-4D97-AF65-F5344CB8AC3E}">
        <p14:creationId xmlns:p14="http://schemas.microsoft.com/office/powerpoint/2010/main" val="123673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6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31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36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D8AD6C-67EA-41F3-AC06-4D54EB4A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300" dirty="0"/>
              <a:t>Training SinGAN with different sets of data: (III)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0277D-C261-438E-AC3F-858A1D71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IN" sz="1800" b="1" u="sng" dirty="0"/>
              <a:t>Training:</a:t>
            </a:r>
            <a:r>
              <a:rPr lang="en-IN" sz="1800" dirty="0"/>
              <a:t> Artificial RATs Noisy sample (8k)</a:t>
            </a:r>
            <a:br>
              <a:rPr lang="en-IN" sz="1800" dirty="0"/>
            </a:br>
            <a:r>
              <a:rPr lang="en-IN" sz="1800" b="1" u="sng" dirty="0"/>
              <a:t>Paint: </a:t>
            </a:r>
            <a:r>
              <a:rPr lang="en-IN" sz="1800" dirty="0"/>
              <a:t>RATs Female Clean (8k)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13AF9-2C98-4BB0-A606-CA815F16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9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BAB4B-62BE-4E36-9B45-1A600143C04D}"/>
              </a:ext>
            </a:extLst>
          </p:cNvPr>
          <p:cNvSpPr txBox="1"/>
          <p:nvPr/>
        </p:nvSpPr>
        <p:spPr>
          <a:xfrm>
            <a:off x="998421" y="2954582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Training Audio: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DB901-8300-4EEB-AB0F-81A786B8FBB5}"/>
              </a:ext>
            </a:extLst>
          </p:cNvPr>
          <p:cNvSpPr txBox="1"/>
          <p:nvPr/>
        </p:nvSpPr>
        <p:spPr>
          <a:xfrm>
            <a:off x="998420" y="5331229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Paint Audio: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3C3C78-E0D0-4421-839B-296B70CE033C}"/>
              </a:ext>
            </a:extLst>
          </p:cNvPr>
          <p:cNvCxnSpPr>
            <a:cxnSpLocks/>
          </p:cNvCxnSpPr>
          <p:nvPr/>
        </p:nvCxnSpPr>
        <p:spPr>
          <a:xfrm flipV="1">
            <a:off x="3330317" y="2762473"/>
            <a:ext cx="0" cy="345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D0A55C-F3D1-41D2-BF64-C25435E7D80A}"/>
              </a:ext>
            </a:extLst>
          </p:cNvPr>
          <p:cNvSpPr txBox="1"/>
          <p:nvPr/>
        </p:nvSpPr>
        <p:spPr>
          <a:xfrm>
            <a:off x="961733" y="4185022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Ground Truth:</a:t>
            </a:r>
          </a:p>
        </p:txBody>
      </p:sp>
      <p:pic>
        <p:nvPicPr>
          <p:cNvPr id="3" name="paint_ground_truth">
            <a:hlinkClick r:id="" action="ppaction://media"/>
            <a:extLst>
              <a:ext uri="{FF2B5EF4-FFF2-40B4-BE49-F238E27FC236}">
                <a16:creationId xmlns:a16="http://schemas.microsoft.com/office/drawing/2014/main" id="{05E67499-F781-4A97-A834-82D7351D4F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49758" y="4232498"/>
            <a:ext cx="324106" cy="324106"/>
          </a:xfrm>
          <a:prstGeom prst="rect">
            <a:avLst/>
          </a:prstGeom>
        </p:spPr>
      </p:pic>
      <p:pic>
        <p:nvPicPr>
          <p:cNvPr id="12" name="paint">
            <a:hlinkClick r:id="" action="ppaction://media"/>
            <a:extLst>
              <a:ext uri="{FF2B5EF4-FFF2-40B4-BE49-F238E27FC236}">
                <a16:creationId xmlns:a16="http://schemas.microsoft.com/office/drawing/2014/main" id="{2B0BBCD8-638D-4FCF-8F64-5686066925E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49758" y="5341696"/>
            <a:ext cx="324106" cy="324106"/>
          </a:xfrm>
          <a:prstGeom prst="rect">
            <a:avLst/>
          </a:prstGeom>
        </p:spPr>
      </p:pic>
      <p:pic>
        <p:nvPicPr>
          <p:cNvPr id="7" name="reaper_w_noise_8k_shorter">
            <a:hlinkClick r:id="" action="ppaction://media"/>
            <a:extLst>
              <a:ext uri="{FF2B5EF4-FFF2-40B4-BE49-F238E27FC236}">
                <a16:creationId xmlns:a16="http://schemas.microsoft.com/office/drawing/2014/main" id="{A48A58AA-07C8-49D4-ABD4-BA6B7ED0E3E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49758" y="2999813"/>
            <a:ext cx="324101" cy="3241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570860-DE30-4AE6-9D95-462F49D603FD}"/>
              </a:ext>
            </a:extLst>
          </p:cNvPr>
          <p:cNvSpPr txBox="1"/>
          <p:nvPr/>
        </p:nvSpPr>
        <p:spPr>
          <a:xfrm>
            <a:off x="3453414" y="2858610"/>
            <a:ext cx="737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LSD score (best) between the outputs and the ground-truth file:</a:t>
            </a:r>
            <a:br>
              <a:rPr lang="en-IN" dirty="0"/>
            </a:br>
            <a:r>
              <a:rPr lang="en-IN" dirty="0"/>
              <a:t> LSD = 12.05; scale = 4</a:t>
            </a:r>
          </a:p>
        </p:txBody>
      </p:sp>
      <p:pic>
        <p:nvPicPr>
          <p:cNvPr id="2" name="start_scale=4">
            <a:hlinkClick r:id="" action="ppaction://media"/>
            <a:extLst>
              <a:ext uri="{FF2B5EF4-FFF2-40B4-BE49-F238E27FC236}">
                <a16:creationId xmlns:a16="http://schemas.microsoft.com/office/drawing/2014/main" id="{BAEE8A27-F05C-48E1-925D-2EDA77807C6F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823460" y="3613315"/>
            <a:ext cx="324101" cy="3241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742019-C298-481B-8B31-DDFAB1B12B17}"/>
              </a:ext>
            </a:extLst>
          </p:cNvPr>
          <p:cNvSpPr txBox="1"/>
          <p:nvPr/>
        </p:nvSpPr>
        <p:spPr>
          <a:xfrm>
            <a:off x="4341180" y="3585844"/>
            <a:ext cx="175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Scale = 4</a:t>
            </a:r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26EAA791-F928-4122-B489-B53F7D586C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29" y="4063550"/>
            <a:ext cx="2914191" cy="19500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51D33C-DB43-4821-BD57-E6C07BF2D24E}"/>
              </a:ext>
            </a:extLst>
          </p:cNvPr>
          <p:cNvSpPr txBox="1"/>
          <p:nvPr/>
        </p:nvSpPr>
        <p:spPr>
          <a:xfrm>
            <a:off x="8772052" y="5996497"/>
            <a:ext cx="173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Ground truth</a:t>
            </a:r>
          </a:p>
        </p:txBody>
      </p:sp>
      <p:pic>
        <p:nvPicPr>
          <p:cNvPr id="10" name="Picture 9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3C671B38-3255-4CDA-B21B-F5D1D6728C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85" y="4063550"/>
            <a:ext cx="2915410" cy="19500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802ECCA-75CF-4C9C-A55E-C7838D3F8631}"/>
              </a:ext>
            </a:extLst>
          </p:cNvPr>
          <p:cNvSpPr txBox="1"/>
          <p:nvPr/>
        </p:nvSpPr>
        <p:spPr>
          <a:xfrm>
            <a:off x="4429144" y="5990176"/>
            <a:ext cx="173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Scale=4 output</a:t>
            </a:r>
          </a:p>
        </p:txBody>
      </p:sp>
    </p:spTree>
    <p:extLst>
      <p:ext uri="{BB962C8B-B14F-4D97-AF65-F5344CB8AC3E}">
        <p14:creationId xmlns:p14="http://schemas.microsoft.com/office/powerpoint/2010/main" val="59453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6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07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3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789</Words>
  <Application>Microsoft Office PowerPoint</Application>
  <PresentationFormat>Widescreen</PresentationFormat>
  <Paragraphs>94</Paragraphs>
  <Slides>10</Slides>
  <Notes>0</Notes>
  <HiddenSlides>0</HiddenSlides>
  <MMClips>16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Generating noisy speech data from clean data in the frequency domain using Deep Learning Methods</vt:lpstr>
      <vt:lpstr>Tasks to be completed:</vt:lpstr>
      <vt:lpstr>Before we begin, how was the SinGAN implementation modified?</vt:lpstr>
      <vt:lpstr>Adding a Normalization technique to SinGAN:</vt:lpstr>
      <vt:lpstr>Results of Normalization:</vt:lpstr>
      <vt:lpstr>Trying different scaling algorithms:</vt:lpstr>
      <vt:lpstr>Training SinGAN with different sets of data: (I)</vt:lpstr>
      <vt:lpstr>Training SinGAN with different sets of data: (II)</vt:lpstr>
      <vt:lpstr>Training SinGAN with different sets of data: (III)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noisy speech data from clean data in the frequency domain using Deep Learning Methods</dc:title>
  <dc:creator>Shashank Shirol</dc:creator>
  <cp:lastModifiedBy>Shashank Shirol</cp:lastModifiedBy>
  <cp:revision>120</cp:revision>
  <dcterms:created xsi:type="dcterms:W3CDTF">2021-03-01T07:00:42Z</dcterms:created>
  <dcterms:modified xsi:type="dcterms:W3CDTF">2021-03-02T08:06:27Z</dcterms:modified>
</cp:coreProperties>
</file>