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4.wav"/><Relationship Id="rId7" Type="http://schemas.openxmlformats.org/officeDocument/2006/relationships/image" Target="../media/image4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10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media" Target="../media/media4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audio" Target="../media/media5.wav"/><Relationship Id="rId11" Type="http://schemas.openxmlformats.org/officeDocument/2006/relationships/image" Target="../media/image4.png"/><Relationship Id="rId5" Type="http://schemas.microsoft.com/office/2007/relationships/media" Target="../media/media5.wav"/><Relationship Id="rId10" Type="http://schemas.openxmlformats.org/officeDocument/2006/relationships/image" Target="../media/image8.jpg"/><Relationship Id="rId4" Type="http://schemas.openxmlformats.org/officeDocument/2006/relationships/audio" Target="../media/media4.wav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7.jpg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9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9EE-D10B-46BE-9EEE-E5F0AB4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CUT + SinGAN: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1463-F403-4004-BEED-AF63A68E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Another approach we could explore is using CUT to train on the global structure + using SinGAN for learning the texture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Here, we use output of CUT with SinGAN for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of using the two models in series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scores of the best output and Ground Truth: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between scale_4 and GT = 8.784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11E8-0EDD-4072-9342-8CD9F2D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7A920E3-EC95-4A24-93F3-D27086D8D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43" y="4275521"/>
            <a:ext cx="2859383" cy="1666437"/>
          </a:xfrm>
          <a:prstGeom prst="rect">
            <a:avLst/>
          </a:prstGeom>
        </p:spPr>
      </p:pic>
      <p:pic>
        <p:nvPicPr>
          <p:cNvPr id="7" name="start_scale=4">
            <a:hlinkClick r:id="" action="ppaction://media"/>
            <a:extLst>
              <a:ext uri="{FF2B5EF4-FFF2-40B4-BE49-F238E27FC236}">
                <a16:creationId xmlns:a16="http://schemas.microsoft.com/office/drawing/2014/main" id="{233303A6-EA36-4CE5-A2B4-04F8D0F726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85678" y="4803939"/>
            <a:ext cx="609600" cy="6096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AEF1B43-E791-49F5-B511-C2F60480D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41" y="4275520"/>
            <a:ext cx="2482192" cy="1666438"/>
          </a:xfrm>
          <a:prstGeom prst="rect">
            <a:avLst/>
          </a:prstGeom>
        </p:spPr>
      </p:pic>
      <p:pic>
        <p:nvPicPr>
          <p:cNvPr id="9" name="fe_03_2140-01463-B-046961-047389-A_8k">
            <a:hlinkClick r:id="" action="ppaction://media"/>
            <a:extLst>
              <a:ext uri="{FF2B5EF4-FFF2-40B4-BE49-F238E27FC236}">
                <a16:creationId xmlns:a16="http://schemas.microsoft.com/office/drawing/2014/main" id="{2C051E5A-C246-434D-944C-EDBD7D3B2B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133915" y="4803939"/>
            <a:ext cx="542743" cy="542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88814-8120-425E-91B8-773A190036CC}"/>
              </a:ext>
            </a:extLst>
          </p:cNvPr>
          <p:cNvSpPr txBox="1"/>
          <p:nvPr/>
        </p:nvSpPr>
        <p:spPr>
          <a:xfrm>
            <a:off x="6594134" y="5977468"/>
            <a:ext cx="148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C162A-1FD7-4049-AEDB-7FD51A3012E2}"/>
              </a:ext>
            </a:extLst>
          </p:cNvPr>
          <p:cNvSpPr txBox="1"/>
          <p:nvPr/>
        </p:nvSpPr>
        <p:spPr>
          <a:xfrm>
            <a:off x="2121335" y="5977468"/>
            <a:ext cx="1544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CUT + SinGAN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667A4-2D6F-4C0E-AE99-C8239DA13C71}"/>
              </a:ext>
            </a:extLst>
          </p:cNvPr>
          <p:cNvSpPr txBox="1"/>
          <p:nvPr/>
        </p:nvSpPr>
        <p:spPr>
          <a:xfrm>
            <a:off x="10235340" y="2745814"/>
            <a:ext cx="1579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As you can see, the output resembles the GT quite a bit. With upper frequencies correctly fading.</a:t>
            </a:r>
          </a:p>
          <a:p>
            <a:endParaRPr lang="en-IN" sz="1200" dirty="0"/>
          </a:p>
          <a:p>
            <a:r>
              <a:rPr lang="en-IN" sz="1200" dirty="0"/>
              <a:t>With a little fine-tuning, we could have a pipeline that produces good results.</a:t>
            </a:r>
          </a:p>
          <a:p>
            <a:endParaRPr lang="en-IN" sz="1200" dirty="0"/>
          </a:p>
          <a:p>
            <a:r>
              <a:rPr lang="en-IN" sz="1200" dirty="0"/>
              <a:t>We could also explore other texture transfer models that could better capture the noise.</a:t>
            </a:r>
          </a:p>
        </p:txBody>
      </p:sp>
    </p:spTree>
    <p:extLst>
      <p:ext uri="{BB962C8B-B14F-4D97-AF65-F5344CB8AC3E}">
        <p14:creationId xmlns:p14="http://schemas.microsoft.com/office/powerpoint/2010/main" val="26625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modify the official SinGAN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modify the Normalization method to use 5</a:t>
            </a:r>
            <a:r>
              <a:rPr lang="en-IN" baseline="30000" dirty="0"/>
              <a:t>th</a:t>
            </a:r>
            <a:r>
              <a:rPr lang="en-IN" dirty="0"/>
              <a:t>-percentile and 95</a:t>
            </a:r>
            <a:r>
              <a:rPr lang="en-IN" baseline="30000" dirty="0"/>
              <a:t>th</a:t>
            </a:r>
            <a:r>
              <a:rPr lang="en-IN" dirty="0"/>
              <a:t>-percentile values for Min-Max Normalization and document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 different Objective quality tests to see if they yield better results than the Log-Spectral Distance metric.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Perceptual Evaluation of Speech Quality (PESQ)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Mel-Cepstral Distance (MCD)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 Image-to-Image translation models to see if target spectrograms could be produced by learning the mapping from clean → noisy spectrograms.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Try a Variant of </a:t>
            </a:r>
            <a:r>
              <a:rPr lang="en-IN" dirty="0" err="1"/>
              <a:t>CycleGAN</a:t>
            </a:r>
            <a:r>
              <a:rPr lang="en-IN" dirty="0"/>
              <a:t> that can learn from unpaired images -- Contrastive Unpaired Translation (CUT)[1]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3FC9-ACE2-4099-B49C-A2FAF7A748B7}"/>
              </a:ext>
            </a:extLst>
          </p:cNvPr>
          <p:cNvSpPr txBox="1"/>
          <p:nvPr/>
        </p:nvSpPr>
        <p:spPr>
          <a:xfrm>
            <a:off x="1097280" y="6054571"/>
            <a:ext cx="674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[1] https://arxiv.org/pdf/2007.15651.pdf</a:t>
            </a:r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E6247-19F5-4CDF-A473-E3EC74B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normalization code in SinGAN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73C3E-C589-4496-AB5A-4E840FE6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Tried using 95</a:t>
            </a:r>
            <a:r>
              <a:rPr lang="en-IN" baseline="30000" dirty="0"/>
              <a:t>th</a:t>
            </a:r>
            <a:r>
              <a:rPr lang="en-IN" dirty="0"/>
              <a:t>-percentile and 5</a:t>
            </a:r>
            <a:r>
              <a:rPr lang="en-IN" baseline="30000" dirty="0"/>
              <a:t>th</a:t>
            </a:r>
            <a:r>
              <a:rPr lang="en-IN" dirty="0"/>
              <a:t>-percentile values for normalization and compared results with using the actual Maximum and Minimum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were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Best LSD with 95-per Normalization = 12.29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Calibri" panose="020F0502020204030204" pitchFamily="34" charset="0"/>
              </a:rPr>
              <a:t>Best LSD with min-max Normalization = 11.23 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36269-6D64-4F28-A8E8-9EBCC380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AC04ACD3-D8EE-43F6-8F86-DB50A917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9" y="3807440"/>
            <a:ext cx="3065920" cy="2061654"/>
          </a:xfrm>
          <a:prstGeom prst="rect">
            <a:avLst/>
          </a:prstGeom>
        </p:spPr>
      </p:pic>
      <p:pic>
        <p:nvPicPr>
          <p:cNvPr id="10" name="Picture 9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905C365-8A66-4C6C-A55D-F2D11129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52" y="3807440"/>
            <a:ext cx="3088658" cy="2061654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5E000D5-818D-4003-9653-4AC319408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80" y="3807440"/>
            <a:ext cx="3081013" cy="2061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DAEFD6-B8B3-4F15-BF06-B0E7A9C2BC4E}"/>
              </a:ext>
            </a:extLst>
          </p:cNvPr>
          <p:cNvSpPr txBox="1"/>
          <p:nvPr/>
        </p:nvSpPr>
        <p:spPr>
          <a:xfrm>
            <a:off x="1863904" y="5914294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5-95 percentile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0B2CB-CA96-4998-BDFF-1AB6352AD5E7}"/>
              </a:ext>
            </a:extLst>
          </p:cNvPr>
          <p:cNvSpPr txBox="1"/>
          <p:nvPr/>
        </p:nvSpPr>
        <p:spPr>
          <a:xfrm>
            <a:off x="8872711" y="5914294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7B0B2-2C11-4315-AAFD-67BF03334851}"/>
              </a:ext>
            </a:extLst>
          </p:cNvPr>
          <p:cNvSpPr txBox="1"/>
          <p:nvPr/>
        </p:nvSpPr>
        <p:spPr>
          <a:xfrm>
            <a:off x="5361706" y="5915489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Min-Max</a:t>
            </a:r>
          </a:p>
        </p:txBody>
      </p:sp>
    </p:spTree>
    <p:extLst>
      <p:ext uri="{BB962C8B-B14F-4D97-AF65-F5344CB8AC3E}">
        <p14:creationId xmlns:p14="http://schemas.microsoft.com/office/powerpoint/2010/main" val="11631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D2ADC1-D0AB-4829-9612-7DF38FD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8867" cy="1450757"/>
          </a:xfrm>
        </p:spPr>
        <p:txBody>
          <a:bodyPr/>
          <a:lstStyle/>
          <a:p>
            <a:r>
              <a:rPr lang="en-IN" dirty="0"/>
              <a:t>Testing different Objective quality tests (I):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3E67A-597C-440C-AC37-DB5A31B5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Perceptual Evaluation of Speech Quality (PESQ)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a speech intelligibility metric that takes a reference audio signal and compares it to the given audio.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scale for scores vary depending on the implementation – P.862 gives a score in range -0.5 to 4.5 and </a:t>
            </a:r>
            <a:r>
              <a:rPr lang="en-GB" dirty="0"/>
              <a:t> PESQ mapping function (P.862.1) maps to the MOS-LQO range (1.02 to 4.56)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Reliability of the metric is questionable as many online forums deem this metric as outdated and suggest to use something else.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Mel-Cepstral Distortion (MCD)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This measures how different two sequences of Mel </a:t>
            </a:r>
            <a:r>
              <a:rPr lang="en-GB" dirty="0" err="1"/>
              <a:t>Cepstra</a:t>
            </a:r>
            <a:r>
              <a:rPr lang="en-GB" dirty="0"/>
              <a:t> 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idea being that the smaller the MCD between synthesized and natural </a:t>
            </a:r>
            <a:r>
              <a:rPr lang="en-GB" dirty="0" err="1"/>
              <a:t>mel</a:t>
            </a:r>
            <a:r>
              <a:rPr lang="en-GB" dirty="0"/>
              <a:t> cepstral sequences, the closer the synthetic speech is to the reference.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Did not find a proper python implementation – ended up implementing my own function for calculating MCD.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52958-2C65-469B-94C3-892F9323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036A8-7D15-4A87-A9AC-2606132C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results of both the metrics were consistent with results obtained with LSD: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When LSD is low: PESQ is high, MCD is low.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When LSD is high: PESQ is low, MCD is high.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MCD calculation depends a lot on how the MFCCs are obtained and the parameters for evaluation like </a:t>
            </a:r>
            <a:r>
              <a:rPr lang="en-IN" dirty="0" err="1"/>
              <a:t>n_mels</a:t>
            </a:r>
            <a:r>
              <a:rPr lang="en-IN" dirty="0"/>
              <a:t>, </a:t>
            </a:r>
            <a:r>
              <a:rPr lang="en-IN" dirty="0" err="1"/>
              <a:t>n_mfccs</a:t>
            </a:r>
            <a:r>
              <a:rPr lang="en-IN" dirty="0"/>
              <a:t>, </a:t>
            </a:r>
            <a:r>
              <a:rPr lang="en-IN" dirty="0" err="1"/>
              <a:t>n_fft</a:t>
            </a:r>
            <a:r>
              <a:rPr lang="en-IN" dirty="0"/>
              <a:t> etc. But so is LSD.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Need to find the optimal parameters for calculation and with good reason.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How the scores translate from LSD: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Considering LSD score between </a:t>
            </a:r>
            <a:r>
              <a:rPr lang="en-IN" dirty="0" err="1"/>
              <a:t>ground_truth</a:t>
            </a:r>
            <a:r>
              <a:rPr lang="en-IN" dirty="0"/>
              <a:t> and scale=3_output: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DD4A-43FD-43A4-8071-2B5AE756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9C7875F-E3AD-4B23-BE56-FD90F4A0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8867" cy="1450757"/>
          </a:xfrm>
        </p:spPr>
        <p:txBody>
          <a:bodyPr/>
          <a:lstStyle/>
          <a:p>
            <a:r>
              <a:rPr lang="en-IN" dirty="0"/>
              <a:t>Testing different Objective quality tests (II):</a:t>
            </a:r>
          </a:p>
        </p:txBody>
      </p:sp>
      <p:pic>
        <p:nvPicPr>
          <p:cNvPr id="9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C55F41F5-A829-4E5C-BDAC-7A59D0251D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87611" y="4311082"/>
            <a:ext cx="304800" cy="304800"/>
          </a:xfrm>
          <a:prstGeom prst="rect">
            <a:avLst/>
          </a:prstGeom>
        </p:spPr>
      </p:pic>
      <p:pic>
        <p:nvPicPr>
          <p:cNvPr id="10" name="start_scale=3">
            <a:hlinkClick r:id="" action="ppaction://media"/>
            <a:extLst>
              <a:ext uri="{FF2B5EF4-FFF2-40B4-BE49-F238E27FC236}">
                <a16:creationId xmlns:a16="http://schemas.microsoft.com/office/drawing/2014/main" id="{AE139BFC-B629-4987-8F3F-DD32CAFA39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87611" y="5090088"/>
            <a:ext cx="304800" cy="30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1BC77-2063-4E2E-B1E1-2B40D03D9997}"/>
              </a:ext>
            </a:extLst>
          </p:cNvPr>
          <p:cNvSpPr txBox="1"/>
          <p:nvPr/>
        </p:nvSpPr>
        <p:spPr>
          <a:xfrm>
            <a:off x="2524539" y="4278816"/>
            <a:ext cx="149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ground_truth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8ED90-930F-4529-BAD4-1D1705C4E808}"/>
              </a:ext>
            </a:extLst>
          </p:cNvPr>
          <p:cNvSpPr txBox="1"/>
          <p:nvPr/>
        </p:nvSpPr>
        <p:spPr>
          <a:xfrm>
            <a:off x="2524539" y="5057822"/>
            <a:ext cx="164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scale=3_output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AACAF2-52C0-439A-B114-D3DCD4EE9B7F}"/>
              </a:ext>
            </a:extLst>
          </p:cNvPr>
          <p:cNvCxnSpPr>
            <a:cxnSpLocks/>
          </p:cNvCxnSpPr>
          <p:nvPr/>
        </p:nvCxnSpPr>
        <p:spPr>
          <a:xfrm flipV="1">
            <a:off x="5122628" y="4262683"/>
            <a:ext cx="0" cy="116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8D4BFC-47C0-4187-AE1D-57E520BC7CB9}"/>
              </a:ext>
            </a:extLst>
          </p:cNvPr>
          <p:cNvSpPr txBox="1"/>
          <p:nvPr/>
        </p:nvSpPr>
        <p:spPr>
          <a:xfrm>
            <a:off x="5834270" y="4284723"/>
            <a:ext cx="350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LSD = 11.23</a:t>
            </a:r>
          </a:p>
          <a:p>
            <a:r>
              <a:rPr lang="en-IN" dirty="0"/>
              <a:t>PESQ = 1.78</a:t>
            </a:r>
          </a:p>
          <a:p>
            <a:r>
              <a:rPr lang="en-IN" dirty="0"/>
              <a:t>MCD = 12.96</a:t>
            </a:r>
          </a:p>
        </p:txBody>
      </p:sp>
    </p:spTree>
    <p:extLst>
      <p:ext uri="{BB962C8B-B14F-4D97-AF65-F5344CB8AC3E}">
        <p14:creationId xmlns:p14="http://schemas.microsoft.com/office/powerpoint/2010/main" val="12079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4E1181-E847-497B-9E4E-36A0DB33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Contrastive Unpaired Translation (CUT)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EF382-B305-4E2E-8D44-45211F11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CUT or Contrastive Unpaired Translation is an updated version of </a:t>
            </a:r>
            <a:r>
              <a:rPr lang="en-IN" dirty="0" err="1"/>
              <a:t>CycleGAN</a:t>
            </a:r>
            <a:r>
              <a:rPr lang="en-IN" dirty="0"/>
              <a:t> that changes the way model learns the mapping by removing the pixel </a:t>
            </a:r>
            <a:r>
              <a:rPr lang="en-IN"/>
              <a:t>reconstruction loss (cycle consistency) </a:t>
            </a:r>
            <a:r>
              <a:rPr lang="en-IN" dirty="0"/>
              <a:t>and the inverse network to learn inverse mapping, used originally in the </a:t>
            </a:r>
            <a:r>
              <a:rPr lang="en-IN" dirty="0" err="1"/>
              <a:t>CycleGAN</a:t>
            </a:r>
            <a:r>
              <a:rPr lang="en-IN" dirty="0"/>
              <a:t>[2] paper.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makes CUT train almost twice as fast and it also produces comparable results than </a:t>
            </a:r>
            <a:r>
              <a:rPr lang="en-IN" dirty="0" err="1"/>
              <a:t>CycleGAN</a:t>
            </a:r>
            <a:r>
              <a:rPr lang="en-IN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use CUT to learn Image-to-Image translation for mapping from Clean Spectrograms to Noisy Spectrograms.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model training specifications were as follows: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No. of Training Images: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Domain A (Clean Spectrograms): 70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Domain B (Noisy Spectrograms): 140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Paired: 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Model: CUT (other available: </a:t>
            </a:r>
            <a:r>
              <a:rPr lang="en-IN" dirty="0" err="1"/>
              <a:t>FastCUT</a:t>
            </a:r>
            <a:r>
              <a:rPr lang="en-IN" dirty="0"/>
              <a:t>, </a:t>
            </a:r>
            <a:r>
              <a:rPr lang="en-IN" dirty="0" err="1"/>
              <a:t>SinCUT</a:t>
            </a:r>
            <a:r>
              <a:rPr lang="en-IN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Training Time: ~6.5 hours on Google </a:t>
            </a:r>
            <a:r>
              <a:rPr lang="en-IN" dirty="0" err="1"/>
              <a:t>Colab</a:t>
            </a:r>
            <a:r>
              <a:rPr lang="en-IN" dirty="0"/>
              <a:t> GPU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D6C5-4108-4829-86A7-DA8C5994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2F71-36C3-46B9-915C-C04ED5E102F6}"/>
              </a:ext>
            </a:extLst>
          </p:cNvPr>
          <p:cNvSpPr txBox="1"/>
          <p:nvPr/>
        </p:nvSpPr>
        <p:spPr>
          <a:xfrm>
            <a:off x="1097280" y="6054571"/>
            <a:ext cx="674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[2] https://arxiv.org/pdf/1703.10593.pdf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CBDB60F-5807-4C75-BC0B-06E8BB6A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83" y="3645024"/>
            <a:ext cx="3654300" cy="20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F9BE6C-EB8D-4B28-86F0-67F63C25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CUT:</a:t>
            </a:r>
          </a:p>
        </p:txBody>
      </p:sp>
      <p:pic>
        <p:nvPicPr>
          <p:cNvPr id="8" name="Content Placeholder 7" descr="A picture containing text, curtain&#10;&#10;Description automatically generated">
            <a:extLst>
              <a:ext uri="{FF2B5EF4-FFF2-40B4-BE49-F238E27FC236}">
                <a16:creationId xmlns:a16="http://schemas.microsoft.com/office/drawing/2014/main" id="{00255D06-FCB4-4C14-A820-E33D5A64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2" y="1920909"/>
            <a:ext cx="3167080" cy="21192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4EB4-C35A-4B9F-9379-04100654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1984404-B7ED-48C7-8521-5D822523A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77" y="1920909"/>
            <a:ext cx="3156656" cy="211924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C303A5-AD1E-48EC-856F-30E4602A7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08" y="1920909"/>
            <a:ext cx="3168376" cy="2119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410DF5-61FD-40E1-B4F0-52E49218DCFA}"/>
              </a:ext>
            </a:extLst>
          </p:cNvPr>
          <p:cNvSpPr txBox="1"/>
          <p:nvPr/>
        </p:nvSpPr>
        <p:spPr>
          <a:xfrm>
            <a:off x="8436221" y="4040154"/>
            <a:ext cx="23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Produced by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C994C-D8B3-42F6-BD16-130CA2C4F6A4}"/>
              </a:ext>
            </a:extLst>
          </p:cNvPr>
          <p:cNvSpPr txBox="1"/>
          <p:nvPr/>
        </p:nvSpPr>
        <p:spPr>
          <a:xfrm>
            <a:off x="1352887" y="4040154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Clean Spectrogram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145E-F805-4D77-91B9-19926F37FE76}"/>
              </a:ext>
            </a:extLst>
          </p:cNvPr>
          <p:cNvSpPr txBox="1"/>
          <p:nvPr/>
        </p:nvSpPr>
        <p:spPr>
          <a:xfrm>
            <a:off x="4894230" y="4040154"/>
            <a:ext cx="23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Target Noisy Spectrogram</a:t>
            </a:r>
          </a:p>
        </p:txBody>
      </p:sp>
      <p:pic>
        <p:nvPicPr>
          <p:cNvPr id="16" name="fe_03_2140-01463-B-046961-047389-src_8k">
            <a:hlinkClick r:id="" action="ppaction://media"/>
            <a:extLst>
              <a:ext uri="{FF2B5EF4-FFF2-40B4-BE49-F238E27FC236}">
                <a16:creationId xmlns:a16="http://schemas.microsoft.com/office/drawing/2014/main" id="{561EB4BF-DEE6-41AF-ABE9-D73ECDD43B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11062" y="4890857"/>
            <a:ext cx="609600" cy="609600"/>
          </a:xfrm>
          <a:prstGeom prst="rect">
            <a:avLst/>
          </a:prstGeom>
        </p:spPr>
      </p:pic>
      <p:pic>
        <p:nvPicPr>
          <p:cNvPr id="17" name="fe_03_2140-01463-B-046961-047389-A_8k">
            <a:hlinkClick r:id="" action="ppaction://media"/>
            <a:extLst>
              <a:ext uri="{FF2B5EF4-FFF2-40B4-BE49-F238E27FC236}">
                <a16:creationId xmlns:a16="http://schemas.microsoft.com/office/drawing/2014/main" id="{8D2C8B33-F55F-437F-9497-FB79D03EFF7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52405" y="4890857"/>
            <a:ext cx="609600" cy="609600"/>
          </a:xfrm>
          <a:prstGeom prst="rect">
            <a:avLst/>
          </a:prstGeom>
        </p:spPr>
      </p:pic>
      <p:pic>
        <p:nvPicPr>
          <p:cNvPr id="18" name="fe_03_2140-01463-B-046961-047389-src_out_resized_recon">
            <a:hlinkClick r:id="" action="ppaction://media"/>
            <a:extLst>
              <a:ext uri="{FF2B5EF4-FFF2-40B4-BE49-F238E27FC236}">
                <a16:creationId xmlns:a16="http://schemas.microsoft.com/office/drawing/2014/main" id="{B032788F-7DA7-4495-9217-0DB4AEDBB0F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71338" y="48908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8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28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F4EB-ED61-4DBE-91C4-EB2CCC4D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Comparison of Output produced by CUT and SinGAN: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990D-E303-4A34-B133-85F320E2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Log-Spectral Distance Scores: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between Ground truth and: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Best output of SinGAN: 12.903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Output of CUT: 8.311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Mel-Cepstral Distortion Scores: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MCD between Ground truth and: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Best output of SinGAN: 17.509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Output of CUT: 9.094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3C16-E7EC-410C-88BD-7D420B12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59D594C4-BBA2-4401-AB50-68FB75D34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14" y="3990106"/>
            <a:ext cx="2190450" cy="162776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6CED322-E87D-4F02-A849-839870B19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14" y="2111120"/>
            <a:ext cx="2190450" cy="1465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3E397-9850-48F8-B2E2-5047F50037C1}"/>
              </a:ext>
            </a:extLst>
          </p:cNvPr>
          <p:cNvSpPr txBox="1"/>
          <p:nvPr/>
        </p:nvSpPr>
        <p:spPr>
          <a:xfrm>
            <a:off x="7641609" y="3594601"/>
            <a:ext cx="130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CUT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64A2F-982E-4939-8A5B-AB22BB24E4D6}"/>
              </a:ext>
            </a:extLst>
          </p:cNvPr>
          <p:cNvSpPr txBox="1"/>
          <p:nvPr/>
        </p:nvSpPr>
        <p:spPr>
          <a:xfrm>
            <a:off x="7553335" y="5617871"/>
            <a:ext cx="148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SinGAN output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CEB9CCA-4EB8-40F8-9FA6-5C8819E83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703" y="3124846"/>
            <a:ext cx="2182348" cy="1465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CE501F-D0C2-4E17-A600-3A357549A47F}"/>
              </a:ext>
            </a:extLst>
          </p:cNvPr>
          <p:cNvSpPr txBox="1"/>
          <p:nvPr/>
        </p:nvSpPr>
        <p:spPr>
          <a:xfrm>
            <a:off x="10067874" y="4608328"/>
            <a:ext cx="148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Ground Truth</a:t>
            </a:r>
          </a:p>
        </p:txBody>
      </p:sp>
      <p:pic>
        <p:nvPicPr>
          <p:cNvPr id="15" name="start_scale=2">
            <a:hlinkClick r:id="" action="ppaction://media"/>
            <a:extLst>
              <a:ext uri="{FF2B5EF4-FFF2-40B4-BE49-F238E27FC236}">
                <a16:creationId xmlns:a16="http://schemas.microsoft.com/office/drawing/2014/main" id="{1868BEAF-4131-49D6-A0BE-496452BFF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5524" y="4536762"/>
            <a:ext cx="534451" cy="5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2151D-D815-4544-AB52-3322C016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experimentation and tuning of CUT: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1CB3F-2201-466E-B4BF-F77FE51D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CUT works with 0-255 scale images. It has to be modified to work directly on Spectrograms of audio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rescales the training images to a fixed size of 256x256. This block of code must be modified so that the dimensions of the input and output spectrograms remain identical.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may try passing the input audio files through a codec first before training with CUT and determine if CUT learns to capture the noise characteristics.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Try the </a:t>
            </a:r>
            <a:r>
              <a:rPr lang="en-IN" dirty="0" err="1"/>
              <a:t>SinCUT</a:t>
            </a:r>
            <a:r>
              <a:rPr lang="en-IN" dirty="0"/>
              <a:t> module that works with a single image from each domain.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601FB-BA90-4900-8E8D-6DD4005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95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971</Words>
  <Application>Microsoft Office PowerPoint</Application>
  <PresentationFormat>Widescreen</PresentationFormat>
  <Paragraphs>104</Paragraphs>
  <Slides>11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Modifying normalization code in SinGAN</vt:lpstr>
      <vt:lpstr>Testing different Objective quality tests (I):</vt:lpstr>
      <vt:lpstr>Testing different Objective quality tests (II):</vt:lpstr>
      <vt:lpstr>Contrastive Unpaired Translation (CUT)</vt:lpstr>
      <vt:lpstr>Results of CUT:</vt:lpstr>
      <vt:lpstr>Quantitative Comparison of Output produced by CUT and SinGAN:</vt:lpstr>
      <vt:lpstr>Further experimentation and tuning of CUT:</vt:lpstr>
      <vt:lpstr>Using CUT + SinGAN: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129</cp:revision>
  <dcterms:created xsi:type="dcterms:W3CDTF">2021-03-08T06:42:28Z</dcterms:created>
  <dcterms:modified xsi:type="dcterms:W3CDTF">2021-03-09T07:48:48Z</dcterms:modified>
</cp:coreProperties>
</file>