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E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2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FBBB-0119-4ABB-B3AB-A2C79DB1D2AC}" type="datetimeFigureOut">
              <a:rPr lang="es-AR" smtClean="0"/>
              <a:t>20/8/2025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EF2-BBBC-49F9-99AD-79EC19D767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507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FBBB-0119-4ABB-B3AB-A2C79DB1D2AC}" type="datetimeFigureOut">
              <a:rPr lang="es-AR" smtClean="0"/>
              <a:t>20/8/2025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EF2-BBBC-49F9-99AD-79EC19D767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757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FBBB-0119-4ABB-B3AB-A2C79DB1D2AC}" type="datetimeFigureOut">
              <a:rPr lang="es-AR" smtClean="0"/>
              <a:t>20/8/2025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EF2-BBBC-49F9-99AD-79EC19D767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419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FBBB-0119-4ABB-B3AB-A2C79DB1D2AC}" type="datetimeFigureOut">
              <a:rPr lang="es-AR" smtClean="0"/>
              <a:t>20/8/2025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EF2-BBBC-49F9-99AD-79EC19D767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898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FBBB-0119-4ABB-B3AB-A2C79DB1D2AC}" type="datetimeFigureOut">
              <a:rPr lang="es-AR" smtClean="0"/>
              <a:t>20/8/2025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EF2-BBBC-49F9-99AD-79EC19D767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4960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FBBB-0119-4ABB-B3AB-A2C79DB1D2AC}" type="datetimeFigureOut">
              <a:rPr lang="es-AR" smtClean="0"/>
              <a:t>20/8/2025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EF2-BBBC-49F9-99AD-79EC19D767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274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FBBB-0119-4ABB-B3AB-A2C79DB1D2AC}" type="datetimeFigureOut">
              <a:rPr lang="es-AR" smtClean="0"/>
              <a:t>20/8/2025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EF2-BBBC-49F9-99AD-79EC19D767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459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FBBB-0119-4ABB-B3AB-A2C79DB1D2AC}" type="datetimeFigureOut">
              <a:rPr lang="es-AR" smtClean="0"/>
              <a:t>20/8/2025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EF2-BBBC-49F9-99AD-79EC19D767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524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FBBB-0119-4ABB-B3AB-A2C79DB1D2AC}" type="datetimeFigureOut">
              <a:rPr lang="es-AR" smtClean="0"/>
              <a:t>20/8/2025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EF2-BBBC-49F9-99AD-79EC19D767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502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FBBB-0119-4ABB-B3AB-A2C79DB1D2AC}" type="datetimeFigureOut">
              <a:rPr lang="es-AR" smtClean="0"/>
              <a:t>20/8/2025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EF2-BBBC-49F9-99AD-79EC19D767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651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CFBBB-0119-4ABB-B3AB-A2C79DB1D2AC}" type="datetimeFigureOut">
              <a:rPr lang="es-AR" smtClean="0"/>
              <a:t>20/8/2025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0EF2-BBBC-49F9-99AD-79EC19D767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390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CFBBB-0119-4ABB-B3AB-A2C79DB1D2AC}" type="datetimeFigureOut">
              <a:rPr lang="es-AR" smtClean="0"/>
              <a:t>20/8/2025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E0EF2-BBBC-49F9-99AD-79EC19D767E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6202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1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9592" y="833359"/>
            <a:ext cx="7772400" cy="1470025"/>
          </a:xfrm>
          <a:solidFill>
            <a:srgbClr val="BCE3B7">
              <a:alpha val="69000"/>
            </a:srgbClr>
          </a:solidFill>
        </p:spPr>
        <p:txBody>
          <a:bodyPr/>
          <a:lstStyle/>
          <a:p>
            <a:r>
              <a:rPr lang="es-MX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 Light" panose="020E0502030303020204" pitchFamily="34" charset="0"/>
              </a:rPr>
              <a:t>Paradigmas de Programación</a:t>
            </a:r>
            <a:endParaRPr lang="es-AR" b="1" dirty="0">
              <a:solidFill>
                <a:schemeClr val="tx1">
                  <a:lumMod val="85000"/>
                  <a:lumOff val="15000"/>
                </a:schemeClr>
              </a:solidFill>
              <a:latin typeface="Candara Light" panose="020E0502030303020204" pitchFamily="34" charset="0"/>
            </a:endParaRPr>
          </a:p>
        </p:txBody>
      </p:sp>
      <p:pic>
        <p:nvPicPr>
          <p:cNvPr id="1029" name="Picture 5" descr="C:\Users\leo\Pictures\PDP\porta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70" y="2323178"/>
            <a:ext cx="5893842" cy="456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124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1729" y="2852936"/>
            <a:ext cx="8054727" cy="1754326"/>
          </a:xfrm>
          <a:prstGeom prst="rect">
            <a:avLst/>
          </a:prstGeom>
          <a:solidFill>
            <a:srgbClr val="BCE3B7">
              <a:alpha val="70980"/>
            </a:srgbClr>
          </a:solidFill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r>
              <a:rPr lang="es-MX" dirty="0" smtClean="0">
                <a:latin typeface="Candara" panose="020E0502030303020204" pitchFamily="34" charset="0"/>
              </a:rPr>
              <a:t>Los paradigmas de programación son básicamente los diferentes enfoques o estilos que se utilizan para escribir y organizar el código. Cada paradigma tiene su filosofía y sus propias reglas. A lo largo del tiempo han surgido varios, así que hagamos un pequeño recorrido.</a:t>
            </a:r>
          </a:p>
          <a:p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4049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Candara" panose="020E0502030303020204" pitchFamily="34" charset="0"/>
              </a:rPr>
              <a:t>¿Qué son los paradigmas de programación?</a:t>
            </a:r>
            <a:endParaRPr lang="es-AR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051" name="Picture 3" descr="C:\Users\leo\Pictures\PDP\portad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28620"/>
            <a:ext cx="2234159" cy="172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41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E3B7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627784" y="148493"/>
            <a:ext cx="4190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latin typeface="Candara" panose="020E0502030303020204" pitchFamily="34" charset="0"/>
              </a:rPr>
              <a:t>Clasificaciones principales</a:t>
            </a:r>
            <a:endParaRPr lang="es-AR" sz="2800" b="1" dirty="0">
              <a:latin typeface="Candara" panose="020E0502030303020204" pitchFamily="34" charset="0"/>
            </a:endParaRPr>
          </a:p>
        </p:txBody>
      </p:sp>
      <p:pic>
        <p:nvPicPr>
          <p:cNvPr id="3076" name="Picture 4" descr="C:\Users\leo\Pictures\PDP\paradigmas de programacio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35" y="944443"/>
            <a:ext cx="8902361" cy="579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 rot="599631">
            <a:off x="395536" y="4869161"/>
            <a:ext cx="1728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0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“</a:t>
            </a:r>
            <a:r>
              <a:rPr lang="es-MX" sz="72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?</a:t>
            </a:r>
            <a:r>
              <a:rPr lang="es-MX" sz="6000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”</a:t>
            </a:r>
            <a:endParaRPr lang="es-AR" sz="54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86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E3B7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627784" y="148493"/>
            <a:ext cx="4190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latin typeface="Candara" panose="020E0502030303020204" pitchFamily="34" charset="0"/>
              </a:rPr>
              <a:t>Clasificaciones principales</a:t>
            </a:r>
            <a:endParaRPr lang="es-AR" sz="2800" b="1" dirty="0">
              <a:latin typeface="Candara" panose="020E0502030303020204" pitchFamily="34" charset="0"/>
            </a:endParaRPr>
          </a:p>
        </p:txBody>
      </p:sp>
      <p:pic>
        <p:nvPicPr>
          <p:cNvPr id="4099" name="Picture 3" descr="C:\Users\leo\Pictures\PDP\paradigmas de programacion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29" y="1052734"/>
            <a:ext cx="6010101" cy="537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21728" y="1988840"/>
            <a:ext cx="8054727" cy="2862322"/>
          </a:xfrm>
          <a:prstGeom prst="rect">
            <a:avLst/>
          </a:prstGeom>
          <a:solidFill>
            <a:srgbClr val="BCE3B7">
              <a:alpha val="70980"/>
            </a:srgbClr>
          </a:solidFill>
        </p:spPr>
        <p:txBody>
          <a:bodyPr wrap="square" rtlCol="0">
            <a:spAutoFit/>
          </a:bodyPr>
          <a:lstStyle/>
          <a:p>
            <a:endParaRPr lang="es-MX" dirty="0" smtClean="0"/>
          </a:p>
          <a:p>
            <a:r>
              <a:rPr lang="es-MX" dirty="0" smtClean="0">
                <a:latin typeface="Candara" panose="020E0502030303020204" pitchFamily="34" charset="0"/>
              </a:rPr>
              <a:t>Una </a:t>
            </a:r>
            <a:r>
              <a:rPr lang="es-MX" dirty="0">
                <a:latin typeface="Candara" panose="020E0502030303020204" pitchFamily="34" charset="0"/>
              </a:rPr>
              <a:t>función es un bloque de código reutilizable que nos evita repetir las mismas instrucciones cada vez que queremos hacer lo </a:t>
            </a:r>
            <a:r>
              <a:rPr lang="es-MX" dirty="0" smtClean="0">
                <a:latin typeface="Candara" panose="020E0502030303020204" pitchFamily="34" charset="0"/>
              </a:rPr>
              <a:t>mismo.</a:t>
            </a:r>
          </a:p>
          <a:p>
            <a:endParaRPr lang="es-MX" dirty="0" smtClean="0">
              <a:latin typeface="Candara" panose="020E0502030303020204" pitchFamily="34" charset="0"/>
            </a:endParaRPr>
          </a:p>
          <a:p>
            <a:r>
              <a:rPr lang="es-MX" dirty="0" smtClean="0">
                <a:latin typeface="Candara" panose="020E0502030303020204" pitchFamily="34" charset="0"/>
              </a:rPr>
              <a:t>Ejemplo:</a:t>
            </a:r>
          </a:p>
          <a:p>
            <a:r>
              <a:rPr lang="es-AR" dirty="0" smtClean="0"/>
              <a:t>	Una </a:t>
            </a:r>
            <a:r>
              <a:rPr lang="es-AR" b="1" dirty="0"/>
              <a:t>función</a:t>
            </a:r>
            <a:r>
              <a:rPr lang="es-AR" dirty="0"/>
              <a:t> es como una </a:t>
            </a:r>
            <a:r>
              <a:rPr lang="es-AR" b="1" dirty="0"/>
              <a:t>receta</a:t>
            </a:r>
            <a:r>
              <a:rPr lang="es-AR" dirty="0"/>
              <a:t> o un </a:t>
            </a:r>
            <a:r>
              <a:rPr lang="es-AR" b="1" dirty="0"/>
              <a:t>mecanismo</a:t>
            </a:r>
            <a:r>
              <a:rPr lang="es-AR" dirty="0"/>
              <a:t> dentro de un programa: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dirty="0"/>
              <a:t>Recibe ciertos </a:t>
            </a:r>
            <a:r>
              <a:rPr lang="es-AR" b="1" dirty="0"/>
              <a:t>ingredientes</a:t>
            </a:r>
            <a:r>
              <a:rPr lang="es-AR" dirty="0"/>
              <a:t> (llamados </a:t>
            </a:r>
            <a:r>
              <a:rPr lang="es-AR" i="1" dirty="0"/>
              <a:t>parámetros</a:t>
            </a:r>
            <a:r>
              <a:rPr lang="es-AR" dirty="0"/>
              <a:t> o </a:t>
            </a:r>
            <a:r>
              <a:rPr lang="es-AR" i="1" dirty="0"/>
              <a:t>argumentos</a:t>
            </a:r>
            <a:r>
              <a:rPr lang="es-AR" dirty="0"/>
              <a:t>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dirty="0"/>
              <a:t>Realiza un </a:t>
            </a:r>
            <a:r>
              <a:rPr lang="es-AR" b="1" dirty="0"/>
              <a:t>proceso</a:t>
            </a:r>
            <a:r>
              <a:rPr lang="es-AR" dirty="0"/>
              <a:t> (una serie de pasos definidos).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dirty="0"/>
              <a:t>Devuelve un </a:t>
            </a:r>
            <a:r>
              <a:rPr lang="es-AR" b="1" dirty="0"/>
              <a:t>resultado</a:t>
            </a:r>
            <a:r>
              <a:rPr lang="es-AR" dirty="0"/>
              <a:t> (un valor) o ejecuta una </a:t>
            </a:r>
            <a:r>
              <a:rPr lang="es-AR" b="1" dirty="0"/>
              <a:t>acción</a:t>
            </a:r>
            <a:r>
              <a:rPr lang="es-AR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4049" y="548680"/>
            <a:ext cx="8229600" cy="1143000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bg1"/>
                </a:solidFill>
                <a:latin typeface="Candara" panose="020E0502030303020204" pitchFamily="34" charset="0"/>
              </a:rPr>
              <a:t>¿Qué son </a:t>
            </a:r>
            <a:r>
              <a:rPr lang="es-MX" dirty="0" smtClean="0">
                <a:solidFill>
                  <a:schemeClr val="bg1"/>
                </a:solidFill>
                <a:latin typeface="Candara" panose="020E0502030303020204" pitchFamily="34" charset="0"/>
              </a:rPr>
              <a:t>las funciones?</a:t>
            </a:r>
            <a:endParaRPr lang="es-AR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2051" name="Picture 3" descr="C:\Users\leo\Pictures\PDP\portad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128620"/>
            <a:ext cx="2234159" cy="172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26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E3B7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339752" y="148493"/>
            <a:ext cx="4796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>
                <a:latin typeface="Candara" panose="020E0502030303020204" pitchFamily="34" charset="0"/>
              </a:rPr>
              <a:t>¿Qué son las funciones?</a:t>
            </a:r>
            <a:endParaRPr lang="es-AR" sz="3600" b="1" dirty="0">
              <a:latin typeface="Candara" panose="020E0502030303020204" pitchFamily="34" charset="0"/>
            </a:endParaRPr>
          </a:p>
        </p:txBody>
      </p:sp>
      <p:pic>
        <p:nvPicPr>
          <p:cNvPr id="5123" name="Picture 3" descr="C:\Users\leo\Pictures\PDP\Funcione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4" y="1119683"/>
            <a:ext cx="9036496" cy="543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 rot="745588">
            <a:off x="5767133" y="2440184"/>
            <a:ext cx="2738250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s-MX" sz="2000" dirty="0" smtClean="0">
                <a:latin typeface="Comic Sans MS" panose="030F0702030302020204" pitchFamily="66" charset="0"/>
              </a:rPr>
              <a:t>Funciones Ciudadanas</a:t>
            </a:r>
            <a:endParaRPr lang="es-AR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1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E3B7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835696" y="479082"/>
            <a:ext cx="5814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 smtClean="0">
                <a:latin typeface="Candara" panose="020E0502030303020204" pitchFamily="34" charset="0"/>
              </a:rPr>
              <a:t>Funciones de orden superior</a:t>
            </a:r>
            <a:endParaRPr lang="es-AR" sz="3600" b="1" dirty="0">
              <a:latin typeface="Candara" panose="020E0502030303020204" pitchFamily="34" charset="0"/>
            </a:endParaRPr>
          </a:p>
        </p:txBody>
      </p:sp>
      <p:pic>
        <p:nvPicPr>
          <p:cNvPr id="7172" name="Picture 4" descr="C:\Users\leo\Pictures\PDP\funcion orden superi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06" y="957858"/>
            <a:ext cx="8868312" cy="590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50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E3B7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79512" y="479081"/>
            <a:ext cx="439248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latin typeface="Candara" panose="020E0502030303020204" pitchFamily="34" charset="0"/>
              </a:rPr>
              <a:t>Llamado de función…</a:t>
            </a:r>
          </a:p>
          <a:p>
            <a:endParaRPr lang="es-MX" sz="3600" b="1" dirty="0">
              <a:latin typeface="Candara" panose="020E0502030303020204" pitchFamily="34" charset="0"/>
            </a:endParaRPr>
          </a:p>
          <a:p>
            <a:r>
              <a:rPr lang="es-MX" sz="1600" dirty="0">
                <a:latin typeface="Candara" panose="020E0502030303020204" pitchFamily="34" charset="0"/>
              </a:rPr>
              <a:t>// Recibe como </a:t>
            </a:r>
            <a:r>
              <a:rPr lang="es-MX" sz="1600" dirty="0" err="1">
                <a:latin typeface="Candara" panose="020E0502030303020204" pitchFamily="34" charset="0"/>
              </a:rPr>
              <a:t>parametro</a:t>
            </a:r>
            <a:r>
              <a:rPr lang="es-MX" sz="1600" dirty="0">
                <a:latin typeface="Candara" panose="020E0502030303020204" pitchFamily="34" charset="0"/>
              </a:rPr>
              <a:t> una </a:t>
            </a:r>
            <a:r>
              <a:rPr lang="es-MX" sz="1600" dirty="0" err="1">
                <a:latin typeface="Candara" panose="020E0502030303020204" pitchFamily="34" charset="0"/>
              </a:rPr>
              <a:t>funcion</a:t>
            </a:r>
            <a:r>
              <a:rPr lang="es-MX" sz="1600" dirty="0">
                <a:latin typeface="Candara" panose="020E0502030303020204" pitchFamily="34" charset="0"/>
              </a:rPr>
              <a:t> y un número y retorna una función</a:t>
            </a:r>
            <a:r>
              <a:rPr lang="es-MX" sz="1600" dirty="0" smtClean="0">
                <a:latin typeface="Candara" panose="020E0502030303020204" pitchFamily="34" charset="0"/>
              </a:rPr>
              <a:t>...</a:t>
            </a:r>
          </a:p>
          <a:p>
            <a:endParaRPr lang="es-MX" sz="1600" dirty="0" smtClean="0">
              <a:latin typeface="Candara" panose="020E0502030303020204" pitchFamily="34" charset="0"/>
            </a:endParaRPr>
          </a:p>
          <a:p>
            <a:r>
              <a:rPr lang="es-MX" sz="1600" b="1" dirty="0">
                <a:solidFill>
                  <a:srgbClr val="00B050"/>
                </a:solidFill>
                <a:latin typeface="Candara" panose="020E0502030303020204" pitchFamily="34" charset="0"/>
              </a:rPr>
              <a:t>// recibe una función y un valor</a:t>
            </a:r>
          </a:p>
          <a:p>
            <a:endParaRPr lang="es-MX" sz="1600" dirty="0">
              <a:latin typeface="Candara" panose="020E0502030303020204" pitchFamily="34" charset="0"/>
            </a:endParaRPr>
          </a:p>
          <a:p>
            <a:r>
              <a:rPr lang="es-MX" sz="1600" b="1" dirty="0" err="1">
                <a:latin typeface="Candara" panose="020E0502030303020204" pitchFamily="34" charset="0"/>
              </a:rPr>
              <a:t>const</a:t>
            </a:r>
            <a:r>
              <a:rPr lang="es-MX" sz="1600" b="1" dirty="0">
                <a:latin typeface="Candara" panose="020E0502030303020204" pitchFamily="34" charset="0"/>
              </a:rPr>
              <a:t> aplicar = (</a:t>
            </a:r>
            <a:r>
              <a:rPr lang="es-MX" sz="1600" b="1" dirty="0" err="1">
                <a:solidFill>
                  <a:srgbClr val="FF0000"/>
                </a:solidFill>
                <a:latin typeface="Candara" panose="020E0502030303020204" pitchFamily="34" charset="0"/>
              </a:rPr>
              <a:t>fn</a:t>
            </a:r>
            <a:r>
              <a:rPr lang="es-MX" sz="1600" b="1" dirty="0">
                <a:latin typeface="Candara" panose="020E0502030303020204" pitchFamily="34" charset="0"/>
              </a:rPr>
              <a:t>, </a:t>
            </a:r>
            <a:r>
              <a:rPr lang="es-MX" sz="1600" b="1" dirty="0">
                <a:solidFill>
                  <a:schemeClr val="accent5"/>
                </a:solidFill>
                <a:latin typeface="Candara" panose="020E0502030303020204" pitchFamily="34" charset="0"/>
              </a:rPr>
              <a:t>x</a:t>
            </a:r>
            <a:r>
              <a:rPr lang="es-MX" sz="1600" b="1" dirty="0">
                <a:latin typeface="Candara" panose="020E0502030303020204" pitchFamily="34" charset="0"/>
              </a:rPr>
              <a:t>) =&gt; </a:t>
            </a:r>
            <a:r>
              <a:rPr lang="es-MX" sz="1600" b="1" dirty="0" err="1">
                <a:latin typeface="Candara" panose="020E0502030303020204" pitchFamily="34" charset="0"/>
              </a:rPr>
              <a:t>fn</a:t>
            </a:r>
            <a:r>
              <a:rPr lang="es-MX" sz="1600" b="1" dirty="0">
                <a:latin typeface="Candara" panose="020E0502030303020204" pitchFamily="34" charset="0"/>
              </a:rPr>
              <a:t>(x); </a:t>
            </a:r>
            <a:endParaRPr lang="es-MX" sz="1600" b="1" dirty="0" smtClean="0">
              <a:latin typeface="Candara" panose="020E0502030303020204" pitchFamily="34" charset="0"/>
            </a:endParaRPr>
          </a:p>
          <a:p>
            <a:endParaRPr lang="es-MX" sz="1600" b="1" dirty="0">
              <a:latin typeface="Candara" panose="020E0502030303020204" pitchFamily="34" charset="0"/>
            </a:endParaRPr>
          </a:p>
          <a:p>
            <a:r>
              <a:rPr lang="es-MX" sz="1600" b="1" dirty="0" err="1" smtClean="0">
                <a:latin typeface="Candara" panose="020E0502030303020204" pitchFamily="34" charset="0"/>
              </a:rPr>
              <a:t>const</a:t>
            </a:r>
            <a:r>
              <a:rPr lang="es-MX" sz="1600" b="1" dirty="0" smtClean="0">
                <a:latin typeface="Candara" panose="020E0502030303020204" pitchFamily="34" charset="0"/>
              </a:rPr>
              <a:t> </a:t>
            </a:r>
            <a:r>
              <a:rPr lang="es-MX" sz="1600" b="1" dirty="0">
                <a:latin typeface="Candara" panose="020E0502030303020204" pitchFamily="34" charset="0"/>
              </a:rPr>
              <a:t>r = aplicar(</a:t>
            </a:r>
            <a:r>
              <a:rPr lang="es-MX" sz="1600" b="1" dirty="0">
                <a:solidFill>
                  <a:srgbClr val="FF0000"/>
                </a:solidFill>
                <a:latin typeface="Candara" panose="020E0502030303020204" pitchFamily="34" charset="0"/>
              </a:rPr>
              <a:t>n =&gt; n * 2</a:t>
            </a:r>
            <a:r>
              <a:rPr lang="es-MX" sz="1600" b="1" dirty="0">
                <a:latin typeface="Candara" panose="020E0502030303020204" pitchFamily="34" charset="0"/>
              </a:rPr>
              <a:t>, </a:t>
            </a:r>
            <a:r>
              <a:rPr lang="es-MX" sz="1600" b="1" dirty="0">
                <a:solidFill>
                  <a:schemeClr val="accent5"/>
                </a:solidFill>
                <a:latin typeface="Candara" panose="020E0502030303020204" pitchFamily="34" charset="0"/>
              </a:rPr>
              <a:t>5</a:t>
            </a:r>
            <a:r>
              <a:rPr lang="es-MX" sz="1600" b="1" dirty="0">
                <a:latin typeface="Candara" panose="020E0502030303020204" pitchFamily="34" charset="0"/>
              </a:rPr>
              <a:t>);   </a:t>
            </a:r>
            <a:r>
              <a:rPr lang="es-MX" sz="1600" b="1" dirty="0">
                <a:solidFill>
                  <a:srgbClr val="00B050"/>
                </a:solidFill>
                <a:latin typeface="Candara" panose="020E0502030303020204" pitchFamily="34" charset="0"/>
              </a:rPr>
              <a:t>// 10</a:t>
            </a:r>
          </a:p>
          <a:p>
            <a:endParaRPr lang="es-MX" sz="1600" b="1" dirty="0" smtClean="0">
              <a:latin typeface="Candara" panose="020E0502030303020204" pitchFamily="34" charset="0"/>
            </a:endParaRPr>
          </a:p>
          <a:p>
            <a:r>
              <a:rPr lang="es-MX" sz="1600" b="1" dirty="0" smtClean="0">
                <a:latin typeface="Candara" panose="020E0502030303020204" pitchFamily="34" charset="0"/>
              </a:rPr>
              <a:t>console.log(r</a:t>
            </a:r>
            <a:r>
              <a:rPr lang="es-MX" sz="1600" b="1" dirty="0">
                <a:latin typeface="Candara" panose="020E0502030303020204" pitchFamily="34" charset="0"/>
              </a:rPr>
              <a:t>);</a:t>
            </a:r>
            <a:endParaRPr lang="es-MX" sz="1600" b="1" dirty="0" smtClean="0">
              <a:latin typeface="Candara" panose="020E0502030303020204" pitchFamily="34" charset="0"/>
            </a:endParaRPr>
          </a:p>
        </p:txBody>
      </p:sp>
      <p:pic>
        <p:nvPicPr>
          <p:cNvPr id="8194" name="Picture 2" descr="C:\Users\leo\Pictures\PDP\func orden sup´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878" y="188640"/>
            <a:ext cx="4392488" cy="658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5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E3B7">
            <a:alpha val="2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250008" y="332656"/>
            <a:ext cx="6840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 smtClean="0">
                <a:latin typeface="Candara Light" panose="020E0502030303020204" pitchFamily="34" charset="0"/>
              </a:rPr>
              <a:t>Resumen:</a:t>
            </a:r>
          </a:p>
          <a:p>
            <a:endParaRPr lang="es-MX" sz="3600" b="1" dirty="0">
              <a:latin typeface="Candara Light" panose="020E0502030303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b="1" dirty="0" smtClean="0">
                <a:latin typeface="Candara Light" panose="020E0502030303020204" pitchFamily="34" charset="0"/>
              </a:rPr>
              <a:t>Funciones Puras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b="1" dirty="0" smtClean="0">
                <a:latin typeface="Candara Light" panose="020E0502030303020204" pitchFamily="34" charset="0"/>
              </a:rPr>
              <a:t>Composición de funciones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b="1" dirty="0" smtClean="0">
                <a:latin typeface="Candara Light" panose="020E0502030303020204" pitchFamily="34" charset="0"/>
              </a:rPr>
              <a:t>Funciones Recursivas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b="1" dirty="0" smtClean="0">
                <a:latin typeface="Candara Light" panose="020E0502030303020204" pitchFamily="34" charset="0"/>
              </a:rPr>
              <a:t>Funciones de Orden Superior</a:t>
            </a:r>
            <a:endParaRPr lang="es-AR" sz="3600" b="1" dirty="0">
              <a:latin typeface="Candara Light" panose="020E0502030303020204" pitchFamily="34" charset="0"/>
            </a:endParaRPr>
          </a:p>
        </p:txBody>
      </p:sp>
      <p:pic>
        <p:nvPicPr>
          <p:cNvPr id="6146" name="Picture 2" descr="C:\Users\leo\Pictures\PDP\Captur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61048"/>
            <a:ext cx="51625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6300192" y="4797152"/>
            <a:ext cx="2210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u="sng" dirty="0" smtClean="0">
                <a:latin typeface="Candara Light" panose="020E0502030303020204" pitchFamily="34" charset="0"/>
              </a:rPr>
              <a:t>Herramientas:</a:t>
            </a:r>
          </a:p>
          <a:p>
            <a:endParaRPr lang="es-MX" b="1" u="sng" dirty="0" smtClean="0">
              <a:latin typeface="Candara Light" panose="020E0502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>
                <a:latin typeface="Candara Light" panose="020E0502030303020204" pitchFamily="34" charset="0"/>
              </a:rPr>
              <a:t>Visual Studio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smtClean="0">
                <a:latin typeface="Candara Light" panose="020E0502030303020204" pitchFamily="34" charset="0"/>
              </a:rPr>
              <a:t>Node Js</a:t>
            </a:r>
            <a:endParaRPr lang="es-AR" b="1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332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177</Words>
  <Application>Microsoft Office PowerPoint</Application>
  <PresentationFormat>Presentación en pantalla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Paradigmas de Programación</vt:lpstr>
      <vt:lpstr>¿Qué son los paradigmas de programación?</vt:lpstr>
      <vt:lpstr>Presentación de PowerPoint</vt:lpstr>
      <vt:lpstr>Presentación de PowerPoint</vt:lpstr>
      <vt:lpstr>¿Qué son las funciones?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 de Programación</dc:title>
  <dc:creator>Leandro Alvarez</dc:creator>
  <cp:lastModifiedBy>Leandro Alvarez</cp:lastModifiedBy>
  <cp:revision>20</cp:revision>
  <dcterms:created xsi:type="dcterms:W3CDTF">2025-08-17T19:14:04Z</dcterms:created>
  <dcterms:modified xsi:type="dcterms:W3CDTF">2025-08-20T13:13:47Z</dcterms:modified>
</cp:coreProperties>
</file>