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46054"/>
  </p:normalViewPr>
  <p:slideViewPr>
    <p:cSldViewPr snapToGrid="0" snapToObjects="1">
      <p:cViewPr varScale="1">
        <p:scale>
          <a:sx n="55" d="100"/>
          <a:sy n="55" d="100"/>
        </p:scale>
        <p:origin x="3824" y="184"/>
      </p:cViewPr>
      <p:guideLst>
        <p:guide orient="horz" pos="2160"/>
        <p:guide pos="2880"/>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5B08F-2234-2341-974B-C5F20B0556A6}" type="datetimeFigureOut">
              <a:rPr lang="en-US" smtClean="0"/>
              <a:t>6/19/24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20349-8DF4-C343-95C3-DB69D99C3F48}" type="slidenum">
              <a:rPr lang="en-US" smtClean="0"/>
              <a:t>‹#›</a:t>
            </a:fld>
            <a:endParaRPr lang="en-US"/>
          </a:p>
        </p:txBody>
      </p:sp>
    </p:spTree>
    <p:extLst>
      <p:ext uri="{BB962C8B-B14F-4D97-AF65-F5344CB8AC3E}">
        <p14:creationId xmlns:p14="http://schemas.microsoft.com/office/powerpoint/2010/main" val="210313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(1:30 - 1:45) 15 minutes</a:t>
            </a:r>
          </a:p>
          <a:p>
            <a:endParaRPr lang="en-US" dirty="0"/>
          </a:p>
          <a:p>
            <a:r>
              <a:rPr lang="en-US" dirty="0"/>
              <a:t>**One Sentence Summary**</a:t>
            </a:r>
          </a:p>
          <a:p>
            <a:r>
              <a:rPr lang="en-US" dirty="0"/>
              <a:t>- "Introduce the concept of prompt engineering and explain its importance in crafting effective prompts for AI tools."</a:t>
            </a:r>
          </a:p>
          <a:p>
            <a:endParaRPr lang="en-US" dirty="0"/>
          </a:p>
          <a:p>
            <a:r>
              <a:rPr lang="en-US" dirty="0"/>
              <a:t>**Detailed Notes**:</a:t>
            </a:r>
          </a:p>
          <a:p>
            <a:endParaRPr lang="en-US" dirty="0"/>
          </a:p>
          <a:p>
            <a:r>
              <a:rPr lang="en-US" dirty="0"/>
              <a:t>- **Overview of Prompt Engineering**:</a:t>
            </a:r>
          </a:p>
          <a:p>
            <a:r>
              <a:rPr lang="en-US" dirty="0"/>
              <a:t>  - **Definition**:</a:t>
            </a:r>
          </a:p>
          <a:p>
            <a:r>
              <a:rPr lang="en-US" dirty="0"/>
              <a:t>    - Prompt engineering is the process of designing and refining the input prompts given to AI tools, such as ChatGPT and GitHub Copilot, to elicit useful and relevant responses.</a:t>
            </a:r>
          </a:p>
          <a:p>
            <a:r>
              <a:rPr lang="en-US" dirty="0"/>
              <a:t>  - **Role in AI Tools**:</a:t>
            </a:r>
          </a:p>
          <a:p>
            <a:r>
              <a:rPr lang="en-US" dirty="0"/>
              <a:t>    - Effective prompt engineering helps leverage AI capabilities for various tasks, including code generation, debugging, and creating documentation.</a:t>
            </a:r>
          </a:p>
          <a:p>
            <a:r>
              <a:rPr lang="en-US" dirty="0"/>
              <a:t>  - **Example**:</a:t>
            </a:r>
          </a:p>
          <a:p>
            <a:r>
              <a:rPr lang="en-US" dirty="0"/>
              <a:t>    - "When using ChatGPT to generate code, a well-crafted prompt might be: 'Write a Python function to merge two sorted lists into a single sorted list.' This provides clear instructions and context for the AI to generate accurate and relevant code."</a:t>
            </a:r>
          </a:p>
          <a:p>
            <a:endParaRPr lang="en-US" dirty="0"/>
          </a:p>
          <a:p>
            <a:r>
              <a:rPr lang="en-US" dirty="0"/>
              <a:t>- **Importance of Crafting Effective Prompts**:</a:t>
            </a:r>
          </a:p>
          <a:p>
            <a:r>
              <a:rPr lang="en-US" dirty="0"/>
              <a:t>  - **Accuracy and Relevance**:</a:t>
            </a:r>
          </a:p>
          <a:p>
            <a:r>
              <a:rPr lang="en-US" dirty="0"/>
              <a:t>    - The quality of the prompt directly impacts the relevance and accuracy of the AI's response. Ambiguous or vague prompts can lead to incorrect or incomplete outputs.</a:t>
            </a:r>
          </a:p>
          <a:p>
            <a:r>
              <a:rPr lang="en-US" dirty="0"/>
              <a:t>  - **Efficiency**:</a:t>
            </a:r>
          </a:p>
          <a:p>
            <a:r>
              <a:rPr lang="en-US" dirty="0"/>
              <a:t>    - Well-crafted prompts save time by reducing the need for multiple iterations to refine the AI's output.</a:t>
            </a:r>
          </a:p>
          <a:p>
            <a:r>
              <a:rPr lang="en-US" dirty="0"/>
              <a:t>  - **Example**:</a:t>
            </a:r>
          </a:p>
          <a:p>
            <a:r>
              <a:rPr lang="en-US" dirty="0"/>
              <a:t>    - "For debugging, a prompt like: 'Find the error in this Python code snippet for calculating factorials' is more effective than 'Fix this code,' as it provides specific context and expectations."</a:t>
            </a:r>
          </a:p>
          <a:p>
            <a:endParaRPr lang="en-US" dirty="0"/>
          </a:p>
          <a:p>
            <a:r>
              <a:rPr lang="en-US" dirty="0"/>
              <a:t>- **Examples of Effective Prompts**:</a:t>
            </a:r>
          </a:p>
          <a:p>
            <a:r>
              <a:rPr lang="en-US" dirty="0"/>
              <a:t>  - **Code Generation**:</a:t>
            </a:r>
          </a:p>
          <a:p>
            <a:r>
              <a:rPr lang="en-US" dirty="0"/>
              <a:t>    - "Generate a function in C# that sorts an array using quicksort."</a:t>
            </a:r>
          </a:p>
          <a:p>
            <a:r>
              <a:rPr lang="en-US" dirty="0"/>
              <a:t>    - This prompt specifies the programming language and the algorithm, making it clear what is required.</a:t>
            </a:r>
          </a:p>
          <a:p>
            <a:r>
              <a:rPr lang="en-US" dirty="0"/>
              <a:t>  - **Debugging**:</a:t>
            </a:r>
          </a:p>
          <a:p>
            <a:r>
              <a:rPr lang="en-US" dirty="0"/>
              <a:t>    - "Identify the logical error in this Java code for computing the Fibonacci sequence."</a:t>
            </a:r>
          </a:p>
          <a:p>
            <a:r>
              <a:rPr lang="en-US" dirty="0"/>
              <a:t>    - This prompt helps the AI focus on logical errors rather than syntax or other types of issues.</a:t>
            </a:r>
          </a:p>
          <a:p>
            <a:r>
              <a:rPr lang="en-US" dirty="0"/>
              <a:t>  - **Documentation**:</a:t>
            </a:r>
          </a:p>
          <a:p>
            <a:r>
              <a:rPr lang="en-US" dirty="0"/>
              <a:t>    - "Create documentation for a REST API endpoint that retrieves user information by ID."</a:t>
            </a:r>
          </a:p>
          <a:p>
            <a:r>
              <a:rPr lang="en-US" dirty="0"/>
              <a:t>    - This prompt indicates the type of documentation needed and the specific functionality to be documented.</a:t>
            </a:r>
          </a:p>
          <a:p>
            <a:endParaRPr lang="en-US" dirty="0"/>
          </a:p>
          <a:p>
            <a:r>
              <a:rPr lang="en-US" dirty="0"/>
              <a:t>**Background Information**:</a:t>
            </a:r>
          </a:p>
          <a:p>
            <a:r>
              <a:rPr lang="en-US" dirty="0"/>
              <a:t>- **History of Prompt Engineering**:</a:t>
            </a:r>
          </a:p>
          <a:p>
            <a:r>
              <a:rPr lang="en-US" dirty="0"/>
              <a:t>  - Prompt engineering has gained prominence with the rise of AI language models like GPT-3 and GPT-4. Initially, AI tools required extensive training data and fine-tuning to perform specific tasks. With advancements in AI, particularly in natural language processing, prompt engineering has become a practical approach to harness AI capabilities without extensive customization.</a:t>
            </a:r>
          </a:p>
          <a:p>
            <a:r>
              <a:rPr lang="en-US" dirty="0"/>
              <a:t>  - The concept aligns with the broader trend of making AI more accessible and user-friendly, allowing non-experts to benefit from advanced AI functionalities by simply crafting effective prompts.</a:t>
            </a:r>
          </a:p>
          <a:p>
            <a:endParaRPr lang="en-US" dirty="0"/>
          </a:p>
          <a:p>
            <a:r>
              <a:rPr lang="en-US" dirty="0"/>
              <a:t>**Example**:</a:t>
            </a:r>
          </a:p>
          <a:p>
            <a:r>
              <a:rPr lang="en-US" dirty="0"/>
              <a:t>- **Real-world Scenario**:</a:t>
            </a:r>
          </a:p>
          <a:p>
            <a:r>
              <a:rPr lang="en-US" dirty="0"/>
              <a:t>  - "In a software development project, a developer might use GitHub Copilot to write boilerplate code for setting up a REST API. By crafting a prompt like 'Generate the initial setup for a REST API in </a:t>
            </a:r>
            <a:r>
              <a:rPr lang="en-US" dirty="0" err="1"/>
              <a:t>Express.js</a:t>
            </a:r>
            <a:r>
              <a:rPr lang="en-US" dirty="0"/>
              <a:t>,' the developer can quickly get a functional codebase and focus on implementing specific features."</a:t>
            </a:r>
          </a:p>
        </p:txBody>
      </p:sp>
      <p:sp>
        <p:nvSpPr>
          <p:cNvPr id="4" name="Slide Number Placeholder 3"/>
          <p:cNvSpPr>
            <a:spLocks noGrp="1"/>
          </p:cNvSpPr>
          <p:nvPr>
            <p:ph type="sldNum" sz="quarter" idx="5"/>
          </p:nvPr>
        </p:nvSpPr>
        <p:spPr/>
        <p:txBody>
          <a:bodyPr/>
          <a:lstStyle/>
          <a:p>
            <a:fld id="{27620349-8DF4-C343-95C3-DB69D99C3F48}" type="slidenum">
              <a:rPr lang="en-US" smtClean="0"/>
              <a:t>1</a:t>
            </a:fld>
            <a:endParaRPr lang="en-US"/>
          </a:p>
        </p:txBody>
      </p:sp>
    </p:spTree>
    <p:extLst>
      <p:ext uri="{BB962C8B-B14F-4D97-AF65-F5344CB8AC3E}">
        <p14:creationId xmlns:p14="http://schemas.microsoft.com/office/powerpoint/2010/main" val="417898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(1:45 - 1:50) 5 minutes</a:t>
            </a:r>
          </a:p>
          <a:p>
            <a:endParaRPr lang="en-US" dirty="0"/>
          </a:p>
          <a:p>
            <a:r>
              <a:rPr lang="en-US" dirty="0"/>
              <a:t>**One Sentence Summary**</a:t>
            </a:r>
          </a:p>
          <a:p>
            <a:r>
              <a:rPr lang="en-US" dirty="0"/>
              <a:t>- "Discuss the seven stages of naming in coding to emphasize the importance of clarity and consistency in naming variables, functions, and classes."</a:t>
            </a:r>
          </a:p>
          <a:p>
            <a:endParaRPr lang="en-US" dirty="0"/>
          </a:p>
          <a:p>
            <a:r>
              <a:rPr lang="en-US" dirty="0"/>
              <a:t>**Detailed Notes**:</a:t>
            </a:r>
          </a:p>
          <a:p>
            <a:endParaRPr lang="en-US" dirty="0"/>
          </a:p>
          <a:p>
            <a:r>
              <a:rPr lang="en-US" dirty="0"/>
              <a:t>- **Overview of the 7 Stages of Naming**:</a:t>
            </a:r>
          </a:p>
          <a:p>
            <a:r>
              <a:rPr lang="en-US" dirty="0"/>
              <a:t>  - **Stage 1: Tentative Name**:</a:t>
            </a:r>
          </a:p>
          <a:p>
            <a:r>
              <a:rPr lang="en-US" dirty="0"/>
              <a:t>    - Start with a provisional name that describes the basic function or data of the variable, function, or class.</a:t>
            </a:r>
          </a:p>
          <a:p>
            <a:r>
              <a:rPr lang="en-US" dirty="0"/>
              <a:t>    - **Example**:</a:t>
            </a:r>
          </a:p>
          <a:p>
            <a:r>
              <a:rPr lang="en-US" dirty="0"/>
              <a:t>      - "For a function that adds two numbers, a tentative name could be `</a:t>
            </a:r>
            <a:r>
              <a:rPr lang="en-US" dirty="0" err="1"/>
              <a:t>AddTwoNumbers</a:t>
            </a:r>
            <a:r>
              <a:rPr lang="en-US" dirty="0"/>
              <a:t>`."</a:t>
            </a:r>
          </a:p>
          <a:p>
            <a:r>
              <a:rPr lang="en-US" dirty="0"/>
              <a:t>  - **Stage 2: Refine Name Based on Context**:</a:t>
            </a:r>
          </a:p>
          <a:p>
            <a:r>
              <a:rPr lang="en-US" dirty="0"/>
              <a:t>    - Refine the name to be more specific based on the context in which it is used.</a:t>
            </a:r>
          </a:p>
          <a:p>
            <a:r>
              <a:rPr lang="en-US" dirty="0"/>
              <a:t>    - **Example**:</a:t>
            </a:r>
          </a:p>
          <a:p>
            <a:r>
              <a:rPr lang="en-US" dirty="0"/>
              <a:t>      - "If the function adds two integers, refining the name to `</a:t>
            </a:r>
            <a:r>
              <a:rPr lang="en-US" dirty="0" err="1"/>
              <a:t>AddTwoIntegers</a:t>
            </a:r>
            <a:r>
              <a:rPr lang="en-US" dirty="0"/>
              <a:t>` provides more clarity."</a:t>
            </a:r>
          </a:p>
          <a:p>
            <a:r>
              <a:rPr lang="en-US" dirty="0"/>
              <a:t>  - **Stage 3: Ensure Consistency with Naming Conventions**:</a:t>
            </a:r>
          </a:p>
          <a:p>
            <a:r>
              <a:rPr lang="en-US" dirty="0"/>
              <a:t>    - Ensure the name follows the project's naming conventions (e.g., camelCase, </a:t>
            </a:r>
            <a:r>
              <a:rPr lang="en-US" dirty="0" err="1"/>
              <a:t>PascalCase</a:t>
            </a:r>
            <a:r>
              <a:rPr lang="en-US" dirty="0"/>
              <a:t>).</a:t>
            </a:r>
          </a:p>
          <a:p>
            <a:r>
              <a:rPr lang="en-US" dirty="0"/>
              <a:t>    - **Example**:</a:t>
            </a:r>
          </a:p>
          <a:p>
            <a:r>
              <a:rPr lang="en-US" dirty="0"/>
              <a:t>      - "In a C# project, use </a:t>
            </a:r>
            <a:r>
              <a:rPr lang="en-US" dirty="0" err="1"/>
              <a:t>PascalCase</a:t>
            </a:r>
            <a:r>
              <a:rPr lang="en-US" dirty="0"/>
              <a:t> for method names, so the function should be named `</a:t>
            </a:r>
            <a:r>
              <a:rPr lang="en-US" dirty="0" err="1"/>
              <a:t>AddTwoIntegers</a:t>
            </a:r>
            <a:r>
              <a:rPr lang="en-US" dirty="0"/>
              <a:t>`."</a:t>
            </a:r>
          </a:p>
          <a:p>
            <a:r>
              <a:rPr lang="en-US" dirty="0"/>
              <a:t>  - **Stage 4: Check for Ambiguity**:</a:t>
            </a:r>
          </a:p>
          <a:p>
            <a:r>
              <a:rPr lang="en-US" dirty="0"/>
              <a:t>    - Ensure the name is unambiguous and clearly indicates its purpose.</a:t>
            </a:r>
          </a:p>
          <a:p>
            <a:r>
              <a:rPr lang="en-US" dirty="0"/>
              <a:t>    - **Example**:</a:t>
            </a:r>
          </a:p>
          <a:p>
            <a:r>
              <a:rPr lang="en-US" dirty="0"/>
              <a:t>      - "Avoid names like `</a:t>
            </a:r>
            <a:r>
              <a:rPr lang="en-US" dirty="0" err="1"/>
              <a:t>ProcessData</a:t>
            </a:r>
            <a:r>
              <a:rPr lang="en-US" dirty="0"/>
              <a:t>` which are too generic and unclear about the function's purpose."</a:t>
            </a:r>
          </a:p>
          <a:p>
            <a:r>
              <a:rPr lang="en-US" dirty="0"/>
              <a:t>  - **Stage 5: Validate Against Existing Names**:</a:t>
            </a:r>
          </a:p>
          <a:p>
            <a:r>
              <a:rPr lang="en-US" dirty="0"/>
              <a:t>    - Ensure the name does not conflict with existing names in the codebase.</a:t>
            </a:r>
          </a:p>
          <a:p>
            <a:r>
              <a:rPr lang="en-US" dirty="0"/>
              <a:t>    - **Example**:</a:t>
            </a:r>
          </a:p>
          <a:p>
            <a:r>
              <a:rPr lang="en-US" dirty="0"/>
              <a:t>      - "Check if there is already a function named `</a:t>
            </a:r>
            <a:r>
              <a:rPr lang="en-US" dirty="0" err="1"/>
              <a:t>AddTwoIntegers</a:t>
            </a:r>
            <a:r>
              <a:rPr lang="en-US" dirty="0"/>
              <a:t>` to avoid naming conflicts."</a:t>
            </a:r>
          </a:p>
          <a:p>
            <a:r>
              <a:rPr lang="en-US" dirty="0"/>
              <a:t>  - **Stage 6: Iterate Based on Feedback**:</a:t>
            </a:r>
          </a:p>
          <a:p>
            <a:r>
              <a:rPr lang="en-US" dirty="0"/>
              <a:t>    - Iterate on the name based on peer feedback and code reviews.</a:t>
            </a:r>
          </a:p>
          <a:p>
            <a:r>
              <a:rPr lang="en-US" dirty="0"/>
              <a:t>    - **Example**:</a:t>
            </a:r>
          </a:p>
          <a:p>
            <a:r>
              <a:rPr lang="en-US" dirty="0"/>
              <a:t>      - "If feedback suggests the name could be clearer, consider renaming to `</a:t>
            </a:r>
            <a:r>
              <a:rPr lang="en-US" dirty="0" err="1"/>
              <a:t>SumTwoIntegers</a:t>
            </a:r>
            <a:r>
              <a:rPr lang="en-US" dirty="0"/>
              <a:t>`."</a:t>
            </a:r>
          </a:p>
          <a:p>
            <a:r>
              <a:rPr lang="en-US" dirty="0"/>
              <a:t>  - **Stage 7: Finalize Name**:</a:t>
            </a:r>
          </a:p>
          <a:p>
            <a:r>
              <a:rPr lang="en-US" dirty="0"/>
              <a:t>    - Finalize the name once it is clear, unambiguous, and consistent with naming conventions.</a:t>
            </a:r>
          </a:p>
          <a:p>
            <a:r>
              <a:rPr lang="en-US" dirty="0"/>
              <a:t>    - **Example**:</a:t>
            </a:r>
          </a:p>
          <a:p>
            <a:r>
              <a:rPr lang="en-US" dirty="0"/>
              <a:t>      - "Finalize the name `</a:t>
            </a:r>
            <a:r>
              <a:rPr lang="en-US" dirty="0" err="1"/>
              <a:t>SumTwoIntegers</a:t>
            </a:r>
            <a:r>
              <a:rPr lang="en-US" dirty="0"/>
              <a:t>` if it clearly describes the function and follows conventions."</a:t>
            </a:r>
          </a:p>
          <a:p>
            <a:endParaRPr lang="en-US" dirty="0"/>
          </a:p>
          <a:p>
            <a:r>
              <a:rPr lang="en-US" dirty="0"/>
              <a:t>**Background Information**:</a:t>
            </a:r>
          </a:p>
          <a:p>
            <a:r>
              <a:rPr lang="en-US" dirty="0"/>
              <a:t>- **Importance of Naming in Software Development**:</a:t>
            </a:r>
          </a:p>
          <a:p>
            <a:r>
              <a:rPr lang="en-US" dirty="0"/>
              <a:t>  - Naming is a critical aspect of software development that significantly impacts code readability and maintainability. Clear and consistent naming conventions help developers understand the purpose and functionality of code elements, making it easier to collaborate and maintain the codebase over time.</a:t>
            </a:r>
          </a:p>
          <a:p>
            <a:r>
              <a:rPr lang="en-US" dirty="0"/>
              <a:t>  - The practice of thoughtful naming dates back to early programming languages, where mnemonic naming was used to make code more understandable. Over time, as software development has evolved, the importance of naming has been emphasized in various programming methodologies and best practices.</a:t>
            </a:r>
          </a:p>
          <a:p>
            <a:endParaRPr lang="en-US" dirty="0"/>
          </a:p>
          <a:p>
            <a:r>
              <a:rPr lang="en-US" dirty="0"/>
              <a:t>**Example**:</a:t>
            </a:r>
          </a:p>
          <a:p>
            <a:r>
              <a:rPr lang="en-US" dirty="0"/>
              <a:t>- **Real-world Scenario**:</a:t>
            </a:r>
          </a:p>
          <a:p>
            <a:r>
              <a:rPr lang="en-US" dirty="0"/>
              <a:t>  - "In a large codebase, using clear and consistent names helps new developers quickly understand the code. For example, in a banking application, a function named `</a:t>
            </a:r>
            <a:r>
              <a:rPr lang="en-US" dirty="0" err="1"/>
              <a:t>CalculateInterestForSavingsAccount</a:t>
            </a:r>
            <a:r>
              <a:rPr lang="en-US" dirty="0"/>
              <a:t>` immediately conveys its purpose, whereas a name like `</a:t>
            </a:r>
            <a:r>
              <a:rPr lang="en-US" dirty="0" err="1"/>
              <a:t>CalcInt</a:t>
            </a:r>
            <a:r>
              <a:rPr lang="en-US" dirty="0"/>
              <a:t>` would be ambiguous and confusing."</a:t>
            </a:r>
          </a:p>
        </p:txBody>
      </p:sp>
      <p:sp>
        <p:nvSpPr>
          <p:cNvPr id="4" name="Slide Number Placeholder 3"/>
          <p:cNvSpPr>
            <a:spLocks noGrp="1"/>
          </p:cNvSpPr>
          <p:nvPr>
            <p:ph type="sldNum" sz="quarter" idx="5"/>
          </p:nvPr>
        </p:nvSpPr>
        <p:spPr/>
        <p:txBody>
          <a:bodyPr/>
          <a:lstStyle/>
          <a:p>
            <a:fld id="{27620349-8DF4-C343-95C3-DB69D99C3F48}" type="slidenum">
              <a:rPr lang="en-US" smtClean="0"/>
              <a:t>2</a:t>
            </a:fld>
            <a:endParaRPr lang="en-US"/>
          </a:p>
        </p:txBody>
      </p:sp>
    </p:spTree>
    <p:extLst>
      <p:ext uri="{BB962C8B-B14F-4D97-AF65-F5344CB8AC3E}">
        <p14:creationId xmlns:p14="http://schemas.microsoft.com/office/powerpoint/2010/main" val="68594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Introduction to Prompt Engineering</a:t>
            </a:r>
          </a:p>
        </p:txBody>
      </p:sp>
      <p:sp>
        <p:nvSpPr>
          <p:cNvPr id="3" name="Content Placeholder 2"/>
          <p:cNvSpPr>
            <a:spLocks noGrp="1"/>
          </p:cNvSpPr>
          <p:nvPr>
            <p:ph idx="1"/>
          </p:nvPr>
        </p:nvSpPr>
        <p:spPr/>
        <p:txBody>
          <a:bodyPr>
            <a:normAutofit/>
          </a:bodyPr>
          <a:lstStyle/>
          <a:p>
            <a:endParaRPr dirty="0"/>
          </a:p>
          <a:p>
            <a:r>
              <a:rPr dirty="0"/>
              <a:t>Overview of Prompt Engineering</a:t>
            </a:r>
          </a:p>
          <a:p>
            <a:r>
              <a:rPr dirty="0"/>
              <a:t>Importance of Crafting Effective Prompts</a:t>
            </a:r>
            <a:endParaRPr lang="en-US" dirty="0"/>
          </a:p>
          <a:p>
            <a:r>
              <a:rPr dirty="0"/>
              <a:t>Examples of Effective Prompts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Emergent Design (3:40 - 3:45)</a:t>
            </a:r>
          </a:p>
        </p:txBody>
      </p:sp>
      <p:sp>
        <p:nvSpPr>
          <p:cNvPr id="3" name="Content Placeholder 2"/>
          <p:cNvSpPr>
            <a:spLocks noGrp="1"/>
          </p:cNvSpPr>
          <p:nvPr>
            <p:ph idx="1"/>
          </p:nvPr>
        </p:nvSpPr>
        <p:spPr/>
        <p:txBody>
          <a:bodyPr/>
          <a:lstStyle/>
          <a:p>
            <a:endParaRPr/>
          </a:p>
          <a:p>
            <a:r>
              <a:t>Definition: Explain emergent design and how it evolves through the development process.</a:t>
            </a:r>
          </a:p>
          <a:p>
            <a:r>
              <a:t>Benefits: Discuss the benefits of allowing design to emerge naturally.</a:t>
            </a:r>
          </a:p>
          <a:p>
            <a:r>
              <a:t>Practical Application: Provide examples of how to apply emergent design in real projects.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Simple Design (3:45 - 3:50)</a:t>
            </a:r>
          </a:p>
        </p:txBody>
      </p:sp>
      <p:sp>
        <p:nvSpPr>
          <p:cNvPr id="3" name="Content Placeholder 2"/>
          <p:cNvSpPr>
            <a:spLocks noGrp="1"/>
          </p:cNvSpPr>
          <p:nvPr>
            <p:ph idx="1"/>
          </p:nvPr>
        </p:nvSpPr>
        <p:spPr/>
        <p:txBody>
          <a:bodyPr/>
          <a:lstStyle/>
          <a:p>
            <a:endParaRPr/>
          </a:p>
          <a:p>
            <a:r>
              <a:t>Definition: Define simple design and its core principles.</a:t>
            </a:r>
          </a:p>
          <a:p>
            <a:r>
              <a:t>Benefits: Explain the benefits of maintaining a simple design.</a:t>
            </a:r>
          </a:p>
          <a:p>
            <a:r>
              <a:t>Practical Application: Provide examples of how to apply simple design principles in real projects.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10 Minute Rule (3:50 - 3:55)</a:t>
            </a:r>
          </a:p>
        </p:txBody>
      </p:sp>
      <p:sp>
        <p:nvSpPr>
          <p:cNvPr id="3" name="Content Placeholder 2"/>
          <p:cNvSpPr>
            <a:spLocks noGrp="1"/>
          </p:cNvSpPr>
          <p:nvPr>
            <p:ph idx="1"/>
          </p:nvPr>
        </p:nvSpPr>
        <p:spPr/>
        <p:txBody>
          <a:bodyPr/>
          <a:lstStyle/>
          <a:p>
            <a:endParaRPr/>
          </a:p>
          <a:p>
            <a:r>
              <a:t>Definition: Define the 10 Minute Rule and its purpose.</a:t>
            </a:r>
          </a:p>
          <a:p>
            <a:r>
              <a:t>Benefits: Discuss the benefits of applying the 10 Minute Rule.</a:t>
            </a:r>
          </a:p>
          <a:p>
            <a:r>
              <a:t>Practical Application: Provide examples of how to implement the 10 Minute Rule in daily 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Legacy Code and TDD (3:55 - 4:10)</a:t>
            </a:r>
          </a:p>
        </p:txBody>
      </p:sp>
      <p:sp>
        <p:nvSpPr>
          <p:cNvPr id="3" name="Content Placeholder 2"/>
          <p:cNvSpPr>
            <a:spLocks noGrp="1"/>
          </p:cNvSpPr>
          <p:nvPr>
            <p:ph idx="1"/>
          </p:nvPr>
        </p:nvSpPr>
        <p:spPr/>
        <p:txBody>
          <a:bodyPr/>
          <a:lstStyle/>
          <a:p>
            <a:endParaRPr/>
          </a:p>
          <a:p>
            <a:r>
              <a:t>Definition of Legacy Code: Define legacy code and the challenges it presents.</a:t>
            </a:r>
          </a:p>
          <a:p>
            <a:r>
              <a:t>Role of TDD: Explain how TDD can help improve and maintain legacy code.</a:t>
            </a:r>
          </a:p>
          <a:p>
            <a:r>
              <a:t>Practical Application: Provide examples of applying TDD to legacy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GitHub Actions and Deployment (4:10 - 4:20)</a:t>
            </a:r>
          </a:p>
        </p:txBody>
      </p:sp>
      <p:sp>
        <p:nvSpPr>
          <p:cNvPr id="3" name="Content Placeholder 2"/>
          <p:cNvSpPr>
            <a:spLocks noGrp="1"/>
          </p:cNvSpPr>
          <p:nvPr>
            <p:ph idx="1"/>
          </p:nvPr>
        </p:nvSpPr>
        <p:spPr/>
        <p:txBody>
          <a:bodyPr>
            <a:normAutofit fontScale="92500" lnSpcReduction="20000"/>
          </a:bodyPr>
          <a:lstStyle/>
          <a:p>
            <a:endParaRPr/>
          </a:p>
          <a:p>
            <a:r>
              <a:t>Overview of GitHub Actions: Explain what GitHub Actions is and its capabilities.</a:t>
            </a:r>
          </a:p>
          <a:p>
            <a:r>
              <a:t>Benefits of CI/CD: Discuss the benefits of continuous integration and continuous deployment.</a:t>
            </a:r>
          </a:p>
          <a:p>
            <a:r>
              <a:t>Introduction to Free Cloud Providers: Introduce free cloud providers like Heroku, Vercel, and Netlify.</a:t>
            </a:r>
          </a:p>
          <a:p>
            <a:r>
              <a:t>Example Workflow: Provide an example of a GitHub Actions workflow for deployment.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Hands-On Exercise: Deploying the Task Application (4:20 - 4:30)</a:t>
            </a:r>
          </a:p>
        </p:txBody>
      </p:sp>
      <p:sp>
        <p:nvSpPr>
          <p:cNvPr id="3" name="Content Placeholder 2"/>
          <p:cNvSpPr>
            <a:spLocks noGrp="1"/>
          </p:cNvSpPr>
          <p:nvPr>
            <p:ph idx="1"/>
          </p:nvPr>
        </p:nvSpPr>
        <p:spPr/>
        <p:txBody>
          <a:bodyPr>
            <a:normAutofit fontScale="92500" lnSpcReduction="10000"/>
          </a:bodyPr>
          <a:lstStyle/>
          <a:p>
            <a:endParaRPr/>
          </a:p>
          <a:p>
            <a:r>
              <a:t>Instructor Demonstration: Demonstrate how to set up GitHub Actions for CI and configure deployment to a free cloud provider.</a:t>
            </a:r>
          </a:p>
          <a:p>
            <a:r>
              <a:t>Hands-On Practice: Guide participants through setting up their workflow and deploying their applications.</a:t>
            </a:r>
          </a:p>
          <a:p>
            <a:r>
              <a:t>Provide Guidance and Support: Assist participants with any issues they encounter during the exercise.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Wrap-Up and Q&amp;A (4:30 - 4:45)</a:t>
            </a:r>
          </a:p>
        </p:txBody>
      </p:sp>
      <p:sp>
        <p:nvSpPr>
          <p:cNvPr id="3" name="Content Placeholder 2"/>
          <p:cNvSpPr>
            <a:spLocks noGrp="1"/>
          </p:cNvSpPr>
          <p:nvPr>
            <p:ph idx="1"/>
          </p:nvPr>
        </p:nvSpPr>
        <p:spPr/>
        <p:txBody>
          <a:bodyPr/>
          <a:lstStyle/>
          <a:p>
            <a:endParaRPr/>
          </a:p>
          <a:p>
            <a:r>
              <a:t>Summarize Key Takeaways: Recap the main concepts covered in the afternoon session.</a:t>
            </a:r>
          </a:p>
          <a:p>
            <a:r>
              <a:t>Open Floor for Questions: Invite participants to ask questions and discuss any challenges they faced.</a:t>
            </a:r>
          </a:p>
          <a:p>
            <a:r>
              <a:t>Provide Additional Resources: Suggest further reading and resources for continued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Conclusion of the Course (4:45 - 5:00)</a:t>
            </a:r>
          </a:p>
        </p:txBody>
      </p:sp>
      <p:sp>
        <p:nvSpPr>
          <p:cNvPr id="3" name="Content Placeholder 2"/>
          <p:cNvSpPr>
            <a:spLocks noGrp="1"/>
          </p:cNvSpPr>
          <p:nvPr>
            <p:ph idx="1"/>
          </p:nvPr>
        </p:nvSpPr>
        <p:spPr/>
        <p:txBody>
          <a:bodyPr>
            <a:normAutofit fontScale="92500" lnSpcReduction="20000"/>
          </a:bodyPr>
          <a:lstStyle/>
          <a:p>
            <a:endParaRPr/>
          </a:p>
          <a:p>
            <a:r>
              <a:t>Recap Key Concepts: Summarize the main topics covered throughout the course.</a:t>
            </a:r>
          </a:p>
          <a:p>
            <a:r>
              <a:t>Encourage Application: Encourage participants to apply what they've learned in their future projects.</a:t>
            </a:r>
          </a:p>
          <a:p>
            <a:r>
              <a:t>Provide Additional Resources: Offer additional resources and contact information for further support.</a:t>
            </a:r>
          </a:p>
          <a:p>
            <a:r>
              <a:t>Thank Participants: Thank the participants for their engagement and participation.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899" y="918266"/>
            <a:ext cx="529596"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409" y="643467"/>
            <a:ext cx="315230"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Rectangle 6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8790" y="643467"/>
            <a:ext cx="8200127"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2" descr="The way things work in Llewellyn&amp;#39;s world: Infographics">
            <a:extLst>
              <a:ext uri="{FF2B5EF4-FFF2-40B4-BE49-F238E27FC236}">
                <a16:creationId xmlns:a16="http://schemas.microsoft.com/office/drawing/2014/main" id="{6F70ED10-57E4-50EE-90D1-C016BEAC52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7683" y="1935485"/>
            <a:ext cx="7248635" cy="2808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Refactorings (1:50 - 2:00)</a:t>
            </a:r>
          </a:p>
        </p:txBody>
      </p:sp>
      <p:sp>
        <p:nvSpPr>
          <p:cNvPr id="3" name="Content Placeholder 2"/>
          <p:cNvSpPr>
            <a:spLocks noGrp="1"/>
          </p:cNvSpPr>
          <p:nvPr>
            <p:ph idx="1"/>
          </p:nvPr>
        </p:nvSpPr>
        <p:spPr/>
        <p:txBody>
          <a:bodyPr>
            <a:normAutofit lnSpcReduction="10000"/>
          </a:bodyPr>
          <a:lstStyle/>
          <a:p>
            <a:endParaRPr/>
          </a:p>
          <a:p>
            <a:r>
              <a:t>Overview of Refactoring: Define refactoring and its role in software development.</a:t>
            </a:r>
          </a:p>
          <a:p>
            <a:r>
              <a:t>Importance of Refactoring: Explain why regular refactoring is crucial for long-term code quality.</a:t>
            </a:r>
          </a:p>
          <a:p>
            <a:r>
              <a:t>Examples of Common Refactorings: Provide examples such as Extract Method, Rename Variable, and Inline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Three Laws of TDD (2:00 - 2:05)</a:t>
            </a:r>
          </a:p>
        </p:txBody>
      </p:sp>
      <p:sp>
        <p:nvSpPr>
          <p:cNvPr id="3" name="Content Placeholder 2"/>
          <p:cNvSpPr>
            <a:spLocks noGrp="1"/>
          </p:cNvSpPr>
          <p:nvPr>
            <p:ph idx="1"/>
          </p:nvPr>
        </p:nvSpPr>
        <p:spPr/>
        <p:txBody>
          <a:bodyPr>
            <a:normAutofit fontScale="92500" lnSpcReduction="20000"/>
          </a:bodyPr>
          <a:lstStyle/>
          <a:p>
            <a:endParaRPr/>
          </a:p>
          <a:p>
            <a:r>
              <a:t>1st Law: Write a Failing Unit Test: You may not write production code until you have written a failing unit test.</a:t>
            </a:r>
          </a:p>
          <a:p>
            <a:r>
              <a:t>2nd Law: Write Only Enough of a Unit Test to Fail: You may not write more of a unit test than is sufficient to fail, and not compiling is failing.</a:t>
            </a:r>
          </a:p>
          <a:p>
            <a:r>
              <a:t>3rd Law: Write Only Enough Production Code to Pass the Test: You may not write more production code than is sufficient to pass the currently failing test.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Stubs, Mocks, Fakes, and Doubles (2:05 - 2:15)</a:t>
            </a:r>
          </a:p>
        </p:txBody>
      </p:sp>
      <p:sp>
        <p:nvSpPr>
          <p:cNvPr id="3" name="Content Placeholder 2"/>
          <p:cNvSpPr>
            <a:spLocks noGrp="1"/>
          </p:cNvSpPr>
          <p:nvPr>
            <p:ph idx="1"/>
          </p:nvPr>
        </p:nvSpPr>
        <p:spPr/>
        <p:txBody>
          <a:bodyPr>
            <a:normAutofit fontScale="92500" lnSpcReduction="20000"/>
          </a:bodyPr>
          <a:lstStyle/>
          <a:p>
            <a:endParaRPr/>
          </a:p>
          <a:p>
            <a:r>
              <a:t>Overview: Define stubs, mocks, fakes, and test doubles.</a:t>
            </a:r>
          </a:p>
          <a:p>
            <a:r>
              <a:t>Stubs: Provide predefined responses to method calls.</a:t>
            </a:r>
          </a:p>
          <a:p>
            <a:r>
              <a:t>Mocks: Verify interactions with dependencies.</a:t>
            </a:r>
          </a:p>
          <a:p>
            <a:r>
              <a:t>Fakes: Implement simpler versions of complex dependencies.</a:t>
            </a:r>
          </a:p>
          <a:p>
            <a:r>
              <a:t>Test Doubles: General term for stubs, mocks, and fakes.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Task API Application Overview (2:15 - 2:30)</a:t>
            </a:r>
          </a:p>
        </p:txBody>
      </p:sp>
      <p:sp>
        <p:nvSpPr>
          <p:cNvPr id="3" name="Content Placeholder 2"/>
          <p:cNvSpPr>
            <a:spLocks noGrp="1"/>
          </p:cNvSpPr>
          <p:nvPr>
            <p:ph idx="1"/>
          </p:nvPr>
        </p:nvSpPr>
        <p:spPr/>
        <p:txBody>
          <a:bodyPr>
            <a:normAutofit fontScale="92500" lnSpcReduction="10000"/>
          </a:bodyPr>
          <a:lstStyle/>
          <a:p>
            <a:endParaRPr/>
          </a:p>
          <a:p>
            <a:r>
              <a:t>Overview of the Application: Describe the purpose and structure of the task application.</a:t>
            </a:r>
          </a:p>
          <a:p>
            <a:r>
              <a:t>Components: List and briefly describe key components like models, controllers, and views.</a:t>
            </a:r>
          </a:p>
          <a:p>
            <a:r>
              <a:t>In-Memory Database: Explain the use of SQLite for simplicity and quick setup.</a:t>
            </a:r>
          </a:p>
          <a:p>
            <a:r>
              <a:t>Demo of Migrations: Show how migrations work in setting up the database schema.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Setting Up the Project (2:30 - 2:40)</a:t>
            </a:r>
          </a:p>
        </p:txBody>
      </p:sp>
      <p:sp>
        <p:nvSpPr>
          <p:cNvPr id="3" name="Content Placeholder 2"/>
          <p:cNvSpPr>
            <a:spLocks noGrp="1"/>
          </p:cNvSpPr>
          <p:nvPr>
            <p:ph idx="1"/>
          </p:nvPr>
        </p:nvSpPr>
        <p:spPr/>
        <p:txBody>
          <a:bodyPr/>
          <a:lstStyle/>
          <a:p>
            <a:endParaRPr/>
          </a:p>
          <a:p>
            <a:r>
              <a:t>Setup: Ensure everyone has the project files and dependencies installed.</a:t>
            </a:r>
          </a:p>
          <a:p>
            <a:r>
              <a:t>Review Existing Tests: Walk through the existing tests and explain how to run them.</a:t>
            </a:r>
          </a:p>
          <a:p>
            <a:r>
              <a:t>Address Setup Issues: Help participants resolve any setup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Add a Feature to the Task Application (2:40 - 3:25)</a:t>
            </a:r>
          </a:p>
        </p:txBody>
      </p:sp>
      <p:sp>
        <p:nvSpPr>
          <p:cNvPr id="3" name="Content Placeholder 2"/>
          <p:cNvSpPr>
            <a:spLocks noGrp="1"/>
          </p:cNvSpPr>
          <p:nvPr>
            <p:ph idx="1"/>
          </p:nvPr>
        </p:nvSpPr>
        <p:spPr/>
        <p:txBody>
          <a:bodyPr>
            <a:normAutofit fontScale="92500" lnSpcReduction="20000"/>
          </a:bodyPr>
          <a:lstStyle/>
          <a:p>
            <a:endParaRPr/>
          </a:p>
          <a:p>
            <a:r>
              <a:t>Add 'Priority' Field: Describe the new field and its enum values.</a:t>
            </a:r>
          </a:p>
          <a:p>
            <a:r>
              <a:t>Return Text for Priority: Ensure the API returns text values for priority instead of numbers.</a:t>
            </a:r>
          </a:p>
          <a:p>
            <a:r>
              <a:t>Order Tasks by Priority and Due Date: Explain how to order tasks first by priority and then by due date.</a:t>
            </a:r>
          </a:p>
          <a:p>
            <a:r>
              <a:t>Hands-On Exercise: Guide participants through the implementation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Setup Continuous Integration using GitHub Actions (3:25 - 3:40)</a:t>
            </a:r>
          </a:p>
        </p:txBody>
      </p:sp>
      <p:sp>
        <p:nvSpPr>
          <p:cNvPr id="3" name="Content Placeholder 2"/>
          <p:cNvSpPr>
            <a:spLocks noGrp="1"/>
          </p:cNvSpPr>
          <p:nvPr>
            <p:ph idx="1"/>
          </p:nvPr>
        </p:nvSpPr>
        <p:spPr/>
        <p:txBody>
          <a:bodyPr>
            <a:normAutofit fontScale="85000" lnSpcReduction="10000"/>
          </a:bodyPr>
          <a:lstStyle/>
          <a:p>
            <a:endParaRPr/>
          </a:p>
          <a:p>
            <a:r>
              <a:t>Overview of CI: Explain the concept of continuous integration and its benefits.</a:t>
            </a:r>
          </a:p>
          <a:p>
            <a:r>
              <a:t>GitHub Actions: Introduce GitHub Actions as a CI tool.</a:t>
            </a:r>
          </a:p>
          <a:p>
            <a:r>
              <a:t>Setting Up CI: Walk through the steps to set up GitHub Actions for the project.</a:t>
            </a:r>
          </a:p>
          <a:p>
            <a:r>
              <a:t>Example Workflow: Provide an example of a simple workflow configuration.</a:t>
            </a:r>
          </a:p>
          <a:p>
            <a:r>
              <a:t>Hands-On Exercise: Guide participants through setting up their workflow.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2117</Words>
  <Application>Microsoft Macintosh PowerPoint</Application>
  <PresentationFormat>On-screen Show (4:3)</PresentationFormat>
  <Paragraphs>177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Introduction to Prompt Engineering</vt:lpstr>
      <vt:lpstr>PowerPoint Presentation</vt:lpstr>
      <vt:lpstr>Common Refactorings (1:50 - 2:00)</vt:lpstr>
      <vt:lpstr>The Three Laws of TDD (2:00 - 2:05)</vt:lpstr>
      <vt:lpstr>Introduction to Stubs, Mocks, Fakes, and Doubles (2:05 - 2:15)</vt:lpstr>
      <vt:lpstr>Task API Application Overview (2:15 - 2:30)</vt:lpstr>
      <vt:lpstr>Setting Up the Project (2:30 - 2:40)</vt:lpstr>
      <vt:lpstr>Add a Feature to the Task Application (2:40 - 3:25)</vt:lpstr>
      <vt:lpstr>Setup Continuous Integration using GitHub Actions (3:25 - 3:40)</vt:lpstr>
      <vt:lpstr>Emergent Design (3:40 - 3:45)</vt:lpstr>
      <vt:lpstr>Simple Design (3:45 - 3:50)</vt:lpstr>
      <vt:lpstr>The 10 Minute Rule (3:50 - 3:55)</vt:lpstr>
      <vt:lpstr>Legacy Code and TDD (3:55 - 4:10)</vt:lpstr>
      <vt:lpstr>Introduction to GitHub Actions and Deployment (4:10 - 4:20)</vt:lpstr>
      <vt:lpstr>Hands-On Exercise: Deploying the Task Application (4:20 - 4:30)</vt:lpstr>
      <vt:lpstr>Wrap-Up and Q&amp;A (4:30 - 4:45)</vt:lpstr>
      <vt:lpstr>Conclusion of the Course (4:45 - 5:00)</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Justin Beall</cp:lastModifiedBy>
  <cp:revision>4</cp:revision>
  <dcterms:created xsi:type="dcterms:W3CDTF">2013-01-27T09:14:16Z</dcterms:created>
  <dcterms:modified xsi:type="dcterms:W3CDTF">2024-06-19T06:32:44Z</dcterms:modified>
  <cp:category/>
</cp:coreProperties>
</file>