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84" r:id="rId3"/>
    <p:sldId id="257" r:id="rId4"/>
    <p:sldId id="286" r:id="rId5"/>
    <p:sldId id="28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85" r:id="rId25"/>
    <p:sldId id="276" r:id="rId26"/>
    <p:sldId id="277" r:id="rId27"/>
    <p:sldId id="278" r:id="rId28"/>
    <p:sldId id="279" r:id="rId29"/>
    <p:sldId id="281" r:id="rId30"/>
    <p:sldId id="28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96" y="2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EA14E3D-6572-4D50-82A4-F0C1D63027DD}" type="datetimeFigureOut">
              <a:rPr lang="en-US" smtClean="0"/>
              <a:t>12/17/2015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327D926-50FE-4645-B935-16BB96A9F0E3}" type="slidenum">
              <a:rPr lang="en-US" smtClean="0"/>
              <a:t>‹#›</a:t>
            </a:fld>
            <a:endParaRPr lang="en-US"/>
          </a:p>
        </p:txBody>
      </p:sp>
    </p:spTree>
    <p:extLst>
      <p:ext uri="{BB962C8B-B14F-4D97-AF65-F5344CB8AC3E}">
        <p14:creationId xmlns:p14="http://schemas.microsoft.com/office/powerpoint/2010/main" val="682010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14E3D-6572-4D50-82A4-F0C1D63027DD}" type="datetimeFigureOut">
              <a:rPr lang="en-US" smtClean="0"/>
              <a:t>12/17/2015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27D926-50FE-4645-B935-16BB96A9F0E3}" type="slidenum">
              <a:rPr lang="en-US" smtClean="0"/>
              <a:t>‹#›</a:t>
            </a:fld>
            <a:endParaRPr lang="en-US"/>
          </a:p>
        </p:txBody>
      </p:sp>
    </p:spTree>
    <p:extLst>
      <p:ext uri="{BB962C8B-B14F-4D97-AF65-F5344CB8AC3E}">
        <p14:creationId xmlns:p14="http://schemas.microsoft.com/office/powerpoint/2010/main" val="1734929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14E3D-6572-4D50-82A4-F0C1D63027DD}" type="datetimeFigureOut">
              <a:rPr lang="en-US" smtClean="0"/>
              <a:t>12/17/2015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27D926-50FE-4645-B935-16BB96A9F0E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06817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EA14E3D-6572-4D50-82A4-F0C1D63027DD}" type="datetimeFigureOut">
              <a:rPr lang="en-US" smtClean="0"/>
              <a:t>12/17/2015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27D926-50FE-4645-B935-16BB96A9F0E3}" type="slidenum">
              <a:rPr lang="en-US" smtClean="0"/>
              <a:t>‹#›</a:t>
            </a:fld>
            <a:endParaRPr lang="en-US"/>
          </a:p>
        </p:txBody>
      </p:sp>
    </p:spTree>
    <p:extLst>
      <p:ext uri="{BB962C8B-B14F-4D97-AF65-F5344CB8AC3E}">
        <p14:creationId xmlns:p14="http://schemas.microsoft.com/office/powerpoint/2010/main" val="35261872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EA14E3D-6572-4D50-82A4-F0C1D63027DD}" type="datetimeFigureOut">
              <a:rPr lang="en-US" smtClean="0"/>
              <a:t>12/17/2015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27D926-50FE-4645-B935-16BB96A9F0E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724875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EA14E3D-6572-4D50-82A4-F0C1D63027DD}" type="datetimeFigureOut">
              <a:rPr lang="en-US" smtClean="0"/>
              <a:t>12/17/2015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27D926-50FE-4645-B935-16BB96A9F0E3}" type="slidenum">
              <a:rPr lang="en-US" smtClean="0"/>
              <a:t>‹#›</a:t>
            </a:fld>
            <a:endParaRPr lang="en-US"/>
          </a:p>
        </p:txBody>
      </p:sp>
    </p:spTree>
    <p:extLst>
      <p:ext uri="{BB962C8B-B14F-4D97-AF65-F5344CB8AC3E}">
        <p14:creationId xmlns:p14="http://schemas.microsoft.com/office/powerpoint/2010/main" val="13911894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A14E3D-6572-4D50-82A4-F0C1D63027DD}" type="datetimeFigureOut">
              <a:rPr lang="en-US" smtClean="0"/>
              <a:t>12/17/2015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27D926-50FE-4645-B935-16BB96A9F0E3}" type="slidenum">
              <a:rPr lang="en-US" smtClean="0"/>
              <a:t>‹#›</a:t>
            </a:fld>
            <a:endParaRPr lang="en-US"/>
          </a:p>
        </p:txBody>
      </p:sp>
    </p:spTree>
    <p:extLst>
      <p:ext uri="{BB962C8B-B14F-4D97-AF65-F5344CB8AC3E}">
        <p14:creationId xmlns:p14="http://schemas.microsoft.com/office/powerpoint/2010/main" val="27892030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A14E3D-6572-4D50-82A4-F0C1D63027DD}" type="datetimeFigureOut">
              <a:rPr lang="en-US" smtClean="0"/>
              <a:t>12/17/2015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27D926-50FE-4645-B935-16BB96A9F0E3}" type="slidenum">
              <a:rPr lang="en-US" smtClean="0"/>
              <a:t>‹#›</a:t>
            </a:fld>
            <a:endParaRPr lang="en-US"/>
          </a:p>
        </p:txBody>
      </p:sp>
    </p:spTree>
    <p:extLst>
      <p:ext uri="{BB962C8B-B14F-4D97-AF65-F5344CB8AC3E}">
        <p14:creationId xmlns:p14="http://schemas.microsoft.com/office/powerpoint/2010/main" val="4007942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A14E3D-6572-4D50-82A4-F0C1D63027DD}" type="datetimeFigureOut">
              <a:rPr lang="en-US" smtClean="0"/>
              <a:t>12/17/2015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27D926-50FE-4645-B935-16BB96A9F0E3}" type="slidenum">
              <a:rPr lang="en-US" smtClean="0"/>
              <a:t>‹#›</a:t>
            </a:fld>
            <a:endParaRPr lang="en-US"/>
          </a:p>
        </p:txBody>
      </p:sp>
    </p:spTree>
    <p:extLst>
      <p:ext uri="{BB962C8B-B14F-4D97-AF65-F5344CB8AC3E}">
        <p14:creationId xmlns:p14="http://schemas.microsoft.com/office/powerpoint/2010/main" val="1510301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14E3D-6572-4D50-82A4-F0C1D63027DD}" type="datetimeFigureOut">
              <a:rPr lang="en-US" smtClean="0"/>
              <a:t>12/17/2015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27D926-50FE-4645-B935-16BB96A9F0E3}" type="slidenum">
              <a:rPr lang="en-US" smtClean="0"/>
              <a:t>‹#›</a:t>
            </a:fld>
            <a:endParaRPr lang="en-US"/>
          </a:p>
        </p:txBody>
      </p:sp>
    </p:spTree>
    <p:extLst>
      <p:ext uri="{BB962C8B-B14F-4D97-AF65-F5344CB8AC3E}">
        <p14:creationId xmlns:p14="http://schemas.microsoft.com/office/powerpoint/2010/main" val="2523981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EA14E3D-6572-4D50-82A4-F0C1D63027DD}" type="datetimeFigureOut">
              <a:rPr lang="en-US" smtClean="0"/>
              <a:t>12/17/2015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327D926-50FE-4645-B935-16BB96A9F0E3}" type="slidenum">
              <a:rPr lang="en-US" smtClean="0"/>
              <a:t>‹#›</a:t>
            </a:fld>
            <a:endParaRPr lang="en-US"/>
          </a:p>
        </p:txBody>
      </p:sp>
    </p:spTree>
    <p:extLst>
      <p:ext uri="{BB962C8B-B14F-4D97-AF65-F5344CB8AC3E}">
        <p14:creationId xmlns:p14="http://schemas.microsoft.com/office/powerpoint/2010/main" val="2920473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EA14E3D-6572-4D50-82A4-F0C1D63027DD}" type="datetimeFigureOut">
              <a:rPr lang="en-US" smtClean="0"/>
              <a:t>12/17/2015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327D926-50FE-4645-B935-16BB96A9F0E3}" type="slidenum">
              <a:rPr lang="en-US" smtClean="0"/>
              <a:t>‹#›</a:t>
            </a:fld>
            <a:endParaRPr lang="en-US"/>
          </a:p>
        </p:txBody>
      </p:sp>
    </p:spTree>
    <p:extLst>
      <p:ext uri="{BB962C8B-B14F-4D97-AF65-F5344CB8AC3E}">
        <p14:creationId xmlns:p14="http://schemas.microsoft.com/office/powerpoint/2010/main" val="761019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EA14E3D-6572-4D50-82A4-F0C1D63027DD}" type="datetimeFigureOut">
              <a:rPr lang="en-US" smtClean="0"/>
              <a:t>12/17/2015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327D926-50FE-4645-B935-16BB96A9F0E3}" type="slidenum">
              <a:rPr lang="en-US" smtClean="0"/>
              <a:t>‹#›</a:t>
            </a:fld>
            <a:endParaRPr lang="en-US"/>
          </a:p>
        </p:txBody>
      </p:sp>
    </p:spTree>
    <p:extLst>
      <p:ext uri="{BB962C8B-B14F-4D97-AF65-F5344CB8AC3E}">
        <p14:creationId xmlns:p14="http://schemas.microsoft.com/office/powerpoint/2010/main" val="1268408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14E3D-6572-4D50-82A4-F0C1D63027DD}" type="datetimeFigureOut">
              <a:rPr lang="en-US" smtClean="0"/>
              <a:t>12/17/2015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327D926-50FE-4645-B935-16BB96A9F0E3}" type="slidenum">
              <a:rPr lang="en-US" smtClean="0"/>
              <a:t>‹#›</a:t>
            </a:fld>
            <a:endParaRPr lang="en-US"/>
          </a:p>
        </p:txBody>
      </p:sp>
    </p:spTree>
    <p:extLst>
      <p:ext uri="{BB962C8B-B14F-4D97-AF65-F5344CB8AC3E}">
        <p14:creationId xmlns:p14="http://schemas.microsoft.com/office/powerpoint/2010/main" val="3897982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14E3D-6572-4D50-82A4-F0C1D63027DD}" type="datetimeFigureOut">
              <a:rPr lang="en-US" smtClean="0"/>
              <a:t>12/17/2015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327D926-50FE-4645-B935-16BB96A9F0E3}" type="slidenum">
              <a:rPr lang="en-US" smtClean="0"/>
              <a:t>‹#›</a:t>
            </a:fld>
            <a:endParaRPr lang="en-US"/>
          </a:p>
        </p:txBody>
      </p:sp>
    </p:spTree>
    <p:extLst>
      <p:ext uri="{BB962C8B-B14F-4D97-AF65-F5344CB8AC3E}">
        <p14:creationId xmlns:p14="http://schemas.microsoft.com/office/powerpoint/2010/main" val="2081377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14E3D-6572-4D50-82A4-F0C1D63027DD}" type="datetimeFigureOut">
              <a:rPr lang="en-US" smtClean="0"/>
              <a:t>12/17/2015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27D926-50FE-4645-B935-16BB96A9F0E3}" type="slidenum">
              <a:rPr lang="en-US" smtClean="0"/>
              <a:t>‹#›</a:t>
            </a:fld>
            <a:endParaRPr lang="en-US"/>
          </a:p>
        </p:txBody>
      </p:sp>
    </p:spTree>
    <p:extLst>
      <p:ext uri="{BB962C8B-B14F-4D97-AF65-F5344CB8AC3E}">
        <p14:creationId xmlns:p14="http://schemas.microsoft.com/office/powerpoint/2010/main" val="2453404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EA14E3D-6572-4D50-82A4-F0C1D63027DD}" type="datetimeFigureOut">
              <a:rPr lang="en-US" smtClean="0"/>
              <a:t>12/17/2015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327D926-50FE-4645-B935-16BB96A9F0E3}" type="slidenum">
              <a:rPr lang="en-US" smtClean="0"/>
              <a:t>‹#›</a:t>
            </a:fld>
            <a:endParaRPr lang="en-US"/>
          </a:p>
        </p:txBody>
      </p:sp>
    </p:spTree>
    <p:extLst>
      <p:ext uri="{BB962C8B-B14F-4D97-AF65-F5344CB8AC3E}">
        <p14:creationId xmlns:p14="http://schemas.microsoft.com/office/powerpoint/2010/main" val="3897955468"/>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www.mysqltutorial.org/mysql-select-statement-query-data.aspx" TargetMode="External"/><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hyperlink" Target="http://www.mysqltutorial.org/mysql-delete-statement.aspx" TargetMode="External"/><Relationship Id="rId5" Type="http://schemas.openxmlformats.org/officeDocument/2006/relationships/hyperlink" Target="http://www.mysqltutorial.org/mysql-update-data.aspx" TargetMode="External"/><Relationship Id="rId4" Type="http://schemas.openxmlformats.org/officeDocument/2006/relationships/hyperlink" Target="http://www.mysqltutorial.org/mysql-insert-statement.aspx"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INFO 6210 SECTION 04</a:t>
            </a:r>
            <a:br>
              <a:rPr lang="en-US" dirty="0" smtClean="0"/>
            </a:br>
            <a:r>
              <a:rPr lang="en-US" dirty="0" smtClean="0"/>
              <a:t>HOSPITAL MANAGEMENT SYSTEM</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t>Name: Leandra Menezes</a:t>
            </a:r>
          </a:p>
          <a:p>
            <a:r>
              <a:rPr lang="en-US" dirty="0" smtClean="0"/>
              <a:t>NUID</a:t>
            </a:r>
            <a:r>
              <a:rPr lang="en-US" dirty="0" smtClean="0"/>
              <a:t>: </a:t>
            </a:r>
            <a:r>
              <a:rPr lang="en-US" dirty="0"/>
              <a:t>001621189</a:t>
            </a:r>
            <a:endParaRPr lang="en-US" dirty="0" smtClean="0"/>
          </a:p>
          <a:p>
            <a:r>
              <a:rPr lang="en-US" dirty="0" smtClean="0"/>
              <a:t>PROF NAME: </a:t>
            </a:r>
            <a:r>
              <a:rPr lang="en-US" dirty="0" err="1"/>
              <a:t>Chaiyaporn</a:t>
            </a:r>
            <a:r>
              <a:rPr lang="en-US" dirty="0"/>
              <a:t> </a:t>
            </a:r>
            <a:r>
              <a:rPr lang="en-US" dirty="0" err="1"/>
              <a:t>Mutsalklisana</a:t>
            </a:r>
            <a:endParaRPr lang="en-US" dirty="0" smtClean="0"/>
          </a:p>
          <a:p>
            <a:r>
              <a:rPr lang="en-US" dirty="0" smtClean="0"/>
              <a:t>TA</a:t>
            </a:r>
            <a:r>
              <a:rPr lang="en-US" dirty="0" smtClean="0"/>
              <a:t>: </a:t>
            </a:r>
            <a:r>
              <a:rPr lang="en-US" dirty="0" err="1" smtClean="0"/>
              <a:t>Abhijeet</a:t>
            </a:r>
            <a:r>
              <a:rPr lang="en-US" dirty="0" smtClean="0"/>
              <a:t> </a:t>
            </a:r>
            <a:r>
              <a:rPr lang="en-US" dirty="0" err="1" smtClean="0"/>
              <a:t>Patil</a:t>
            </a:r>
            <a:endParaRPr lang="en-US" dirty="0"/>
          </a:p>
        </p:txBody>
      </p:sp>
    </p:spTree>
    <p:extLst>
      <p:ext uri="{BB962C8B-B14F-4D97-AF65-F5344CB8AC3E}">
        <p14:creationId xmlns:p14="http://schemas.microsoft.com/office/powerpoint/2010/main" val="2512575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BY</a:t>
            </a:r>
            <a:endParaRPr lang="en-US"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01012" y="2055975"/>
            <a:ext cx="5663681" cy="3626367"/>
          </a:xfrm>
        </p:spPr>
      </p:pic>
      <p:sp>
        <p:nvSpPr>
          <p:cNvPr id="5" name="Content Placeholder 4"/>
          <p:cNvSpPr>
            <a:spLocks noGrp="1"/>
          </p:cNvSpPr>
          <p:nvPr>
            <p:ph sz="half" idx="2"/>
          </p:nvPr>
        </p:nvSpPr>
        <p:spPr>
          <a:xfrm>
            <a:off x="7016620" y="2055975"/>
            <a:ext cx="4870579" cy="3777622"/>
          </a:xfrm>
        </p:spPr>
        <p:txBody>
          <a:bodyPr/>
          <a:lstStyle/>
          <a:p>
            <a:r>
              <a:rPr lang="en-US" dirty="0"/>
              <a:t>The ORDER BY keyword is used to sort the result-set by one or more columns.</a:t>
            </a:r>
          </a:p>
          <a:p>
            <a:r>
              <a:rPr lang="en-US" dirty="0"/>
              <a:t>The ORDER BY keyword sorts the records in ascending order by default.</a:t>
            </a:r>
          </a:p>
          <a:p>
            <a:r>
              <a:rPr lang="en-US" dirty="0" smtClean="0"/>
              <a:t>For </a:t>
            </a:r>
            <a:r>
              <a:rPr lang="en-US" dirty="0" err="1" smtClean="0"/>
              <a:t>eg</a:t>
            </a:r>
            <a:r>
              <a:rPr lang="en-US" dirty="0" smtClean="0"/>
              <a:t>: The query selects all columns from patient table and sorts the patient city in descending order</a:t>
            </a:r>
            <a:endParaRPr lang="en-US" dirty="0"/>
          </a:p>
        </p:txBody>
      </p:sp>
    </p:spTree>
    <p:extLst>
      <p:ext uri="{BB962C8B-B14F-4D97-AF65-F5344CB8AC3E}">
        <p14:creationId xmlns:p14="http://schemas.microsoft.com/office/powerpoint/2010/main" val="3905912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
            </a:r>
            <a:endParaRPr lang="en-US"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45401" y="2219418"/>
            <a:ext cx="4313237" cy="2636229"/>
          </a:xfrm>
        </p:spPr>
      </p:pic>
      <p:sp>
        <p:nvSpPr>
          <p:cNvPr id="5" name="Content Placeholder 4"/>
          <p:cNvSpPr>
            <a:spLocks noGrp="1"/>
          </p:cNvSpPr>
          <p:nvPr>
            <p:ph sz="half" idx="2"/>
          </p:nvPr>
        </p:nvSpPr>
        <p:spPr/>
        <p:txBody>
          <a:bodyPr/>
          <a:lstStyle/>
          <a:p>
            <a:r>
              <a:rPr lang="en-US" dirty="0" smtClean="0"/>
              <a:t>The LIMIT clause in MySQL is used in the select statement to constraint the number of rows in a result set.</a:t>
            </a:r>
          </a:p>
          <a:p>
            <a:r>
              <a:rPr lang="en-US" dirty="0" smtClean="0"/>
              <a:t>In the query the result is limited to 7 rows.</a:t>
            </a:r>
          </a:p>
        </p:txBody>
      </p:sp>
    </p:spTree>
    <p:extLst>
      <p:ext uri="{BB962C8B-B14F-4D97-AF65-F5344CB8AC3E}">
        <p14:creationId xmlns:p14="http://schemas.microsoft.com/office/powerpoint/2010/main" val="3873067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FUCNTIONS - IF</a:t>
            </a:r>
            <a:endParaRPr lang="en-US"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878286" y="1905000"/>
            <a:ext cx="6064898" cy="2965580"/>
          </a:xfrm>
        </p:spPr>
      </p:pic>
      <p:sp>
        <p:nvSpPr>
          <p:cNvPr id="5" name="Content Placeholder 4"/>
          <p:cNvSpPr>
            <a:spLocks noGrp="1"/>
          </p:cNvSpPr>
          <p:nvPr>
            <p:ph sz="half" idx="2"/>
          </p:nvPr>
        </p:nvSpPr>
        <p:spPr>
          <a:xfrm>
            <a:off x="1409957" y="1821025"/>
            <a:ext cx="4313864" cy="3777622"/>
          </a:xfrm>
        </p:spPr>
        <p:txBody>
          <a:bodyPr/>
          <a:lstStyle/>
          <a:p>
            <a:r>
              <a:rPr lang="en-US" dirty="0"/>
              <a:t>The MySQL IF statement allows you to execute a set of SQL statements based on a certain condition or value of an </a:t>
            </a:r>
            <a:r>
              <a:rPr lang="en-US" dirty="0" smtClean="0"/>
              <a:t>expression</a:t>
            </a:r>
          </a:p>
          <a:p>
            <a:r>
              <a:rPr lang="en-US" dirty="0" smtClean="0"/>
              <a:t>The query puts a if condition to check if salary is above 100000 then the result would be categorized as high salary else as low salary</a:t>
            </a:r>
            <a:endParaRPr lang="en-US" dirty="0"/>
          </a:p>
        </p:txBody>
      </p:sp>
    </p:spTree>
    <p:extLst>
      <p:ext uri="{BB962C8B-B14F-4D97-AF65-F5344CB8AC3E}">
        <p14:creationId xmlns:p14="http://schemas.microsoft.com/office/powerpoint/2010/main" val="3116535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 CONCAT,CAST</a:t>
            </a:r>
            <a:endParaRPr lang="en-US"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26368" y="2238512"/>
            <a:ext cx="5801437" cy="3320100"/>
          </a:xfrm>
        </p:spPr>
      </p:pic>
      <p:sp>
        <p:nvSpPr>
          <p:cNvPr id="5" name="Content Placeholder 4"/>
          <p:cNvSpPr>
            <a:spLocks noGrp="1"/>
          </p:cNvSpPr>
          <p:nvPr>
            <p:ph sz="half" idx="2"/>
          </p:nvPr>
        </p:nvSpPr>
        <p:spPr/>
        <p:txBody>
          <a:bodyPr/>
          <a:lstStyle/>
          <a:p>
            <a:r>
              <a:rPr lang="en-US" dirty="0" smtClean="0"/>
              <a:t>The CAST function converts a value of any type into a value that has a specified type. The target type can be any one of the following types : BINARY, CHAR, DATE, DATETIME, TIME, DECIMAL, SIGNED, UNSIGNED</a:t>
            </a:r>
          </a:p>
          <a:p>
            <a:r>
              <a:rPr lang="en-US" dirty="0" smtClean="0"/>
              <a:t>Here the cast function casts the </a:t>
            </a:r>
            <a:r>
              <a:rPr lang="en-US" dirty="0" err="1" smtClean="0"/>
              <a:t>admit_date</a:t>
            </a:r>
            <a:r>
              <a:rPr lang="en-US" dirty="0" smtClean="0"/>
              <a:t> and </a:t>
            </a:r>
            <a:r>
              <a:rPr lang="en-US" dirty="0" err="1" smtClean="0"/>
              <a:t>discharge_date</a:t>
            </a:r>
            <a:r>
              <a:rPr lang="en-US" dirty="0" smtClean="0"/>
              <a:t> from </a:t>
            </a:r>
            <a:r>
              <a:rPr lang="en-US" dirty="0" err="1" smtClean="0"/>
              <a:t>datetime</a:t>
            </a:r>
            <a:r>
              <a:rPr lang="en-US" dirty="0" smtClean="0"/>
              <a:t> to date format.</a:t>
            </a:r>
            <a:endParaRPr lang="en-US" dirty="0"/>
          </a:p>
        </p:txBody>
      </p:sp>
    </p:spTree>
    <p:extLst>
      <p:ext uri="{BB962C8B-B14F-4D97-AF65-F5344CB8AC3E}">
        <p14:creationId xmlns:p14="http://schemas.microsoft.com/office/powerpoint/2010/main" val="572445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SUBSTRING</a:t>
            </a:r>
            <a:endParaRPr lang="en-US"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906788" y="1905000"/>
            <a:ext cx="4838433" cy="3795126"/>
          </a:xfrm>
        </p:spPr>
      </p:pic>
      <p:sp>
        <p:nvSpPr>
          <p:cNvPr id="5" name="Content Placeholder 4"/>
          <p:cNvSpPr>
            <a:spLocks noGrp="1"/>
          </p:cNvSpPr>
          <p:nvPr>
            <p:ph sz="half" idx="2"/>
          </p:nvPr>
        </p:nvSpPr>
        <p:spPr>
          <a:xfrm>
            <a:off x="2142886" y="1905000"/>
            <a:ext cx="4313864" cy="3777622"/>
          </a:xfrm>
        </p:spPr>
        <p:txBody>
          <a:bodyPr/>
          <a:lstStyle/>
          <a:p>
            <a:r>
              <a:rPr lang="en-US" dirty="0"/>
              <a:t>MySQL SUBSTRING() returns a specified number of characters from a particular position of a given string</a:t>
            </a:r>
            <a:r>
              <a:rPr lang="en-US" dirty="0" smtClean="0"/>
              <a:t>.</a:t>
            </a:r>
          </a:p>
          <a:p>
            <a:r>
              <a:rPr lang="en-US" dirty="0" smtClean="0"/>
              <a:t>The query returns the </a:t>
            </a:r>
            <a:r>
              <a:rPr lang="en-US" dirty="0" err="1" smtClean="0"/>
              <a:t>patient_name</a:t>
            </a:r>
            <a:r>
              <a:rPr lang="en-US" dirty="0" smtClean="0"/>
              <a:t> starting from position 2 to position 5</a:t>
            </a:r>
            <a:endParaRPr lang="en-US" dirty="0"/>
          </a:p>
        </p:txBody>
      </p:sp>
    </p:spTree>
    <p:extLst>
      <p:ext uri="{BB962C8B-B14F-4D97-AF65-F5344CB8AC3E}">
        <p14:creationId xmlns:p14="http://schemas.microsoft.com/office/powerpoint/2010/main" val="953973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JOIN</a:t>
            </a:r>
            <a:endParaRPr lang="en-US"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67747" y="1905000"/>
            <a:ext cx="5654351" cy="3712029"/>
          </a:xfrm>
        </p:spPr>
      </p:pic>
      <p:sp>
        <p:nvSpPr>
          <p:cNvPr id="5" name="Content Placeholder 4"/>
          <p:cNvSpPr>
            <a:spLocks noGrp="1"/>
          </p:cNvSpPr>
          <p:nvPr>
            <p:ph sz="half" idx="2"/>
          </p:nvPr>
        </p:nvSpPr>
        <p:spPr>
          <a:xfrm>
            <a:off x="6904653" y="1905000"/>
            <a:ext cx="4599958" cy="4907902"/>
          </a:xfrm>
        </p:spPr>
        <p:txBody>
          <a:bodyPr/>
          <a:lstStyle/>
          <a:p>
            <a:r>
              <a:rPr lang="en-US" dirty="0"/>
              <a:t>The INNER JOIN keyword selects all rows from both tables as long as there is a match between the columns in both tables</a:t>
            </a:r>
            <a:r>
              <a:rPr lang="en-US" dirty="0" smtClean="0"/>
              <a:t>.</a:t>
            </a:r>
          </a:p>
          <a:p>
            <a:r>
              <a:rPr lang="en-US" dirty="0" smtClean="0"/>
              <a:t>The inner join in the hospital management systems joins patient and accounts tables based on </a:t>
            </a:r>
            <a:r>
              <a:rPr lang="en-US" dirty="0" err="1" smtClean="0"/>
              <a:t>patient_id</a:t>
            </a:r>
            <a:r>
              <a:rPr lang="en-US" dirty="0" smtClean="0"/>
              <a:t>. The select statements displays the </a:t>
            </a:r>
            <a:r>
              <a:rPr lang="en-US" dirty="0" err="1" smtClean="0"/>
              <a:t>patient_name</a:t>
            </a:r>
            <a:r>
              <a:rPr lang="en-US" dirty="0" smtClean="0"/>
              <a:t> and </a:t>
            </a:r>
            <a:r>
              <a:rPr lang="en-US" dirty="0" err="1" smtClean="0"/>
              <a:t>accounts_case_no</a:t>
            </a:r>
            <a:r>
              <a:rPr lang="en-US" dirty="0" smtClean="0"/>
              <a:t> matching to the inner join result.</a:t>
            </a:r>
            <a:endParaRPr lang="en-US" dirty="0"/>
          </a:p>
        </p:txBody>
      </p:sp>
    </p:spTree>
    <p:extLst>
      <p:ext uri="{BB962C8B-B14F-4D97-AF65-F5344CB8AC3E}">
        <p14:creationId xmlns:p14="http://schemas.microsoft.com/office/powerpoint/2010/main" val="3543609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 JOIN</a:t>
            </a:r>
            <a:endParaRPr lang="en-US"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191374" y="1914331"/>
            <a:ext cx="4723818" cy="3777622"/>
          </a:xfrm>
        </p:spPr>
      </p:pic>
      <p:sp>
        <p:nvSpPr>
          <p:cNvPr id="5" name="Content Placeholder 4"/>
          <p:cNvSpPr>
            <a:spLocks noGrp="1"/>
          </p:cNvSpPr>
          <p:nvPr>
            <p:ph sz="half" idx="2"/>
          </p:nvPr>
        </p:nvSpPr>
        <p:spPr>
          <a:xfrm>
            <a:off x="1424429" y="1905000"/>
            <a:ext cx="5356364" cy="3777622"/>
          </a:xfrm>
        </p:spPr>
        <p:txBody>
          <a:bodyPr/>
          <a:lstStyle/>
          <a:p>
            <a:r>
              <a:rPr lang="en-US" dirty="0"/>
              <a:t>The LEFT JOIN keyword returns all rows from the left table (table1), with the matching rows in the right table (table2). The result is NULL in the right side when there is no match</a:t>
            </a:r>
            <a:r>
              <a:rPr lang="en-US" dirty="0" smtClean="0"/>
              <a:t>.</a:t>
            </a:r>
          </a:p>
          <a:p>
            <a:r>
              <a:rPr lang="en-US" dirty="0" smtClean="0"/>
              <a:t>Here the left join is performed on patient and </a:t>
            </a:r>
            <a:r>
              <a:rPr lang="en-US" dirty="0" err="1" smtClean="0"/>
              <a:t>testlog</a:t>
            </a:r>
            <a:r>
              <a:rPr lang="en-US" dirty="0" smtClean="0"/>
              <a:t> table and result is displayed on the basis of matching rows from both the table using </a:t>
            </a:r>
            <a:r>
              <a:rPr lang="en-US" dirty="0" err="1" smtClean="0"/>
              <a:t>patient_id</a:t>
            </a:r>
            <a:r>
              <a:rPr lang="en-US" dirty="0" smtClean="0"/>
              <a:t>.</a:t>
            </a:r>
            <a:endParaRPr lang="en-US" dirty="0"/>
          </a:p>
        </p:txBody>
      </p:sp>
    </p:spTree>
    <p:extLst>
      <p:ext uri="{BB962C8B-B14F-4D97-AF65-F5344CB8AC3E}">
        <p14:creationId xmlns:p14="http://schemas.microsoft.com/office/powerpoint/2010/main" val="804455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JOIN</a:t>
            </a:r>
            <a:endParaRPr lang="en-US"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56996" y="2126221"/>
            <a:ext cx="5551714" cy="3686749"/>
          </a:xfrm>
        </p:spPr>
      </p:pic>
      <p:sp>
        <p:nvSpPr>
          <p:cNvPr id="5" name="Content Placeholder 4"/>
          <p:cNvSpPr>
            <a:spLocks noGrp="1"/>
          </p:cNvSpPr>
          <p:nvPr>
            <p:ph sz="half" idx="2"/>
          </p:nvPr>
        </p:nvSpPr>
        <p:spPr>
          <a:xfrm>
            <a:off x="6932645" y="2126222"/>
            <a:ext cx="4571966" cy="3777622"/>
          </a:xfrm>
        </p:spPr>
        <p:txBody>
          <a:bodyPr/>
          <a:lstStyle/>
          <a:p>
            <a:r>
              <a:rPr lang="en-US" dirty="0" smtClean="0"/>
              <a:t>A full join is not supported in MySQL instead a left join union right join is the solution to this.</a:t>
            </a:r>
          </a:p>
          <a:p>
            <a:r>
              <a:rPr lang="en-US" dirty="0" smtClean="0"/>
              <a:t>So first a left join in </a:t>
            </a:r>
            <a:r>
              <a:rPr lang="en-US" dirty="0"/>
              <a:t>p</a:t>
            </a:r>
            <a:r>
              <a:rPr lang="en-US" dirty="0" smtClean="0"/>
              <a:t>erformed on patient and </a:t>
            </a:r>
            <a:r>
              <a:rPr lang="en-US" dirty="0" err="1" smtClean="0"/>
              <a:t>doctor_examines_patient</a:t>
            </a:r>
            <a:r>
              <a:rPr lang="en-US" dirty="0" smtClean="0"/>
              <a:t> table.</a:t>
            </a:r>
          </a:p>
          <a:p>
            <a:r>
              <a:rPr lang="en-US" dirty="0" smtClean="0"/>
              <a:t>A right join between patient and </a:t>
            </a:r>
            <a:r>
              <a:rPr lang="en-US" dirty="0" err="1" smtClean="0"/>
              <a:t>doctor_examines_patient</a:t>
            </a:r>
            <a:r>
              <a:rPr lang="en-US" dirty="0" smtClean="0"/>
              <a:t> table is then performed.</a:t>
            </a:r>
          </a:p>
          <a:p>
            <a:r>
              <a:rPr lang="en-US" dirty="0" smtClean="0"/>
              <a:t>A UNION of both the right and left join then displays the full join</a:t>
            </a:r>
          </a:p>
          <a:p>
            <a:endParaRPr lang="en-US" dirty="0"/>
          </a:p>
        </p:txBody>
      </p:sp>
    </p:spTree>
    <p:extLst>
      <p:ext uri="{BB962C8B-B14F-4D97-AF65-F5344CB8AC3E}">
        <p14:creationId xmlns:p14="http://schemas.microsoft.com/office/powerpoint/2010/main" val="1013174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4250" y="586788"/>
            <a:ext cx="8911687" cy="1280890"/>
          </a:xfrm>
        </p:spPr>
        <p:txBody>
          <a:bodyPr/>
          <a:lstStyle/>
          <a:p>
            <a:r>
              <a:rPr lang="en-US" dirty="0" smtClean="0"/>
              <a:t>SUBQUERIES</a:t>
            </a:r>
            <a:endParaRPr lang="en-US"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024250" y="3435896"/>
            <a:ext cx="8183440" cy="2230015"/>
          </a:xfrm>
        </p:spPr>
      </p:pic>
      <p:sp>
        <p:nvSpPr>
          <p:cNvPr id="8" name="Content Placeholder 7"/>
          <p:cNvSpPr>
            <a:spLocks noGrp="1"/>
          </p:cNvSpPr>
          <p:nvPr>
            <p:ph sz="half" idx="2"/>
          </p:nvPr>
        </p:nvSpPr>
        <p:spPr>
          <a:xfrm>
            <a:off x="2024250" y="1575715"/>
            <a:ext cx="8183440" cy="2539085"/>
          </a:xfrm>
        </p:spPr>
        <p:txBody>
          <a:bodyPr/>
          <a:lstStyle/>
          <a:p>
            <a:r>
              <a:rPr lang="en-US" dirty="0"/>
              <a:t>A MySQL subquery is a query that is nested inside another query such as </a:t>
            </a:r>
            <a:r>
              <a:rPr lang="en-US" dirty="0">
                <a:hlinkClick r:id="rId3" tooltip="MySQL SELECT"/>
              </a:rPr>
              <a:t>SELECT</a:t>
            </a:r>
            <a:r>
              <a:rPr lang="en-US" dirty="0"/>
              <a:t>, </a:t>
            </a:r>
            <a:r>
              <a:rPr lang="en-US" dirty="0">
                <a:hlinkClick r:id="rId4" tooltip="MySQL INSERT"/>
              </a:rPr>
              <a:t>INSERT</a:t>
            </a:r>
            <a:r>
              <a:rPr lang="en-US" dirty="0"/>
              <a:t>, </a:t>
            </a:r>
            <a:r>
              <a:rPr lang="en-US" dirty="0">
                <a:hlinkClick r:id="rId5" tooltip="MySQL Update"/>
              </a:rPr>
              <a:t>UPDATE </a:t>
            </a:r>
            <a:r>
              <a:rPr lang="en-US" dirty="0" smtClean="0"/>
              <a:t>or </a:t>
            </a:r>
            <a:r>
              <a:rPr lang="en-US" dirty="0" smtClean="0">
                <a:hlinkClick r:id="rId6" tooltip="MySQL DELETE"/>
              </a:rPr>
              <a:t>DELETE</a:t>
            </a:r>
            <a:r>
              <a:rPr lang="en-US" dirty="0"/>
              <a:t>. In addition, a MySQL subquery can be nested inside another subquery</a:t>
            </a:r>
            <a:r>
              <a:rPr lang="en-US" dirty="0" smtClean="0"/>
              <a:t>.</a:t>
            </a:r>
          </a:p>
          <a:p>
            <a:r>
              <a:rPr lang="en-US" dirty="0" smtClean="0"/>
              <a:t>The query returns the doctor names who treat thyroid </a:t>
            </a:r>
          </a:p>
          <a:p>
            <a:endParaRPr lang="en-US" dirty="0"/>
          </a:p>
        </p:txBody>
      </p:sp>
    </p:spTree>
    <p:extLst>
      <p:ext uri="{BB962C8B-B14F-4D97-AF65-F5344CB8AC3E}">
        <p14:creationId xmlns:p14="http://schemas.microsoft.com/office/powerpoint/2010/main" val="1033576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Privileges- CREATE USER</a:t>
            </a:r>
            <a:endParaRPr lang="en-US"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101414" y="2298656"/>
            <a:ext cx="2987299" cy="914479"/>
          </a:xfrm>
        </p:spPr>
      </p:pic>
      <p:sp>
        <p:nvSpPr>
          <p:cNvPr id="8" name="Content Placeholder 7"/>
          <p:cNvSpPr>
            <a:spLocks noGrp="1"/>
          </p:cNvSpPr>
          <p:nvPr>
            <p:ph sz="half" idx="2"/>
          </p:nvPr>
        </p:nvSpPr>
        <p:spPr>
          <a:xfrm>
            <a:off x="5931115" y="2098231"/>
            <a:ext cx="4313864" cy="3777622"/>
          </a:xfrm>
        </p:spPr>
        <p:txBody>
          <a:bodyPr/>
          <a:lstStyle/>
          <a:p>
            <a:r>
              <a:rPr lang="en-US" dirty="0" smtClean="0"/>
              <a:t>The primary function of the MySQL privilege system is to authenticate a user who connects from </a:t>
            </a:r>
            <a:r>
              <a:rPr lang="en-US" dirty="0" err="1" smtClean="0"/>
              <a:t>agiven</a:t>
            </a:r>
            <a:r>
              <a:rPr lang="en-US" dirty="0" smtClean="0"/>
              <a:t> host and to associate that user with privileges on a database such as select, insert, update and delete.</a:t>
            </a:r>
          </a:p>
          <a:p>
            <a:r>
              <a:rPr lang="en-US" dirty="0" smtClean="0"/>
              <a:t>The hospital management system has users </a:t>
            </a:r>
            <a:r>
              <a:rPr lang="en-US" dirty="0" err="1" smtClean="0"/>
              <a:t>suchs</a:t>
            </a:r>
            <a:r>
              <a:rPr lang="en-US" dirty="0" smtClean="0"/>
              <a:t> as SYS_ADMIN, DEVELOPER, SYS_TESTER, USER</a:t>
            </a:r>
            <a:endParaRPr lang="en-US" dirty="0"/>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65619"/>
          <a:stretch/>
        </p:blipFill>
        <p:spPr>
          <a:xfrm>
            <a:off x="2101414" y="3213135"/>
            <a:ext cx="2974439" cy="944962"/>
          </a:xfrm>
          <a:prstGeom prst="rect">
            <a:avLst/>
          </a:prstGeom>
        </p:spPr>
      </p:pic>
    </p:spTree>
    <p:extLst>
      <p:ext uri="{BB962C8B-B14F-4D97-AF65-F5344CB8AC3E}">
        <p14:creationId xmlns:p14="http://schemas.microsoft.com/office/powerpoint/2010/main" val="620460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1590" y="550506"/>
            <a:ext cx="10018713" cy="1752599"/>
          </a:xfrm>
        </p:spPr>
        <p:txBody>
          <a:bodyPr/>
          <a:lstStyle/>
          <a:p>
            <a:r>
              <a:rPr lang="en-US" dirty="0" smtClean="0"/>
              <a:t>ENTITIES INVOLVED</a:t>
            </a:r>
            <a:endParaRPr lang="en-US" dirty="0"/>
          </a:p>
        </p:txBody>
      </p:sp>
      <p:sp>
        <p:nvSpPr>
          <p:cNvPr id="3" name="Content Placeholder 2"/>
          <p:cNvSpPr>
            <a:spLocks noGrp="1"/>
          </p:cNvSpPr>
          <p:nvPr>
            <p:ph idx="1"/>
          </p:nvPr>
        </p:nvSpPr>
        <p:spPr>
          <a:xfrm>
            <a:off x="1484310" y="2146041"/>
            <a:ext cx="10018713" cy="4646645"/>
          </a:xfrm>
        </p:spPr>
        <p:txBody>
          <a:bodyPr>
            <a:normAutofit/>
          </a:bodyPr>
          <a:lstStyle/>
          <a:p>
            <a:r>
              <a:rPr lang="en-US" dirty="0" smtClean="0"/>
              <a:t>Employee : An employee can be a doctor or a nurse. </a:t>
            </a:r>
          </a:p>
          <a:p>
            <a:r>
              <a:rPr lang="en-US" dirty="0" smtClean="0"/>
              <a:t>Nurse: – nurse has attributes like </a:t>
            </a:r>
            <a:r>
              <a:rPr lang="en-US" dirty="0" err="1" smtClean="0"/>
              <a:t>nurse_id</a:t>
            </a:r>
            <a:r>
              <a:rPr lang="en-US" dirty="0" smtClean="0"/>
              <a:t> and </a:t>
            </a:r>
            <a:r>
              <a:rPr lang="en-US" dirty="0" err="1" smtClean="0"/>
              <a:t>nurse_department</a:t>
            </a:r>
            <a:r>
              <a:rPr lang="en-US" dirty="0" smtClean="0"/>
              <a:t>(ANS, BNS)</a:t>
            </a:r>
          </a:p>
          <a:p>
            <a:r>
              <a:rPr lang="en-US" dirty="0" smtClean="0"/>
              <a:t>Doctor: – doctor has attributes like </a:t>
            </a:r>
            <a:r>
              <a:rPr lang="en-US" dirty="0" err="1" smtClean="0"/>
              <a:t>doctor_id</a:t>
            </a:r>
            <a:r>
              <a:rPr lang="en-US" dirty="0" smtClean="0"/>
              <a:t>, </a:t>
            </a:r>
            <a:r>
              <a:rPr lang="en-US" dirty="0" err="1" smtClean="0"/>
              <a:t>doctor_specialization</a:t>
            </a:r>
            <a:r>
              <a:rPr lang="en-US" dirty="0"/>
              <a:t> (</a:t>
            </a:r>
            <a:r>
              <a:rPr lang="en-US" dirty="0" smtClean="0"/>
              <a:t>Anesthesiologist</a:t>
            </a:r>
            <a:r>
              <a:rPr lang="en-US" dirty="0"/>
              <a:t>, Endocrinologist)</a:t>
            </a:r>
            <a:endParaRPr lang="en-US" dirty="0" smtClean="0"/>
          </a:p>
          <a:p>
            <a:r>
              <a:rPr lang="en-US" dirty="0" smtClean="0"/>
              <a:t>Patient: – patient has attributes like </a:t>
            </a:r>
            <a:r>
              <a:rPr lang="en-US" dirty="0" err="1" smtClean="0"/>
              <a:t>patient_id</a:t>
            </a:r>
            <a:r>
              <a:rPr lang="en-US" dirty="0" smtClean="0"/>
              <a:t>, </a:t>
            </a:r>
            <a:r>
              <a:rPr lang="en-US" dirty="0" err="1" smtClean="0"/>
              <a:t>patient_name</a:t>
            </a:r>
            <a:r>
              <a:rPr lang="en-US" dirty="0" smtClean="0"/>
              <a:t>, and other patient details</a:t>
            </a:r>
          </a:p>
          <a:p>
            <a:r>
              <a:rPr lang="en-US" dirty="0" err="1" smtClean="0"/>
              <a:t>Testlog</a:t>
            </a:r>
            <a:r>
              <a:rPr lang="en-US" dirty="0" smtClean="0"/>
              <a:t>: – contains test conducted on the patient and the type of test</a:t>
            </a:r>
          </a:p>
          <a:p>
            <a:r>
              <a:rPr lang="en-US" dirty="0" smtClean="0"/>
              <a:t>Accounts: – has attributes like </a:t>
            </a:r>
            <a:r>
              <a:rPr lang="en-US" dirty="0" err="1" smtClean="0"/>
              <a:t>accounts_case_no</a:t>
            </a:r>
            <a:r>
              <a:rPr lang="en-US" dirty="0" smtClean="0"/>
              <a:t>, admit date and discharge date</a:t>
            </a:r>
          </a:p>
          <a:p>
            <a:r>
              <a:rPr lang="en-US" dirty="0" err="1" smtClean="0"/>
              <a:t>Doctor_examines_patient</a:t>
            </a:r>
            <a:r>
              <a:rPr lang="en-US" dirty="0" smtClean="0"/>
              <a:t>: – contains </a:t>
            </a:r>
            <a:r>
              <a:rPr lang="en-US" dirty="0" err="1" smtClean="0"/>
              <a:t>doctor_id</a:t>
            </a:r>
            <a:r>
              <a:rPr lang="en-US" dirty="0" smtClean="0"/>
              <a:t> and </a:t>
            </a:r>
            <a:r>
              <a:rPr lang="en-US" dirty="0" err="1" smtClean="0"/>
              <a:t>patient_id</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097347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GRANT </a:t>
            </a:r>
            <a:endParaRPr lang="en-US"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54732" y="2515198"/>
            <a:ext cx="4688664" cy="1036056"/>
          </a:xfrm>
        </p:spPr>
      </p:pic>
      <p:sp>
        <p:nvSpPr>
          <p:cNvPr id="6" name="Content Placeholder 5"/>
          <p:cNvSpPr>
            <a:spLocks noGrp="1"/>
          </p:cNvSpPr>
          <p:nvPr>
            <p:ph sz="half" idx="2"/>
          </p:nvPr>
        </p:nvSpPr>
        <p:spPr>
          <a:xfrm>
            <a:off x="7190747" y="1264555"/>
            <a:ext cx="4313864" cy="3777622"/>
          </a:xfrm>
        </p:spPr>
        <p:txBody>
          <a:bodyPr>
            <a:noAutofit/>
          </a:bodyPr>
          <a:lstStyle/>
          <a:p>
            <a:r>
              <a:rPr lang="en-US" dirty="0" smtClean="0"/>
              <a:t>The GRANT statement grants privileges to MySQL user accounts. GRANT also serves to specify other account characteristics as use of secure connections and limits on access to server resources.</a:t>
            </a:r>
          </a:p>
          <a:p>
            <a:r>
              <a:rPr lang="en-US" dirty="0" smtClean="0"/>
              <a:t>The system admin has access to everything, developer has the right to select, update, delete, create, alter, trigger, and index on.</a:t>
            </a:r>
          </a:p>
          <a:p>
            <a:r>
              <a:rPr lang="en-US" dirty="0" smtClean="0"/>
              <a:t>The system tester has the right to select, insert, update and delete</a:t>
            </a:r>
          </a:p>
          <a:p>
            <a:r>
              <a:rPr lang="en-US" dirty="0" smtClean="0"/>
              <a:t>The user has the option to just select on hospital management </a:t>
            </a:r>
            <a:r>
              <a:rPr lang="en-US" dirty="0" err="1" smtClean="0"/>
              <a:t>databse</a:t>
            </a:r>
            <a:r>
              <a:rPr lang="en-US" dirty="0" smtClean="0"/>
              <a:t> system.</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38837"/>
          <a:stretch/>
        </p:blipFill>
        <p:spPr>
          <a:xfrm>
            <a:off x="1954732" y="3551254"/>
            <a:ext cx="5015235" cy="937341"/>
          </a:xfrm>
          <a:prstGeom prst="rect">
            <a:avLst/>
          </a:prstGeom>
        </p:spPr>
      </p:pic>
    </p:spTree>
    <p:extLst>
      <p:ext uri="{BB962C8B-B14F-4D97-AF65-F5344CB8AC3E}">
        <p14:creationId xmlns:p14="http://schemas.microsoft.com/office/powerpoint/2010/main" val="2879688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REVOKE</a:t>
            </a:r>
            <a:endParaRPr lang="en-US"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34278" y="2522501"/>
            <a:ext cx="5710334" cy="1191083"/>
          </a:xfrm>
        </p:spPr>
      </p:pic>
      <p:sp>
        <p:nvSpPr>
          <p:cNvPr id="6" name="Content Placeholder 5"/>
          <p:cNvSpPr>
            <a:spLocks noGrp="1"/>
          </p:cNvSpPr>
          <p:nvPr>
            <p:ph sz="half" idx="2"/>
          </p:nvPr>
        </p:nvSpPr>
        <p:spPr>
          <a:xfrm>
            <a:off x="7190747" y="2304660"/>
            <a:ext cx="4313864" cy="3778899"/>
          </a:xfrm>
        </p:spPr>
        <p:txBody>
          <a:bodyPr/>
          <a:lstStyle/>
          <a:p>
            <a:r>
              <a:rPr lang="en-US" dirty="0"/>
              <a:t>In order to revoke privileges from an account, you use the MySQL REVOKE statement. </a:t>
            </a:r>
            <a:endParaRPr lang="en-US" dirty="0" smtClean="0"/>
          </a:p>
          <a:p>
            <a:r>
              <a:rPr lang="en-US" dirty="0" smtClean="0"/>
              <a:t>Using the REVOKE statement takes away all the access rights given to users.</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37044"/>
          <a:stretch/>
        </p:blipFill>
        <p:spPr>
          <a:xfrm>
            <a:off x="1334278" y="3713584"/>
            <a:ext cx="5747657" cy="906859"/>
          </a:xfrm>
          <a:prstGeom prst="rect">
            <a:avLst/>
          </a:prstGeom>
        </p:spPr>
      </p:pic>
    </p:spTree>
    <p:extLst>
      <p:ext uri="{BB962C8B-B14F-4D97-AF65-F5344CB8AC3E}">
        <p14:creationId xmlns:p14="http://schemas.microsoft.com/office/powerpoint/2010/main" val="3077430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 USER</a:t>
            </a:r>
            <a:endParaRPr lang="en-US"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748132" y="2728073"/>
            <a:ext cx="2918713" cy="685859"/>
          </a:xfrm>
        </p:spPr>
      </p:pic>
      <p:sp>
        <p:nvSpPr>
          <p:cNvPr id="6" name="Content Placeholder 5"/>
          <p:cNvSpPr>
            <a:spLocks noGrp="1"/>
          </p:cNvSpPr>
          <p:nvPr>
            <p:ph sz="half" idx="2"/>
          </p:nvPr>
        </p:nvSpPr>
        <p:spPr>
          <a:xfrm>
            <a:off x="1359114" y="2023585"/>
            <a:ext cx="4313864" cy="3777622"/>
          </a:xfrm>
        </p:spPr>
        <p:txBody>
          <a:bodyPr/>
          <a:lstStyle/>
          <a:p>
            <a:r>
              <a:rPr lang="en-US" dirty="0"/>
              <a:t>The </a:t>
            </a:r>
            <a:r>
              <a:rPr lang="en-US" b="1" dirty="0"/>
              <a:t>DROP USER</a:t>
            </a:r>
            <a:r>
              <a:rPr lang="en-US" dirty="0"/>
              <a:t> statement removes one or more </a:t>
            </a:r>
            <a:r>
              <a:rPr lang="en-US" b="1" dirty="0"/>
              <a:t>MySQL</a:t>
            </a:r>
            <a:r>
              <a:rPr lang="en-US" dirty="0"/>
              <a:t> accounts and their privileges</a:t>
            </a:r>
            <a:r>
              <a:rPr lang="en-US" dirty="0" smtClean="0"/>
              <a:t>.</a:t>
            </a:r>
          </a:p>
          <a:p>
            <a:r>
              <a:rPr lang="en-US" dirty="0" smtClean="0"/>
              <a:t>By using the DROP USER, the user no longer exists in the database system.</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96" t="-1065" r="53673" b="1065"/>
          <a:stretch/>
        </p:blipFill>
        <p:spPr>
          <a:xfrm>
            <a:off x="6748132" y="3474208"/>
            <a:ext cx="2918713" cy="876376"/>
          </a:xfrm>
          <a:prstGeom prst="rect">
            <a:avLst/>
          </a:prstGeom>
        </p:spPr>
      </p:pic>
    </p:spTree>
    <p:extLst>
      <p:ext uri="{BB962C8B-B14F-4D97-AF65-F5344CB8AC3E}">
        <p14:creationId xmlns:p14="http://schemas.microsoft.com/office/powerpoint/2010/main" val="3566019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STORED PROCEDURES</a:t>
            </a:r>
            <a:br>
              <a:rPr lang="en-US" dirty="0" smtClean="0"/>
            </a:br>
            <a:endParaRPr lang="en-US"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98689" y="2318143"/>
            <a:ext cx="6840896" cy="1238228"/>
          </a:xfrm>
        </p:spPr>
      </p:pic>
      <p:sp>
        <p:nvSpPr>
          <p:cNvPr id="6" name="Content Placeholder 5"/>
          <p:cNvSpPr>
            <a:spLocks noGrp="1"/>
          </p:cNvSpPr>
          <p:nvPr>
            <p:ph sz="half" idx="2"/>
          </p:nvPr>
        </p:nvSpPr>
        <p:spPr>
          <a:xfrm>
            <a:off x="7190747" y="1905000"/>
            <a:ext cx="4313864" cy="4159898"/>
          </a:xfrm>
        </p:spPr>
        <p:txBody>
          <a:bodyPr/>
          <a:lstStyle/>
          <a:p>
            <a:r>
              <a:rPr lang="en-US" dirty="0"/>
              <a:t>A stored procedure is a method to encapsulate repetitive tasks. They allow for variable declarations, flow control and other useful programming techniques</a:t>
            </a:r>
            <a:r>
              <a:rPr lang="en-US" dirty="0" smtClean="0"/>
              <a:t>.</a:t>
            </a:r>
          </a:p>
          <a:p>
            <a:r>
              <a:rPr lang="en-US" dirty="0" smtClean="0"/>
              <a:t>The stored procedure SAL_INCR_NIGHT_ALLOWANCE determines whether an employee is in night shift, and if he is, then there is an increase in his salary by $200.</a:t>
            </a:r>
          </a:p>
          <a:p>
            <a:endParaRPr lang="en-US" dirty="0"/>
          </a:p>
        </p:txBody>
      </p:sp>
      <p:pic>
        <p:nvPicPr>
          <p:cNvPr id="7" name="Content Placeholder 4"/>
          <p:cNvPicPr>
            <a:picLocks noChangeAspect="1"/>
          </p:cNvPicPr>
          <p:nvPr/>
        </p:nvPicPr>
        <p:blipFill rotWithShape="1">
          <a:blip r:embed="rId3">
            <a:extLst>
              <a:ext uri="{28A0092B-C50C-407E-A947-70E740481C1C}">
                <a14:useLocalDpi xmlns:a14="http://schemas.microsoft.com/office/drawing/2010/main" val="0"/>
              </a:ext>
            </a:extLst>
          </a:blip>
          <a:srcRect b="8702"/>
          <a:stretch/>
        </p:blipFill>
        <p:spPr>
          <a:xfrm>
            <a:off x="598689" y="3556371"/>
            <a:ext cx="6212657" cy="1603458"/>
          </a:xfrm>
          <a:prstGeom prst="rect">
            <a:avLst/>
          </a:prstGeom>
        </p:spPr>
      </p:pic>
    </p:spTree>
    <p:extLst>
      <p:ext uri="{BB962C8B-B14F-4D97-AF65-F5344CB8AC3E}">
        <p14:creationId xmlns:p14="http://schemas.microsoft.com/office/powerpoint/2010/main" val="1412596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STORED PROCEDUE</a:t>
            </a:r>
            <a:endParaRPr lang="en-US" dirty="0"/>
          </a:p>
        </p:txBody>
      </p:sp>
      <p:pic>
        <p:nvPicPr>
          <p:cNvPr id="15" name="Content Placeholder 1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414098" y="3533215"/>
            <a:ext cx="8443692" cy="1353622"/>
          </a:xfrm>
        </p:spPr>
      </p:pic>
      <p:sp>
        <p:nvSpPr>
          <p:cNvPr id="12" name="Content Placeholder 11"/>
          <p:cNvSpPr>
            <a:spLocks noGrp="1"/>
          </p:cNvSpPr>
          <p:nvPr>
            <p:ph sz="half" idx="1"/>
          </p:nvPr>
        </p:nvSpPr>
        <p:spPr>
          <a:xfrm>
            <a:off x="1553514" y="1788368"/>
            <a:ext cx="10339974" cy="1831910"/>
          </a:xfrm>
        </p:spPr>
        <p:txBody>
          <a:bodyPr/>
          <a:lstStyle/>
          <a:p>
            <a:r>
              <a:rPr lang="en-US" dirty="0" smtClean="0"/>
              <a:t>After executing this stored procedure, in order to call the stored procedure use CALL SAL_INCR_NIGHT_ALLOWANCE</a:t>
            </a:r>
          </a:p>
          <a:p>
            <a:r>
              <a:rPr lang="en-US" dirty="0" smtClean="0"/>
              <a:t>The result set shows the </a:t>
            </a:r>
            <a:r>
              <a:rPr lang="en-US" dirty="0" err="1" smtClean="0"/>
              <a:t>employee_salary</a:t>
            </a:r>
            <a:r>
              <a:rPr lang="en-US" dirty="0" smtClean="0"/>
              <a:t> increment by $200</a:t>
            </a:r>
          </a:p>
          <a:p>
            <a:endParaRPr lang="en-US" dirty="0" smtClean="0"/>
          </a:p>
          <a:p>
            <a:endParaRPr lang="en-US" dirty="0"/>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4098" y="4886837"/>
            <a:ext cx="8443692" cy="1280271"/>
          </a:xfrm>
          <a:prstGeom prst="rect">
            <a:avLst/>
          </a:prstGeom>
        </p:spPr>
      </p:pic>
    </p:spTree>
    <p:extLst>
      <p:ext uri="{BB962C8B-B14F-4D97-AF65-F5344CB8AC3E}">
        <p14:creationId xmlns:p14="http://schemas.microsoft.com/office/powerpoint/2010/main" val="1805871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COMMIT-ROLLBACK</a:t>
            </a:r>
            <a:endParaRPr lang="en-US"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52298" y="2541843"/>
            <a:ext cx="4313237" cy="965013"/>
          </a:xfrm>
        </p:spPr>
      </p:pic>
      <p:sp>
        <p:nvSpPr>
          <p:cNvPr id="6" name="Content Placeholder 5"/>
          <p:cNvSpPr>
            <a:spLocks noGrp="1"/>
          </p:cNvSpPr>
          <p:nvPr>
            <p:ph sz="half" idx="2"/>
          </p:nvPr>
        </p:nvSpPr>
        <p:spPr>
          <a:xfrm>
            <a:off x="6344816" y="2126222"/>
            <a:ext cx="5159795" cy="4181272"/>
          </a:xfrm>
        </p:spPr>
        <p:txBody>
          <a:bodyPr/>
          <a:lstStyle/>
          <a:p>
            <a:r>
              <a:rPr lang="en-US" dirty="0"/>
              <a:t>START TRANSACTION - to create a transaction – COMMIT, ROLLBACK statements - to end it </a:t>
            </a:r>
            <a:endParaRPr lang="en-US" dirty="0" smtClean="0"/>
          </a:p>
          <a:p>
            <a:r>
              <a:rPr lang="en-US" dirty="0" smtClean="0"/>
              <a:t>The </a:t>
            </a:r>
            <a:r>
              <a:rPr lang="en-US" dirty="0"/>
              <a:t>COMMIT statement - saves changes to the database </a:t>
            </a:r>
            <a:endParaRPr lang="en-US" dirty="0" smtClean="0"/>
          </a:p>
          <a:p>
            <a:r>
              <a:rPr lang="en-US" dirty="0" smtClean="0"/>
              <a:t>The </a:t>
            </a:r>
            <a:r>
              <a:rPr lang="en-US" dirty="0"/>
              <a:t>ROLLBACK statement - will undo any changes made during the transaction and database is reverted to the pre-transaction </a:t>
            </a:r>
            <a:r>
              <a:rPr lang="en-US" dirty="0" smtClean="0"/>
              <a:t>state</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53849"/>
          <a:stretch/>
        </p:blipFill>
        <p:spPr>
          <a:xfrm>
            <a:off x="1152298" y="3506856"/>
            <a:ext cx="4642012" cy="1182482"/>
          </a:xfrm>
          <a:prstGeom prst="rect">
            <a:avLst/>
          </a:prstGeom>
        </p:spPr>
      </p:pic>
    </p:spTree>
    <p:extLst>
      <p:ext uri="{BB962C8B-B14F-4D97-AF65-F5344CB8AC3E}">
        <p14:creationId xmlns:p14="http://schemas.microsoft.com/office/powerpoint/2010/main" val="1396113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3838" y="157579"/>
            <a:ext cx="8911687" cy="1280890"/>
          </a:xfrm>
        </p:spPr>
        <p:txBody>
          <a:bodyPr/>
          <a:lstStyle/>
          <a:p>
            <a:r>
              <a:rPr lang="en-US" dirty="0" smtClean="0"/>
              <a:t>TRIGGER ON INSERT</a:t>
            </a:r>
            <a:endParaRPr lang="en-US"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43838" y="3610048"/>
            <a:ext cx="9751476" cy="564103"/>
          </a:xfrm>
        </p:spPr>
      </p:pic>
      <p:sp>
        <p:nvSpPr>
          <p:cNvPr id="6" name="Content Placeholder 5"/>
          <p:cNvSpPr>
            <a:spLocks noGrp="1"/>
          </p:cNvSpPr>
          <p:nvPr>
            <p:ph sz="half" idx="2"/>
          </p:nvPr>
        </p:nvSpPr>
        <p:spPr>
          <a:xfrm>
            <a:off x="1743838" y="4488024"/>
            <a:ext cx="9705363" cy="1606085"/>
          </a:xfrm>
        </p:spPr>
        <p:txBody>
          <a:bodyPr/>
          <a:lstStyle/>
          <a:p>
            <a:r>
              <a:rPr lang="en-US" dirty="0"/>
              <a:t>A</a:t>
            </a:r>
            <a:r>
              <a:rPr lang="en-US" dirty="0" smtClean="0"/>
              <a:t> </a:t>
            </a:r>
            <a:r>
              <a:rPr lang="en-US" dirty="0"/>
              <a:t>trigger or database trigger is a stored program that is executed automatically to respond to a specific event associated with table e.g.,  insert, update or delete</a:t>
            </a:r>
            <a:r>
              <a:rPr lang="en-US" dirty="0" smtClean="0"/>
              <a:t>.</a:t>
            </a:r>
          </a:p>
          <a:p>
            <a:r>
              <a:rPr lang="en-US" dirty="0" smtClean="0"/>
              <a:t>The trigger above checks if the salary entered meets the minimum requirement of the salary. If the user enters data which does not match the requirement it will throw an error.</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3838" y="798024"/>
            <a:ext cx="9751476" cy="2812024"/>
          </a:xfrm>
          <a:prstGeom prst="rect">
            <a:avLst/>
          </a:prstGeom>
        </p:spPr>
      </p:pic>
    </p:spTree>
    <p:extLst>
      <p:ext uri="{BB962C8B-B14F-4D97-AF65-F5344CB8AC3E}">
        <p14:creationId xmlns:p14="http://schemas.microsoft.com/office/powerpoint/2010/main" val="3423856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5847" y="204233"/>
            <a:ext cx="8911687" cy="1280890"/>
          </a:xfrm>
        </p:spPr>
        <p:txBody>
          <a:bodyPr/>
          <a:lstStyle/>
          <a:p>
            <a:r>
              <a:rPr lang="en-US" dirty="0" smtClean="0"/>
              <a:t>UPDATE TRIGGER</a:t>
            </a:r>
            <a:endParaRPr lang="en-US"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15847" y="1133930"/>
            <a:ext cx="10058400" cy="2112815"/>
          </a:xfrm>
        </p:spPr>
      </p:pic>
      <p:sp>
        <p:nvSpPr>
          <p:cNvPr id="7" name="Content Placeholder 6"/>
          <p:cNvSpPr>
            <a:spLocks noGrp="1"/>
          </p:cNvSpPr>
          <p:nvPr>
            <p:ph sz="half" idx="2"/>
          </p:nvPr>
        </p:nvSpPr>
        <p:spPr>
          <a:xfrm>
            <a:off x="1715847" y="4581330"/>
            <a:ext cx="10124700" cy="1822825"/>
          </a:xfrm>
        </p:spPr>
        <p:txBody>
          <a:bodyPr/>
          <a:lstStyle/>
          <a:p>
            <a:r>
              <a:rPr lang="en-US" dirty="0" smtClean="0"/>
              <a:t>The update trigger has two type before update and after update. The before update trigger checks whether the admitted date is greater than the discharge date. If it is greater it does not allow the data to be entered.</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5847" y="3246746"/>
            <a:ext cx="10058400" cy="77730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5847" y="4024053"/>
            <a:ext cx="10058400" cy="276329"/>
          </a:xfrm>
          <a:prstGeom prst="rect">
            <a:avLst/>
          </a:prstGeom>
        </p:spPr>
      </p:pic>
    </p:spTree>
    <p:extLst>
      <p:ext uri="{BB962C8B-B14F-4D97-AF65-F5344CB8AC3E}">
        <p14:creationId xmlns:p14="http://schemas.microsoft.com/office/powerpoint/2010/main" val="11647742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5217" y="151670"/>
            <a:ext cx="8911687" cy="1280890"/>
          </a:xfrm>
        </p:spPr>
        <p:txBody>
          <a:bodyPr/>
          <a:lstStyle/>
          <a:p>
            <a:r>
              <a:rPr lang="en-US" dirty="0" smtClean="0"/>
              <a:t>DELETE TRIGGER</a:t>
            </a:r>
            <a:endParaRPr lang="en-US"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27823" y="1095654"/>
            <a:ext cx="9291630" cy="2170060"/>
          </a:xfrm>
        </p:spPr>
      </p:pic>
      <p:sp>
        <p:nvSpPr>
          <p:cNvPr id="9" name="Content Placeholder 8"/>
          <p:cNvSpPr>
            <a:spLocks noGrp="1"/>
          </p:cNvSpPr>
          <p:nvPr>
            <p:ph sz="half" idx="2"/>
          </p:nvPr>
        </p:nvSpPr>
        <p:spPr>
          <a:xfrm>
            <a:off x="1727823" y="4702628"/>
            <a:ext cx="9291630" cy="1789043"/>
          </a:xfrm>
        </p:spPr>
        <p:txBody>
          <a:bodyPr/>
          <a:lstStyle/>
          <a:p>
            <a:r>
              <a:rPr lang="en-US" dirty="0" smtClean="0"/>
              <a:t>The delete trigger maintains a backup of deleted record in the employee backup table so that all the record which get deleted get stored there.</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7823" y="3211589"/>
            <a:ext cx="9291630" cy="1173582"/>
          </a:xfrm>
          <a:prstGeom prst="rect">
            <a:avLst/>
          </a:prstGeom>
        </p:spPr>
      </p:pic>
    </p:spTree>
    <p:extLst>
      <p:ext uri="{BB962C8B-B14F-4D97-AF65-F5344CB8AC3E}">
        <p14:creationId xmlns:p14="http://schemas.microsoft.com/office/powerpoint/2010/main" val="3616763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a:t>
            </a:r>
            <a:endParaRPr lang="en-US" dirty="0"/>
          </a:p>
        </p:txBody>
      </p:sp>
      <p:sp>
        <p:nvSpPr>
          <p:cNvPr id="5" name="Text Placeholder 4"/>
          <p:cNvSpPr>
            <a:spLocks noGrp="1"/>
          </p:cNvSpPr>
          <p:nvPr>
            <p:ph type="body" idx="1"/>
          </p:nvPr>
        </p:nvSpPr>
        <p:spPr/>
        <p:txBody>
          <a:bodyPr/>
          <a:lstStyle/>
          <a:p>
            <a:endParaRPr lang="en-US"/>
          </a:p>
        </p:txBody>
      </p:sp>
      <p:pic>
        <p:nvPicPr>
          <p:cNvPr id="4"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8498" y="1904999"/>
            <a:ext cx="6588458" cy="3348136"/>
          </a:xfrm>
        </p:spPr>
      </p:pic>
      <p:sp>
        <p:nvSpPr>
          <p:cNvPr id="7" name="Content Placeholder 6"/>
          <p:cNvSpPr>
            <a:spLocks noGrp="1"/>
          </p:cNvSpPr>
          <p:nvPr>
            <p:ph sz="quarter" idx="4"/>
          </p:nvPr>
        </p:nvSpPr>
        <p:spPr>
          <a:xfrm>
            <a:off x="7474867" y="2079207"/>
            <a:ext cx="4338674" cy="3332548"/>
          </a:xfrm>
        </p:spPr>
        <p:txBody>
          <a:bodyPr/>
          <a:lstStyle/>
          <a:p>
            <a:r>
              <a:rPr lang="en-US" dirty="0"/>
              <a:t>A view contains rows and columns, just like a real table. The fields in a view are fields from one or more real tables in the database</a:t>
            </a:r>
            <a:r>
              <a:rPr lang="en-US" dirty="0" smtClean="0"/>
              <a:t>.</a:t>
            </a:r>
          </a:p>
          <a:p>
            <a:r>
              <a:rPr lang="en-US" dirty="0" smtClean="0"/>
              <a:t>The view in the snapshot contains a view for patient name, accounts bed is, illness detected, admit date</a:t>
            </a:r>
            <a:r>
              <a:rPr lang="en-US" dirty="0"/>
              <a:t> </a:t>
            </a:r>
            <a:r>
              <a:rPr lang="en-US" dirty="0" smtClean="0"/>
              <a:t>and discharge date from patient table right join accounts table  </a:t>
            </a:r>
            <a:endParaRPr lang="en-US" dirty="0"/>
          </a:p>
        </p:txBody>
      </p:sp>
    </p:spTree>
    <p:extLst>
      <p:ext uri="{BB962C8B-B14F-4D97-AF65-F5344CB8AC3E}">
        <p14:creationId xmlns:p14="http://schemas.microsoft.com/office/powerpoint/2010/main" val="4109075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8990" y="653905"/>
            <a:ext cx="10364451" cy="1193030"/>
          </a:xfrm>
        </p:spPr>
        <p:txBody>
          <a:bodyPr/>
          <a:lstStyle/>
          <a:p>
            <a:r>
              <a:rPr lang="en-US" dirty="0" smtClean="0"/>
              <a:t>ENCHANCED ENTITY RELATIONSHIP</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6552" y="1576991"/>
            <a:ext cx="7625195" cy="4870462"/>
          </a:xfrm>
        </p:spPr>
      </p:pic>
    </p:spTree>
    <p:extLst>
      <p:ext uri="{BB962C8B-B14F-4D97-AF65-F5344CB8AC3E}">
        <p14:creationId xmlns:p14="http://schemas.microsoft.com/office/powerpoint/2010/main" val="4123502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726284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CREATE AND Drop DATABASE</a:t>
            </a:r>
            <a:endParaRPr lang="en-US"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32337" y="4305902"/>
            <a:ext cx="9305775" cy="1100399"/>
          </a:xfrm>
        </p:spPr>
      </p:pic>
      <p:sp>
        <p:nvSpPr>
          <p:cNvPr id="5" name="Content Placeholder 4"/>
          <p:cNvSpPr>
            <a:spLocks noGrp="1"/>
          </p:cNvSpPr>
          <p:nvPr>
            <p:ph sz="half" idx="2"/>
          </p:nvPr>
        </p:nvSpPr>
        <p:spPr>
          <a:xfrm>
            <a:off x="1732338" y="1566386"/>
            <a:ext cx="9305775" cy="1988577"/>
          </a:xfrm>
        </p:spPr>
        <p:txBody>
          <a:bodyPr/>
          <a:lstStyle/>
          <a:p>
            <a:r>
              <a:rPr lang="en-US" dirty="0" smtClean="0"/>
              <a:t>The create and drop schema is used to create new database.</a:t>
            </a:r>
          </a:p>
          <a:p>
            <a:r>
              <a:rPr lang="en-US" dirty="0" smtClean="0"/>
              <a:t>It first checks whether hospital management system exists and if it does it drops the database.</a:t>
            </a:r>
          </a:p>
          <a:p>
            <a:r>
              <a:rPr lang="en-US" dirty="0" smtClean="0"/>
              <a:t>It then creates a database with database name </a:t>
            </a:r>
            <a:r>
              <a:rPr lang="en-US" dirty="0" err="1" smtClean="0"/>
              <a:t>hospital_mgmt_sys</a:t>
            </a:r>
            <a:r>
              <a:rPr lang="en-US" dirty="0" smtClean="0"/>
              <a:t>.</a:t>
            </a:r>
            <a:endParaRPr lang="en-US" dirty="0"/>
          </a:p>
        </p:txBody>
      </p:sp>
    </p:spTree>
    <p:extLst>
      <p:ext uri="{BB962C8B-B14F-4D97-AF65-F5344CB8AC3E}">
        <p14:creationId xmlns:p14="http://schemas.microsoft.com/office/powerpoint/2010/main" val="1113880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TABLE</a:t>
            </a:r>
            <a:endParaRPr lang="en-US" dirty="0"/>
          </a:p>
        </p:txBody>
      </p:sp>
      <p:sp>
        <p:nvSpPr>
          <p:cNvPr id="3" name="Content Placeholder 2"/>
          <p:cNvSpPr>
            <a:spLocks noGrp="1"/>
          </p:cNvSpPr>
          <p:nvPr>
            <p:ph sz="half" idx="1"/>
          </p:nvPr>
        </p:nvSpPr>
        <p:spPr>
          <a:xfrm>
            <a:off x="1534853" y="2203750"/>
            <a:ext cx="4313864" cy="3777622"/>
          </a:xfrm>
        </p:spPr>
        <p:txBody>
          <a:bodyPr/>
          <a:lstStyle/>
          <a:p>
            <a:r>
              <a:rPr lang="en-US" dirty="0" smtClean="0"/>
              <a:t>The create table is used to create a table in MySQL. </a:t>
            </a:r>
          </a:p>
          <a:p>
            <a:r>
              <a:rPr lang="en-US" dirty="0" smtClean="0"/>
              <a:t>The syntax for it is CREATE TABLE table_name (column_name column_type);</a:t>
            </a:r>
          </a:p>
          <a:p>
            <a:r>
              <a:rPr lang="en-US" dirty="0" smtClean="0"/>
              <a:t>In the hospital management system a table is created named patient with attributes like </a:t>
            </a:r>
            <a:r>
              <a:rPr lang="en-US" dirty="0" err="1" smtClean="0"/>
              <a:t>patient_id</a:t>
            </a:r>
            <a:r>
              <a:rPr lang="en-US" dirty="0" smtClean="0"/>
              <a:t>, </a:t>
            </a:r>
            <a:r>
              <a:rPr lang="en-US" dirty="0" err="1" smtClean="0"/>
              <a:t>patient_name,patient_dob</a:t>
            </a:r>
            <a:r>
              <a:rPr lang="en-US" dirty="0" smtClean="0"/>
              <a:t> </a:t>
            </a:r>
            <a:r>
              <a:rPr lang="en-US" dirty="0" err="1" smtClean="0"/>
              <a:t>etc</a:t>
            </a:r>
            <a:r>
              <a:rPr lang="en-US" dirty="0" smtClean="0"/>
              <a:t> with data types like VARCHAR, INT, DATE.</a:t>
            </a:r>
          </a:p>
          <a:p>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32957" y="2203750"/>
            <a:ext cx="5171654" cy="3637322"/>
          </a:xfrm>
        </p:spPr>
      </p:pic>
    </p:spTree>
    <p:extLst>
      <p:ext uri="{BB962C8B-B14F-4D97-AF65-F5344CB8AC3E}">
        <p14:creationId xmlns:p14="http://schemas.microsoft.com/office/powerpoint/2010/main" val="3957507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DB</a:t>
            </a:r>
            <a:endParaRPr lang="en-US"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31791" y="2593912"/>
            <a:ext cx="3250756" cy="883082"/>
          </a:xfrm>
        </p:spPr>
      </p:pic>
      <p:sp>
        <p:nvSpPr>
          <p:cNvPr id="6" name="Content Placeholder 5"/>
          <p:cNvSpPr>
            <a:spLocks noGrp="1"/>
          </p:cNvSpPr>
          <p:nvPr>
            <p:ph sz="half" idx="2"/>
          </p:nvPr>
        </p:nvSpPr>
        <p:spPr>
          <a:xfrm>
            <a:off x="6493667" y="2320104"/>
            <a:ext cx="4895056" cy="3124200"/>
          </a:xfrm>
        </p:spPr>
        <p:txBody>
          <a:bodyPr/>
          <a:lstStyle/>
          <a:p>
            <a:r>
              <a:rPr lang="en-US" dirty="0" smtClean="0"/>
              <a:t>The use </a:t>
            </a:r>
            <a:r>
              <a:rPr lang="en-US" dirty="0" err="1" smtClean="0"/>
              <a:t>db</a:t>
            </a:r>
            <a:r>
              <a:rPr lang="en-US" dirty="0" smtClean="0"/>
              <a:t> query tells the MySQL to use this database as a default database for the subsequent queries.</a:t>
            </a:r>
          </a:p>
          <a:p>
            <a:r>
              <a:rPr lang="en-US" dirty="0" smtClean="0"/>
              <a:t>After the ‘USE </a:t>
            </a:r>
            <a:r>
              <a:rPr lang="en-US" dirty="0" err="1" smtClean="0"/>
              <a:t>hospital_mgmt</a:t>
            </a:r>
            <a:r>
              <a:rPr lang="en-US" dirty="0" smtClean="0"/>
              <a:t>-sys’ is used the subsequent queries are on this database.</a:t>
            </a:r>
            <a:endParaRPr lang="en-US" dirty="0"/>
          </a:p>
        </p:txBody>
      </p:sp>
    </p:spTree>
    <p:extLst>
      <p:ext uri="{BB962C8B-B14F-4D97-AF65-F5344CB8AC3E}">
        <p14:creationId xmlns:p14="http://schemas.microsoft.com/office/powerpoint/2010/main" val="1857508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8648" y="2873827"/>
            <a:ext cx="3680779" cy="891617"/>
          </a:xfrm>
          <a:prstGeom prst="rect">
            <a:avLst/>
          </a:prstGeom>
        </p:spPr>
      </p:pic>
      <p:sp>
        <p:nvSpPr>
          <p:cNvPr id="9" name="Content Placeholder 8"/>
          <p:cNvSpPr>
            <a:spLocks noGrp="1"/>
          </p:cNvSpPr>
          <p:nvPr>
            <p:ph sz="half" idx="1"/>
          </p:nvPr>
        </p:nvSpPr>
        <p:spPr/>
        <p:txBody>
          <a:bodyPr/>
          <a:lstStyle/>
          <a:p>
            <a:r>
              <a:rPr lang="en-US" dirty="0"/>
              <a:t>A database index is a data structure that improves the speed of operations in a table</a:t>
            </a:r>
            <a:r>
              <a:rPr lang="en-US" dirty="0" smtClean="0"/>
              <a:t>.</a:t>
            </a:r>
          </a:p>
          <a:p>
            <a:r>
              <a:rPr lang="en-US" dirty="0" smtClean="0"/>
              <a:t>In the hospital management system, an index is created on employee table and patient table on attributes </a:t>
            </a:r>
            <a:r>
              <a:rPr lang="en-US" dirty="0" err="1" smtClean="0"/>
              <a:t>employee_name</a:t>
            </a:r>
            <a:r>
              <a:rPr lang="en-US" dirty="0" smtClean="0"/>
              <a:t> and </a:t>
            </a:r>
            <a:r>
              <a:rPr lang="en-US" dirty="0" err="1" smtClean="0"/>
              <a:t>patient_name</a:t>
            </a:r>
            <a:r>
              <a:rPr lang="en-US" dirty="0" smtClean="0"/>
              <a:t>.</a:t>
            </a:r>
            <a:endParaRPr lang="en-US" dirty="0"/>
          </a:p>
        </p:txBody>
      </p:sp>
    </p:spTree>
    <p:extLst>
      <p:ext uri="{BB962C8B-B14F-4D97-AF65-F5344CB8AC3E}">
        <p14:creationId xmlns:p14="http://schemas.microsoft.com/office/powerpoint/2010/main" val="2829220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SELECT-FROM-WHERE-GROUP BY</a:t>
            </a:r>
            <a:endParaRPr lang="en-US" dirty="0"/>
          </a:p>
        </p:txBody>
      </p:sp>
      <p:pic>
        <p:nvPicPr>
          <p:cNvPr id="4" name="Content Placeholder 3"/>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10932"/>
          <a:stretch/>
        </p:blipFill>
        <p:spPr>
          <a:xfrm>
            <a:off x="1259632" y="2295331"/>
            <a:ext cx="5092311" cy="3359020"/>
          </a:xfrm>
        </p:spPr>
      </p:pic>
      <p:sp>
        <p:nvSpPr>
          <p:cNvPr id="5" name="Content Placeholder 4"/>
          <p:cNvSpPr>
            <a:spLocks noGrp="1"/>
          </p:cNvSpPr>
          <p:nvPr>
            <p:ph sz="half" idx="2"/>
          </p:nvPr>
        </p:nvSpPr>
        <p:spPr>
          <a:xfrm>
            <a:off x="6690049" y="1995036"/>
            <a:ext cx="5029199" cy="4368442"/>
          </a:xfrm>
        </p:spPr>
        <p:txBody>
          <a:bodyPr/>
          <a:lstStyle/>
          <a:p>
            <a:r>
              <a:rPr lang="en-US" dirty="0"/>
              <a:t>The GROUP BY statement is used in conjunction with the aggregate functions to group the result-set by one or more columns</a:t>
            </a:r>
            <a:r>
              <a:rPr lang="en-US" dirty="0" smtClean="0"/>
              <a:t>.</a:t>
            </a:r>
          </a:p>
          <a:p>
            <a:r>
              <a:rPr lang="en-US" dirty="0" smtClean="0"/>
              <a:t>The query selects employee-qualification along with count function to group by employee based on qualification</a:t>
            </a:r>
            <a:endParaRPr lang="en-US" dirty="0"/>
          </a:p>
        </p:txBody>
      </p:sp>
    </p:spTree>
    <p:extLst>
      <p:ext uri="{BB962C8B-B14F-4D97-AF65-F5344CB8AC3E}">
        <p14:creationId xmlns:p14="http://schemas.microsoft.com/office/powerpoint/2010/main" val="3853615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2106" y="624110"/>
            <a:ext cx="9582505" cy="1280890"/>
          </a:xfrm>
        </p:spPr>
        <p:txBody>
          <a:bodyPr/>
          <a:lstStyle/>
          <a:p>
            <a:r>
              <a:rPr lang="en-US" dirty="0" smtClean="0"/>
              <a:t>SELECT-FROM-WHERE-GROUP </a:t>
            </a:r>
            <a:r>
              <a:rPr lang="en-US" dirty="0"/>
              <a:t>BY- </a:t>
            </a:r>
            <a:r>
              <a:rPr lang="en-US" dirty="0" smtClean="0"/>
              <a:t>HAVING</a:t>
            </a:r>
            <a:endParaRPr lang="en-US"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191374" y="2827935"/>
            <a:ext cx="4313237" cy="1806305"/>
          </a:xfrm>
        </p:spPr>
      </p:pic>
      <p:sp>
        <p:nvSpPr>
          <p:cNvPr id="5" name="Content Placeholder 4"/>
          <p:cNvSpPr>
            <a:spLocks noGrp="1"/>
          </p:cNvSpPr>
          <p:nvPr>
            <p:ph sz="half" idx="2"/>
          </p:nvPr>
        </p:nvSpPr>
        <p:spPr>
          <a:xfrm>
            <a:off x="1922106" y="2210198"/>
            <a:ext cx="4313864" cy="3777622"/>
          </a:xfrm>
        </p:spPr>
        <p:txBody>
          <a:bodyPr/>
          <a:lstStyle/>
          <a:p>
            <a:r>
              <a:rPr lang="en-US" dirty="0"/>
              <a:t>The HAVING clause was added to SQL because the WHERE keyword could not be used with aggregate functions</a:t>
            </a:r>
            <a:r>
              <a:rPr lang="en-US" dirty="0" smtClean="0"/>
              <a:t>.</a:t>
            </a:r>
          </a:p>
          <a:p>
            <a:r>
              <a:rPr lang="en-US" dirty="0" smtClean="0"/>
              <a:t>It selects employee names whose maximum salary is above 50000</a:t>
            </a:r>
            <a:endParaRPr lang="en-US" dirty="0"/>
          </a:p>
        </p:txBody>
      </p:sp>
    </p:spTree>
    <p:extLst>
      <p:ext uri="{BB962C8B-B14F-4D97-AF65-F5344CB8AC3E}">
        <p14:creationId xmlns:p14="http://schemas.microsoft.com/office/powerpoint/2010/main" val="67127254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1237</TotalTime>
  <Words>1254</Words>
  <Application>Microsoft Office PowerPoint</Application>
  <PresentationFormat>Widescreen</PresentationFormat>
  <Paragraphs>100</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Century Gothic</vt:lpstr>
      <vt:lpstr>Wingdings 3</vt:lpstr>
      <vt:lpstr>Wisp</vt:lpstr>
      <vt:lpstr>INFO 6210 SECTION 04 HOSPITAL MANAGEMENT SYSTEM</vt:lpstr>
      <vt:lpstr>ENTITIES INVOLVED</vt:lpstr>
      <vt:lpstr>ENCHANCED ENTITY RELATIONSHIP</vt:lpstr>
      <vt:lpstr> CREATE AND Drop DATABASE</vt:lpstr>
      <vt:lpstr>CREATE TABLE</vt:lpstr>
      <vt:lpstr>USE DB</vt:lpstr>
      <vt:lpstr>INDEX</vt:lpstr>
      <vt:lpstr>SELECT-FROM-WHERE-GROUP BY</vt:lpstr>
      <vt:lpstr>SELECT-FROM-WHERE-GROUP BY- HAVING</vt:lpstr>
      <vt:lpstr>ORDER BY</vt:lpstr>
      <vt:lpstr>LIMIT</vt:lpstr>
      <vt:lpstr>FUCNTIONS - IF</vt:lpstr>
      <vt:lpstr>FUNCTIONS – CONCAT,CAST</vt:lpstr>
      <vt:lpstr>SUBSTRING</vt:lpstr>
      <vt:lpstr>INNER JOIN</vt:lpstr>
      <vt:lpstr>LEFT JOIN</vt:lpstr>
      <vt:lpstr>FULL JOIN</vt:lpstr>
      <vt:lpstr>SUBQUERIES</vt:lpstr>
      <vt:lpstr>USER Privileges- CREATE USER</vt:lpstr>
      <vt:lpstr>GRANT </vt:lpstr>
      <vt:lpstr>REVOKE</vt:lpstr>
      <vt:lpstr>DROP USER</vt:lpstr>
      <vt:lpstr>STORED PROCEDURES </vt:lpstr>
      <vt:lpstr>STORED PROCEDUE</vt:lpstr>
      <vt:lpstr>COMMIT-ROLLBACK</vt:lpstr>
      <vt:lpstr>TRIGGER ON INSERT</vt:lpstr>
      <vt:lpstr>UPDATE TRIGGER</vt:lpstr>
      <vt:lpstr>DELETE TRIGGER</vt:lpstr>
      <vt:lpstr>VIEW</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 6210 SECTION 04 HOSPITAL MANAGEMENT SYSTEM</dc:title>
  <dc:creator>Leandra Menezes</dc:creator>
  <cp:lastModifiedBy>Leandra Menezes</cp:lastModifiedBy>
  <cp:revision>44</cp:revision>
  <dcterms:created xsi:type="dcterms:W3CDTF">2015-12-14T22:09:56Z</dcterms:created>
  <dcterms:modified xsi:type="dcterms:W3CDTF">2015-12-17T23:25:29Z</dcterms:modified>
</cp:coreProperties>
</file>