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3" r:id="rId5"/>
    <p:sldId id="257" r:id="rId6"/>
    <p:sldId id="260" r:id="rId7"/>
    <p:sldId id="261"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AC06B2-874B-4E3A-A693-636A3D2ED56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283749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C06B2-874B-4E3A-A693-636A3D2ED56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19688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C06B2-874B-4E3A-A693-636A3D2ED56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9A0EDA-98CF-47F1-A40A-6BAA2E4A48E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9834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DAC06B2-874B-4E3A-A693-636A3D2ED56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4235482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DAC06B2-874B-4E3A-A693-636A3D2ED56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9A0EDA-98CF-47F1-A40A-6BAA2E4A48E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1111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DAC06B2-874B-4E3A-A693-636A3D2ED56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770667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AC06B2-874B-4E3A-A693-636A3D2ED56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3452669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AC06B2-874B-4E3A-A693-636A3D2ED56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184468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AC06B2-874B-4E3A-A693-636A3D2ED56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1706452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C06B2-874B-4E3A-A693-636A3D2ED562}" type="datetimeFigureOut">
              <a:rPr lang="en-US" smtClean="0"/>
              <a:t>12/10/2015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49469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AC06B2-874B-4E3A-A693-636A3D2ED56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2915750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AC06B2-874B-4E3A-A693-636A3D2ED562}" type="datetimeFigureOut">
              <a:rPr lang="en-US" smtClean="0"/>
              <a:t>12/10/2015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321932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AC06B2-874B-4E3A-A693-636A3D2ED562}" type="datetimeFigureOut">
              <a:rPr lang="en-US" smtClean="0"/>
              <a:t>12/10/2015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267487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C06B2-874B-4E3A-A693-636A3D2ED562}" type="datetimeFigureOut">
              <a:rPr lang="en-US" smtClean="0"/>
              <a:t>12/10/2015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234821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C06B2-874B-4E3A-A693-636A3D2ED56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388741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C06B2-874B-4E3A-A693-636A3D2ED562}" type="datetimeFigureOut">
              <a:rPr lang="en-US" smtClean="0"/>
              <a:t>12/10/2015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9A0EDA-98CF-47F1-A40A-6BAA2E4A48ED}" type="slidenum">
              <a:rPr lang="en-US" smtClean="0"/>
              <a:t>‹#›</a:t>
            </a:fld>
            <a:endParaRPr lang="en-US"/>
          </a:p>
        </p:txBody>
      </p:sp>
    </p:spTree>
    <p:extLst>
      <p:ext uri="{BB962C8B-B14F-4D97-AF65-F5344CB8AC3E}">
        <p14:creationId xmlns:p14="http://schemas.microsoft.com/office/powerpoint/2010/main" val="32246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AC06B2-874B-4E3A-A693-636A3D2ED562}" type="datetimeFigureOut">
              <a:rPr lang="en-US" smtClean="0"/>
              <a:t>12/10/2015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9A0EDA-98CF-47F1-A40A-6BAA2E4A48ED}" type="slidenum">
              <a:rPr lang="en-US" smtClean="0"/>
              <a:t>‹#›</a:t>
            </a:fld>
            <a:endParaRPr lang="en-US"/>
          </a:p>
        </p:txBody>
      </p:sp>
    </p:spTree>
    <p:extLst>
      <p:ext uri="{BB962C8B-B14F-4D97-AF65-F5344CB8AC3E}">
        <p14:creationId xmlns:p14="http://schemas.microsoft.com/office/powerpoint/2010/main" val="2056701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7507" y="2825151"/>
            <a:ext cx="8915399" cy="2262781"/>
          </a:xfrm>
        </p:spPr>
        <p:txBody>
          <a:bodyPr/>
          <a:lstStyle/>
          <a:p>
            <a:r>
              <a:rPr lang="en-US" dirty="0" smtClean="0"/>
              <a:t>SmartRoad Sensors</a:t>
            </a:r>
            <a:endParaRPr lang="en-US" dirty="0"/>
          </a:p>
        </p:txBody>
      </p:sp>
      <p:sp>
        <p:nvSpPr>
          <p:cNvPr id="5" name="TextBox 4"/>
          <p:cNvSpPr txBox="1"/>
          <p:nvPr/>
        </p:nvSpPr>
        <p:spPr>
          <a:xfrm>
            <a:off x="7916023" y="5227608"/>
            <a:ext cx="3755517" cy="923330"/>
          </a:xfrm>
          <a:prstGeom prst="rect">
            <a:avLst/>
          </a:prstGeom>
          <a:noFill/>
        </p:spPr>
        <p:txBody>
          <a:bodyPr wrap="square" rtlCol="0">
            <a:spAutoFit/>
          </a:bodyPr>
          <a:lstStyle/>
          <a:p>
            <a:r>
              <a:rPr lang="en-US" dirty="0" smtClean="0"/>
              <a:t>Leandra Menezes</a:t>
            </a:r>
          </a:p>
          <a:p>
            <a:r>
              <a:rPr lang="en-US" dirty="0" smtClean="0"/>
              <a:t>NUID: </a:t>
            </a:r>
            <a:r>
              <a:rPr lang="en-US" dirty="0" smtClean="0"/>
              <a:t>001621189</a:t>
            </a:r>
            <a:endParaRPr lang="en-US" dirty="0" smtClean="0"/>
          </a:p>
          <a:p>
            <a:r>
              <a:rPr lang="en-US" dirty="0" smtClean="0"/>
              <a:t>Weekday TA: </a:t>
            </a:r>
            <a:r>
              <a:rPr lang="en-US" dirty="0" err="1" smtClean="0"/>
              <a:t>Kedar</a:t>
            </a:r>
            <a:r>
              <a:rPr lang="en-US" dirty="0" smtClean="0"/>
              <a:t> </a:t>
            </a:r>
            <a:r>
              <a:rPr lang="en-US" dirty="0" err="1" smtClean="0"/>
              <a:t>Deshmukh</a:t>
            </a:r>
            <a:r>
              <a:rPr lang="en-US" dirty="0" smtClean="0"/>
              <a:t> </a:t>
            </a:r>
            <a:endParaRPr lang="en-US" dirty="0"/>
          </a:p>
        </p:txBody>
      </p:sp>
    </p:spTree>
    <p:extLst>
      <p:ext uri="{BB962C8B-B14F-4D97-AF65-F5344CB8AC3E}">
        <p14:creationId xmlns:p14="http://schemas.microsoft.com/office/powerpoint/2010/main" val="3138425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Products </a:t>
            </a:r>
            <a:r>
              <a:rPr lang="en-US" dirty="0"/>
              <a:t>F</a:t>
            </a:r>
            <a:r>
              <a:rPr lang="en-US" dirty="0" smtClean="0"/>
              <a:t>rom Road Supplier</a:t>
            </a:r>
            <a:endParaRPr lang="en-US" dirty="0"/>
          </a:p>
        </p:txBody>
      </p:sp>
      <p:sp>
        <p:nvSpPr>
          <p:cNvPr id="3" name="Content Placeholder 2"/>
          <p:cNvSpPr>
            <a:spLocks noGrp="1"/>
          </p:cNvSpPr>
          <p:nvPr>
            <p:ph idx="1"/>
          </p:nvPr>
        </p:nvSpPr>
        <p:spPr>
          <a:xfrm>
            <a:off x="1704975" y="2133600"/>
            <a:ext cx="9799637" cy="3777622"/>
          </a:xfrm>
        </p:spPr>
        <p:txBody>
          <a:bodyPr/>
          <a:lstStyle/>
          <a:p>
            <a:r>
              <a:rPr lang="en-US" dirty="0" smtClean="0"/>
              <a:t>When there are potholes detected on the road </a:t>
            </a:r>
            <a:endParaRPr lang="en-US" dirty="0"/>
          </a:p>
          <a:p>
            <a:endParaRPr lang="en-US" dirty="0"/>
          </a:p>
        </p:txBody>
      </p:sp>
      <p:pic>
        <p:nvPicPr>
          <p:cNvPr id="5" name="Picture 4"/>
          <p:cNvPicPr>
            <a:picLocks noChangeAspect="1"/>
          </p:cNvPicPr>
          <p:nvPr/>
        </p:nvPicPr>
        <p:blipFill rotWithShape="1">
          <a:blip r:embed="rId2"/>
          <a:srcRect b="34067"/>
          <a:stretch/>
        </p:blipFill>
        <p:spPr>
          <a:xfrm>
            <a:off x="2190750" y="2543175"/>
            <a:ext cx="8181976" cy="3705225"/>
          </a:xfrm>
          <a:prstGeom prst="rect">
            <a:avLst/>
          </a:prstGeom>
        </p:spPr>
      </p:pic>
    </p:spTree>
    <p:extLst>
      <p:ext uri="{BB962C8B-B14F-4D97-AF65-F5344CB8AC3E}">
        <p14:creationId xmlns:p14="http://schemas.microsoft.com/office/powerpoint/2010/main" val="2421677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Worker to Maintain</a:t>
            </a:r>
            <a:endParaRPr lang="en-US" dirty="0"/>
          </a:p>
        </p:txBody>
      </p:sp>
      <p:sp>
        <p:nvSpPr>
          <p:cNvPr id="3" name="Content Placeholder 2"/>
          <p:cNvSpPr>
            <a:spLocks noGrp="1"/>
          </p:cNvSpPr>
          <p:nvPr>
            <p:ph idx="1"/>
          </p:nvPr>
        </p:nvSpPr>
        <p:spPr>
          <a:xfrm>
            <a:off x="1900237" y="1495425"/>
            <a:ext cx="8915400" cy="3777622"/>
          </a:xfrm>
        </p:spPr>
        <p:txBody>
          <a:bodyPr/>
          <a:lstStyle/>
          <a:p>
            <a:r>
              <a:rPr lang="en-US" dirty="0" smtClean="0"/>
              <a:t>When the sensor detects heavy snow or water on the road</a:t>
            </a:r>
            <a:endParaRPr lang="en-US" dirty="0"/>
          </a:p>
        </p:txBody>
      </p:sp>
      <p:pic>
        <p:nvPicPr>
          <p:cNvPr id="4" name="Picture 3"/>
          <p:cNvPicPr>
            <a:picLocks noChangeAspect="1"/>
          </p:cNvPicPr>
          <p:nvPr/>
        </p:nvPicPr>
        <p:blipFill rotWithShape="1">
          <a:blip r:embed="rId2"/>
          <a:srcRect b="36825"/>
          <a:stretch/>
        </p:blipFill>
        <p:spPr>
          <a:xfrm>
            <a:off x="2190750" y="2324100"/>
            <a:ext cx="7896225" cy="3162300"/>
          </a:xfrm>
          <a:prstGeom prst="rect">
            <a:avLst/>
          </a:prstGeom>
        </p:spPr>
      </p:pic>
    </p:spTree>
    <p:extLst>
      <p:ext uri="{BB962C8B-B14F-4D97-AF65-F5344CB8AC3E}">
        <p14:creationId xmlns:p14="http://schemas.microsoft.com/office/powerpoint/2010/main" val="997312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TrafficController</a:t>
            </a:r>
            <a:r>
              <a:rPr lang="en-US" dirty="0" smtClean="0"/>
              <a:t> </a:t>
            </a:r>
            <a:r>
              <a:rPr lang="en-US" dirty="0" err="1" smtClean="0"/>
              <a:t>WorkQueue</a:t>
            </a:r>
            <a:endParaRPr lang="en-US" dirty="0"/>
          </a:p>
        </p:txBody>
      </p:sp>
      <p:sp>
        <p:nvSpPr>
          <p:cNvPr id="3" name="Content Placeholder 2"/>
          <p:cNvSpPr>
            <a:spLocks noGrp="1"/>
          </p:cNvSpPr>
          <p:nvPr>
            <p:ph idx="1"/>
          </p:nvPr>
        </p:nvSpPr>
        <p:spPr>
          <a:xfrm>
            <a:off x="2055812" y="1609725"/>
            <a:ext cx="8915400" cy="3777622"/>
          </a:xfrm>
        </p:spPr>
        <p:txBody>
          <a:bodyPr/>
          <a:lstStyle/>
          <a:p>
            <a:r>
              <a:rPr lang="en-US" dirty="0" smtClean="0"/>
              <a:t>It has all the work requests to send to road maintainer and sensor supplier</a:t>
            </a:r>
            <a:endParaRPr lang="en-US" dirty="0"/>
          </a:p>
        </p:txBody>
      </p:sp>
      <p:pic>
        <p:nvPicPr>
          <p:cNvPr id="5" name="Picture 4"/>
          <p:cNvPicPr>
            <a:picLocks noChangeAspect="1"/>
          </p:cNvPicPr>
          <p:nvPr/>
        </p:nvPicPr>
        <p:blipFill>
          <a:blip r:embed="rId2"/>
          <a:stretch>
            <a:fillRect/>
          </a:stretch>
        </p:blipFill>
        <p:spPr>
          <a:xfrm>
            <a:off x="2092324" y="2200275"/>
            <a:ext cx="8878888" cy="4291012"/>
          </a:xfrm>
          <a:prstGeom prst="rect">
            <a:avLst/>
          </a:prstGeom>
        </p:spPr>
      </p:pic>
    </p:spTree>
    <p:extLst>
      <p:ext uri="{BB962C8B-B14F-4D97-AF65-F5344CB8AC3E}">
        <p14:creationId xmlns:p14="http://schemas.microsoft.com/office/powerpoint/2010/main" val="228555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Login screen</a:t>
            </a:r>
            <a:endParaRPr lang="en-US" dirty="0"/>
          </a:p>
        </p:txBody>
      </p:sp>
      <p:sp>
        <p:nvSpPr>
          <p:cNvPr id="5" name="Content Placeholder 4"/>
          <p:cNvSpPr>
            <a:spLocks noGrp="1"/>
          </p:cNvSpPr>
          <p:nvPr>
            <p:ph idx="1"/>
          </p:nvPr>
        </p:nvSpPr>
        <p:spPr>
          <a:xfrm>
            <a:off x="2055812" y="1485900"/>
            <a:ext cx="8915400" cy="3777622"/>
          </a:xfrm>
        </p:spPr>
        <p:txBody>
          <a:bodyPr/>
          <a:lstStyle/>
          <a:p>
            <a:r>
              <a:rPr lang="en-US" dirty="0" smtClean="0"/>
              <a:t>Customer enters in source and destination and the gets the road details</a:t>
            </a:r>
          </a:p>
          <a:p>
            <a:endParaRPr lang="en-US" dirty="0"/>
          </a:p>
          <a:p>
            <a:endParaRPr lang="en-US" dirty="0"/>
          </a:p>
        </p:txBody>
      </p:sp>
      <p:pic>
        <p:nvPicPr>
          <p:cNvPr id="6" name="Content Placeholder 3"/>
          <p:cNvPicPr>
            <a:picLocks noChangeAspect="1"/>
          </p:cNvPicPr>
          <p:nvPr/>
        </p:nvPicPr>
        <p:blipFill rotWithShape="1">
          <a:blip r:embed="rId2"/>
          <a:srcRect l="-143" t="-252" r="30832" b="26639"/>
          <a:stretch/>
        </p:blipFill>
        <p:spPr>
          <a:xfrm>
            <a:off x="2592925" y="1990726"/>
            <a:ext cx="7408156" cy="3895724"/>
          </a:xfrm>
          <a:prstGeom prst="rect">
            <a:avLst/>
          </a:prstGeom>
        </p:spPr>
      </p:pic>
    </p:spTree>
    <p:extLst>
      <p:ext uri="{BB962C8B-B14F-4D97-AF65-F5344CB8AC3E}">
        <p14:creationId xmlns:p14="http://schemas.microsoft.com/office/powerpoint/2010/main" val="224601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Details for Customer</a:t>
            </a:r>
            <a:endParaRPr lang="en-US" dirty="0"/>
          </a:p>
        </p:txBody>
      </p:sp>
      <p:sp>
        <p:nvSpPr>
          <p:cNvPr id="5" name="Content Placeholder 4"/>
          <p:cNvSpPr>
            <a:spLocks noGrp="1"/>
          </p:cNvSpPr>
          <p:nvPr>
            <p:ph idx="1"/>
          </p:nvPr>
        </p:nvSpPr>
        <p:spPr/>
        <p:txBody>
          <a:bodyPr/>
          <a:lstStyle/>
          <a:p>
            <a:r>
              <a:rPr lang="en-US" dirty="0" smtClean="0"/>
              <a:t>As the customer enters the destination and click Go, he gets the road details</a:t>
            </a:r>
            <a:endParaRPr lang="en-US" dirty="0"/>
          </a:p>
        </p:txBody>
      </p:sp>
      <p:pic>
        <p:nvPicPr>
          <p:cNvPr id="6" name="Content Placeholder 3"/>
          <p:cNvPicPr>
            <a:picLocks noChangeAspect="1"/>
          </p:cNvPicPr>
          <p:nvPr/>
        </p:nvPicPr>
        <p:blipFill rotWithShape="1">
          <a:blip r:embed="rId2"/>
          <a:srcRect r="30814" b="26256"/>
          <a:stretch/>
        </p:blipFill>
        <p:spPr>
          <a:xfrm>
            <a:off x="3869444" y="2806072"/>
            <a:ext cx="5560306" cy="3333750"/>
          </a:xfrm>
          <a:prstGeom prst="rect">
            <a:avLst/>
          </a:prstGeom>
        </p:spPr>
      </p:pic>
    </p:spTree>
    <p:extLst>
      <p:ext uri="{BB962C8B-B14F-4D97-AF65-F5344CB8AC3E}">
        <p14:creationId xmlns:p14="http://schemas.microsoft.com/office/powerpoint/2010/main" val="717693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Alternate Route</a:t>
            </a:r>
            <a:endParaRPr lang="en-US" dirty="0"/>
          </a:p>
        </p:txBody>
      </p:sp>
      <p:sp>
        <p:nvSpPr>
          <p:cNvPr id="3" name="Content Placeholder 2"/>
          <p:cNvSpPr>
            <a:spLocks noGrp="1"/>
          </p:cNvSpPr>
          <p:nvPr>
            <p:ph idx="1"/>
          </p:nvPr>
        </p:nvSpPr>
        <p:spPr>
          <a:xfrm>
            <a:off x="2465387" y="1581150"/>
            <a:ext cx="8915400" cy="3777622"/>
          </a:xfrm>
        </p:spPr>
        <p:txBody>
          <a:bodyPr/>
          <a:lstStyle/>
          <a:p>
            <a:r>
              <a:rPr lang="en-US" dirty="0" smtClean="0"/>
              <a:t>Customer gets to check google maps and alternate his route </a:t>
            </a:r>
            <a:endParaRPr lang="en-US" dirty="0"/>
          </a:p>
        </p:txBody>
      </p:sp>
      <p:pic>
        <p:nvPicPr>
          <p:cNvPr id="5" name="Picture 4"/>
          <p:cNvPicPr>
            <a:picLocks noChangeAspect="1"/>
          </p:cNvPicPr>
          <p:nvPr/>
        </p:nvPicPr>
        <p:blipFill>
          <a:blip r:embed="rId2"/>
          <a:stretch>
            <a:fillRect/>
          </a:stretch>
        </p:blipFill>
        <p:spPr>
          <a:xfrm>
            <a:off x="2700337" y="2105025"/>
            <a:ext cx="7610475" cy="4210787"/>
          </a:xfrm>
          <a:prstGeom prst="rect">
            <a:avLst/>
          </a:prstGeom>
        </p:spPr>
      </p:pic>
    </p:spTree>
    <p:extLst>
      <p:ext uri="{BB962C8B-B14F-4D97-AF65-F5344CB8AC3E}">
        <p14:creationId xmlns:p14="http://schemas.microsoft.com/office/powerpoint/2010/main" val="326507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725" y="643160"/>
            <a:ext cx="8911687" cy="1280890"/>
          </a:xfrm>
        </p:spPr>
        <p:txBody>
          <a:bodyPr/>
          <a:lstStyle/>
          <a:p>
            <a:r>
              <a:rPr lang="en-US" dirty="0" smtClean="0"/>
              <a:t>Thank You!</a:t>
            </a:r>
            <a:endParaRPr lang="en-US" dirty="0"/>
          </a:p>
        </p:txBody>
      </p:sp>
    </p:spTree>
    <p:extLst>
      <p:ext uri="{BB962C8B-B14F-4D97-AF65-F5344CB8AC3E}">
        <p14:creationId xmlns:p14="http://schemas.microsoft.com/office/powerpoint/2010/main" val="374574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26"/>
            <a:ext cx="10515600" cy="1325563"/>
          </a:xfrm>
        </p:spPr>
        <p:txBody>
          <a:bodyPr/>
          <a:lstStyle/>
          <a:p>
            <a:r>
              <a:rPr lang="en-US" dirty="0" smtClean="0"/>
              <a:t>Problem Statement</a:t>
            </a:r>
            <a:endParaRPr lang="en-US" dirty="0"/>
          </a:p>
        </p:txBody>
      </p:sp>
      <p:sp>
        <p:nvSpPr>
          <p:cNvPr id="3" name="Content Placeholder 2"/>
          <p:cNvSpPr>
            <a:spLocks noGrp="1"/>
          </p:cNvSpPr>
          <p:nvPr>
            <p:ph idx="1"/>
          </p:nvPr>
        </p:nvSpPr>
        <p:spPr>
          <a:xfrm>
            <a:off x="838200" y="1164566"/>
            <a:ext cx="10515600" cy="5486400"/>
          </a:xfrm>
        </p:spPr>
        <p:txBody>
          <a:bodyPr>
            <a:normAutofit fontScale="85000" lnSpcReduction="10000"/>
          </a:bodyPr>
          <a:lstStyle/>
          <a:p>
            <a:r>
              <a:rPr lang="en-US" sz="1700" dirty="0" smtClean="0"/>
              <a:t>Road </a:t>
            </a:r>
            <a:r>
              <a:rPr lang="en-US" sz="1700" dirty="0"/>
              <a:t>accidents is one of the most important causes of death globally. </a:t>
            </a:r>
            <a:endParaRPr lang="en-US" sz="1700" dirty="0" smtClean="0"/>
          </a:p>
          <a:p>
            <a:pPr marL="0" indent="0">
              <a:buNone/>
            </a:pPr>
            <a:endParaRPr lang="en-US" sz="1700" dirty="0" smtClean="0"/>
          </a:p>
          <a:p>
            <a:r>
              <a:rPr lang="en-US" sz="1700" dirty="0" smtClean="0"/>
              <a:t>According </a:t>
            </a:r>
            <a:r>
              <a:rPr lang="en-US" sz="1700" dirty="0"/>
              <a:t>to WHO more than 150,000 people will be killed on the roads by 2020, since cars will be more in numbers in developing countries, increasing the number of vehicles on the world´s roads up to 2 billion. </a:t>
            </a:r>
            <a:endParaRPr lang="en-US" sz="1700" dirty="0" smtClean="0"/>
          </a:p>
          <a:p>
            <a:pPr marL="0" indent="0">
              <a:buNone/>
            </a:pPr>
            <a:endParaRPr lang="en-US" sz="1700" dirty="0" smtClean="0"/>
          </a:p>
          <a:p>
            <a:r>
              <a:rPr lang="en-US" sz="1700" dirty="0" smtClean="0"/>
              <a:t>In </a:t>
            </a:r>
            <a:r>
              <a:rPr lang="en-US" sz="1700" dirty="0"/>
              <a:t>order to avoid this a lot of companies are focusing on </a:t>
            </a:r>
            <a:r>
              <a:rPr lang="en-US" sz="1700" dirty="0" smtClean="0"/>
              <a:t>using sensors </a:t>
            </a:r>
            <a:r>
              <a:rPr lang="en-US" sz="1700" dirty="0"/>
              <a:t>in </a:t>
            </a:r>
            <a:r>
              <a:rPr lang="en-US" sz="1700" dirty="0" smtClean="0"/>
              <a:t>cars and roads. </a:t>
            </a:r>
          </a:p>
          <a:p>
            <a:pPr marL="0" indent="0">
              <a:buNone/>
            </a:pPr>
            <a:endParaRPr lang="en-US" sz="1700" dirty="0" smtClean="0"/>
          </a:p>
          <a:p>
            <a:r>
              <a:rPr lang="en-US" sz="1700" dirty="0" smtClean="0"/>
              <a:t>Smart sensors </a:t>
            </a:r>
            <a:r>
              <a:rPr lang="en-US" sz="1700" dirty="0"/>
              <a:t>are in trend and it has easily grabbed everyone’s attention. Installing a sensor </a:t>
            </a:r>
            <a:r>
              <a:rPr lang="en-US" sz="1700" dirty="0" smtClean="0"/>
              <a:t>helps </a:t>
            </a:r>
            <a:r>
              <a:rPr lang="en-US" sz="1700" dirty="0"/>
              <a:t>to manage traffic</a:t>
            </a:r>
            <a:r>
              <a:rPr lang="en-US" sz="1700" dirty="0" smtClean="0"/>
              <a:t>.</a:t>
            </a:r>
          </a:p>
          <a:p>
            <a:pPr marL="0" indent="0">
              <a:buNone/>
            </a:pPr>
            <a:endParaRPr lang="en-US" sz="1700" dirty="0" smtClean="0"/>
          </a:p>
          <a:p>
            <a:r>
              <a:rPr lang="en-US" sz="1700" dirty="0" smtClean="0"/>
              <a:t>As </a:t>
            </a:r>
            <a:r>
              <a:rPr lang="en-US" sz="1700" dirty="0"/>
              <a:t>a result it becomes easier to route the car to a different direction with lesser traffic. </a:t>
            </a:r>
            <a:endParaRPr lang="en-US" sz="1700" dirty="0" smtClean="0"/>
          </a:p>
          <a:p>
            <a:pPr marL="0" indent="0">
              <a:buNone/>
            </a:pPr>
            <a:endParaRPr lang="en-US" sz="1700" dirty="0" smtClean="0"/>
          </a:p>
          <a:p>
            <a:r>
              <a:rPr lang="en-US" sz="1700" dirty="0"/>
              <a:t>S</a:t>
            </a:r>
            <a:r>
              <a:rPr lang="en-US" sz="1700" dirty="0" smtClean="0"/>
              <a:t>mart </a:t>
            </a:r>
            <a:r>
              <a:rPr lang="en-US" sz="1700" dirty="0"/>
              <a:t>sensors on cars can help to only some extent, if it is connected with sensors on the road smarter traffic management can come in place. </a:t>
            </a:r>
            <a:endParaRPr lang="en-US" sz="1700" dirty="0" smtClean="0"/>
          </a:p>
          <a:p>
            <a:pPr marL="0" indent="0">
              <a:buNone/>
            </a:pPr>
            <a:endParaRPr lang="en-US" sz="1700" dirty="0" smtClean="0"/>
          </a:p>
          <a:p>
            <a:r>
              <a:rPr lang="en-US" sz="1700" dirty="0" smtClean="0"/>
              <a:t>Along </a:t>
            </a:r>
            <a:r>
              <a:rPr lang="en-US" sz="1700" dirty="0"/>
              <a:t>with traffic management, these sensors can also help to determine weather conditions, safe conditions of the road which will in turn make the road smart. </a:t>
            </a:r>
            <a:endParaRPr lang="en-US" sz="1700" dirty="0" smtClean="0"/>
          </a:p>
          <a:p>
            <a:pPr marL="0" indent="0">
              <a:buNone/>
            </a:pPr>
            <a:endParaRPr lang="en-US" sz="1700" dirty="0" smtClean="0"/>
          </a:p>
          <a:p>
            <a:r>
              <a:rPr lang="en-US" sz="1700" dirty="0" smtClean="0"/>
              <a:t>Companies </a:t>
            </a:r>
            <a:r>
              <a:rPr lang="en-US" sz="1700" dirty="0"/>
              <a:t>like Cisco and IBM have started working on these sensors but are still in development phase. </a:t>
            </a:r>
          </a:p>
          <a:p>
            <a:endParaRPr lang="en-US" dirty="0"/>
          </a:p>
        </p:txBody>
      </p:sp>
    </p:spTree>
    <p:extLst>
      <p:ext uri="{BB962C8B-B14F-4D97-AF65-F5344CB8AC3E}">
        <p14:creationId xmlns:p14="http://schemas.microsoft.com/office/powerpoint/2010/main" val="1045593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325" y="309785"/>
            <a:ext cx="8911687" cy="1280890"/>
          </a:xfrm>
        </p:spPr>
        <p:txBody>
          <a:bodyPr/>
          <a:lstStyle/>
          <a:p>
            <a:r>
              <a:rPr lang="en-US" dirty="0" smtClean="0"/>
              <a:t>Proposed Solution</a:t>
            </a:r>
            <a:endParaRPr lang="en-US" dirty="0"/>
          </a:p>
        </p:txBody>
      </p:sp>
      <p:sp>
        <p:nvSpPr>
          <p:cNvPr id="3" name="Content Placeholder 2"/>
          <p:cNvSpPr>
            <a:spLocks noGrp="1"/>
          </p:cNvSpPr>
          <p:nvPr>
            <p:ph idx="1"/>
          </p:nvPr>
        </p:nvSpPr>
        <p:spPr>
          <a:xfrm>
            <a:off x="1303876" y="1285336"/>
            <a:ext cx="8915400" cy="5322497"/>
          </a:xfrm>
        </p:spPr>
        <p:txBody>
          <a:bodyPr>
            <a:normAutofit/>
          </a:bodyPr>
          <a:lstStyle/>
          <a:p>
            <a:r>
              <a:rPr lang="en-US" dirty="0"/>
              <a:t>Smart Road using Internet of Things works by installing sensors on the </a:t>
            </a:r>
            <a:r>
              <a:rPr lang="en-US" dirty="0" smtClean="0"/>
              <a:t>road.</a:t>
            </a:r>
          </a:p>
          <a:p>
            <a:pPr marL="0" indent="0">
              <a:buNone/>
            </a:pPr>
            <a:endParaRPr lang="en-US" dirty="0" smtClean="0"/>
          </a:p>
          <a:p>
            <a:r>
              <a:rPr lang="en-US" dirty="0"/>
              <a:t>Sensors on the road help in easy management of traffic by cameras placed on the road and determining the weather conditions through </a:t>
            </a:r>
            <a:r>
              <a:rPr lang="en-US" dirty="0" smtClean="0"/>
              <a:t>sensors.</a:t>
            </a:r>
          </a:p>
          <a:p>
            <a:pPr marL="0" indent="0">
              <a:buNone/>
            </a:pPr>
            <a:endParaRPr lang="en-US" dirty="0" smtClean="0"/>
          </a:p>
          <a:p>
            <a:r>
              <a:rPr lang="en-US" dirty="0" smtClean="0"/>
              <a:t>These sensors monitor </a:t>
            </a:r>
            <a:r>
              <a:rPr lang="en-US" dirty="0"/>
              <a:t>the congestion on the road and wirelessly send this information to </a:t>
            </a:r>
            <a:r>
              <a:rPr lang="en-US" dirty="0" smtClean="0"/>
              <a:t>Traffic Control Authority</a:t>
            </a:r>
          </a:p>
          <a:p>
            <a:pPr marL="0" indent="0">
              <a:buNone/>
            </a:pPr>
            <a:endParaRPr lang="en-US" dirty="0" smtClean="0"/>
          </a:p>
          <a:p>
            <a:r>
              <a:rPr lang="en-US" dirty="0"/>
              <a:t>Smart road sensors can also help determine road conditions as to whether it requires maintenance or repairing by sending the status of the road conditions to the </a:t>
            </a:r>
            <a:r>
              <a:rPr lang="en-US" dirty="0" smtClean="0"/>
              <a:t>Road Maintenance Authority</a:t>
            </a:r>
          </a:p>
          <a:p>
            <a:pPr marL="0" indent="0">
              <a:buNone/>
            </a:pPr>
            <a:endParaRPr lang="en-US" dirty="0" smtClean="0"/>
          </a:p>
          <a:p>
            <a:r>
              <a:rPr lang="en-US" dirty="0" smtClean="0"/>
              <a:t>SmartRoad Sensors can detect sensor status and request sensor supplier for replacement.</a:t>
            </a:r>
          </a:p>
          <a:p>
            <a:endParaRPr lang="en-US" dirty="0"/>
          </a:p>
        </p:txBody>
      </p:sp>
    </p:spTree>
    <p:extLst>
      <p:ext uri="{BB962C8B-B14F-4D97-AF65-F5344CB8AC3E}">
        <p14:creationId xmlns:p14="http://schemas.microsoft.com/office/powerpoint/2010/main" val="292580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Road Created by the road maintainer is same as the road name sensor data .</a:t>
            </a:r>
          </a:p>
          <a:p>
            <a:endParaRPr lang="en-US" dirty="0" smtClean="0"/>
          </a:p>
          <a:p>
            <a:r>
              <a:rPr lang="en-US" dirty="0" smtClean="0"/>
              <a:t>Sensor is assumed to give appropriate data.</a:t>
            </a:r>
          </a:p>
          <a:p>
            <a:pPr marL="0" indent="0">
              <a:buNone/>
            </a:pPr>
            <a:endParaRPr lang="en-US" dirty="0" smtClean="0"/>
          </a:p>
          <a:p>
            <a:r>
              <a:rPr lang="en-US" dirty="0" smtClean="0"/>
              <a:t>Traffic Control Authority is assumed to be logged into the system and check data regularly.</a:t>
            </a:r>
            <a:endParaRPr lang="en-US" dirty="0"/>
          </a:p>
          <a:p>
            <a:endParaRPr lang="en-US" dirty="0"/>
          </a:p>
        </p:txBody>
      </p:sp>
    </p:spTree>
    <p:extLst>
      <p:ext uri="{BB962C8B-B14F-4D97-AF65-F5344CB8AC3E}">
        <p14:creationId xmlns:p14="http://schemas.microsoft.com/office/powerpoint/2010/main" val="306054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100" y="1731933"/>
            <a:ext cx="9116683" cy="4908430"/>
          </a:xfrm>
        </p:spPr>
      </p:pic>
    </p:spTree>
    <p:extLst>
      <p:ext uri="{BB962C8B-B14F-4D97-AF65-F5344CB8AC3E}">
        <p14:creationId xmlns:p14="http://schemas.microsoft.com/office/powerpoint/2010/main" val="278979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645" y="555099"/>
            <a:ext cx="8911687" cy="695731"/>
          </a:xfrm>
        </p:spPr>
        <p:txBody>
          <a:bodyPr/>
          <a:lstStyle/>
          <a:p>
            <a:r>
              <a:rPr lang="en-US" dirty="0" smtClean="0"/>
              <a:t>Key Roles</a:t>
            </a:r>
            <a:endParaRPr lang="en-US" dirty="0"/>
          </a:p>
        </p:txBody>
      </p:sp>
      <p:sp>
        <p:nvSpPr>
          <p:cNvPr id="3" name="Content Placeholder 2"/>
          <p:cNvSpPr>
            <a:spLocks noGrp="1"/>
          </p:cNvSpPr>
          <p:nvPr>
            <p:ph idx="1"/>
          </p:nvPr>
        </p:nvSpPr>
        <p:spPr>
          <a:xfrm>
            <a:off x="1522411" y="1337094"/>
            <a:ext cx="10164763" cy="5218981"/>
          </a:xfrm>
        </p:spPr>
        <p:txBody>
          <a:bodyPr>
            <a:normAutofit fontScale="92500" lnSpcReduction="20000"/>
          </a:bodyPr>
          <a:lstStyle/>
          <a:p>
            <a:r>
              <a:rPr lang="en-US" dirty="0" smtClean="0"/>
              <a:t>System Admin – Creates Network, Enterprise and Enterprise </a:t>
            </a:r>
            <a:r>
              <a:rPr lang="en-US" dirty="0" smtClean="0"/>
              <a:t>Admin</a:t>
            </a:r>
          </a:p>
          <a:p>
            <a:pPr marL="0" indent="0">
              <a:buNone/>
            </a:pPr>
            <a:endParaRPr lang="en-US" dirty="0" smtClean="0"/>
          </a:p>
          <a:p>
            <a:r>
              <a:rPr lang="en-US" dirty="0" smtClean="0"/>
              <a:t>Admin – Creates Organization, Employee and </a:t>
            </a:r>
            <a:r>
              <a:rPr lang="en-US" dirty="0" smtClean="0"/>
              <a:t>User</a:t>
            </a:r>
          </a:p>
          <a:p>
            <a:pPr marL="0" indent="0">
              <a:buNone/>
            </a:pPr>
            <a:endParaRPr lang="en-US" dirty="0" smtClean="0"/>
          </a:p>
          <a:p>
            <a:r>
              <a:rPr lang="en-US" dirty="0" smtClean="0"/>
              <a:t>TrafficControlProcessor – Reads </a:t>
            </a:r>
            <a:r>
              <a:rPr lang="en-US" dirty="0"/>
              <a:t>s</a:t>
            </a:r>
            <a:r>
              <a:rPr lang="en-US" dirty="0" smtClean="0"/>
              <a:t>ensor data and assigns work request to road maintainer and road sensor supplier if there is any anomaly </a:t>
            </a:r>
            <a:r>
              <a:rPr lang="en-US" dirty="0" smtClean="0"/>
              <a:t>detected</a:t>
            </a:r>
          </a:p>
          <a:p>
            <a:pPr marL="0" indent="0">
              <a:buNone/>
            </a:pPr>
            <a:endParaRPr lang="en-US" dirty="0" smtClean="0"/>
          </a:p>
          <a:p>
            <a:r>
              <a:rPr lang="en-US" dirty="0" smtClean="0"/>
              <a:t>RoadMaintenance – Checks the request sent by traffic control processor and assigns it to road supplier or worker. A road maintainer can also create new roads</a:t>
            </a:r>
            <a:r>
              <a:rPr lang="en-US" dirty="0" smtClean="0"/>
              <a:t>.</a:t>
            </a:r>
          </a:p>
          <a:p>
            <a:pPr marL="0" indent="0">
              <a:buNone/>
            </a:pPr>
            <a:endParaRPr lang="en-US" dirty="0" smtClean="0"/>
          </a:p>
          <a:p>
            <a:r>
              <a:rPr lang="en-US" dirty="0" smtClean="0"/>
              <a:t>RoadSupplier</a:t>
            </a:r>
            <a:r>
              <a:rPr lang="en-US" dirty="0"/>
              <a:t> </a:t>
            </a:r>
            <a:r>
              <a:rPr lang="en-US" dirty="0" smtClean="0"/>
              <a:t>– Helps in providing materials to road maintainer incase of potholes. </a:t>
            </a:r>
            <a:endParaRPr lang="en-US" dirty="0" smtClean="0"/>
          </a:p>
          <a:p>
            <a:pPr marL="0" indent="0">
              <a:buNone/>
            </a:pPr>
            <a:endParaRPr lang="en-US" dirty="0" smtClean="0"/>
          </a:p>
          <a:p>
            <a:r>
              <a:rPr lang="en-US" dirty="0" smtClean="0"/>
              <a:t>Sensor Supplier – Checks sensor status and provides sensor to the road maintainer. </a:t>
            </a:r>
            <a:endParaRPr lang="en-US" dirty="0" smtClean="0"/>
          </a:p>
          <a:p>
            <a:pPr marL="0" indent="0">
              <a:buNone/>
            </a:pPr>
            <a:endParaRPr lang="en-US" dirty="0" smtClean="0"/>
          </a:p>
          <a:p>
            <a:r>
              <a:rPr lang="en-US" dirty="0" smtClean="0"/>
              <a:t>Customer – Can login the system and check road status. He can find an alternate route by checking maps.</a:t>
            </a:r>
            <a:endParaRPr lang="en-US" dirty="0"/>
          </a:p>
        </p:txBody>
      </p:sp>
    </p:spTree>
    <p:extLst>
      <p:ext uri="{BB962C8B-B14F-4D97-AF65-F5344CB8AC3E}">
        <p14:creationId xmlns:p14="http://schemas.microsoft.com/office/powerpoint/2010/main" val="47888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a:xfrm>
            <a:off x="2589212" y="1495425"/>
            <a:ext cx="8915400" cy="5076825"/>
          </a:xfrm>
        </p:spPr>
        <p:txBody>
          <a:bodyPr>
            <a:normAutofit fontScale="85000" lnSpcReduction="20000"/>
          </a:bodyPr>
          <a:lstStyle/>
          <a:p>
            <a:r>
              <a:rPr lang="en-US" dirty="0" smtClean="0"/>
              <a:t>Sensor data is read through csv file</a:t>
            </a:r>
          </a:p>
          <a:p>
            <a:pPr marL="0" indent="0">
              <a:buNone/>
            </a:pPr>
            <a:endParaRPr lang="en-US" dirty="0" smtClean="0"/>
          </a:p>
          <a:p>
            <a:r>
              <a:rPr lang="en-US" dirty="0" smtClean="0"/>
              <a:t>Sensor data is checked along the road and anomaly is detected based on traffic, weather, road status and sensor status.</a:t>
            </a:r>
          </a:p>
          <a:p>
            <a:pPr marL="0" indent="0">
              <a:buNone/>
            </a:pPr>
            <a:endParaRPr lang="en-US" dirty="0" smtClean="0"/>
          </a:p>
          <a:p>
            <a:r>
              <a:rPr lang="en-US" dirty="0" smtClean="0"/>
              <a:t>Traffic Control Processor gets the sensor data and identifies anomalies.</a:t>
            </a:r>
          </a:p>
          <a:p>
            <a:pPr marL="0" indent="0">
              <a:buNone/>
            </a:pPr>
            <a:endParaRPr lang="en-US" dirty="0" smtClean="0"/>
          </a:p>
          <a:p>
            <a:r>
              <a:rPr lang="en-US" dirty="0" smtClean="0"/>
              <a:t> Road Maintainer can create new road and request road supplier or road worker to maintain the road.</a:t>
            </a:r>
          </a:p>
          <a:p>
            <a:pPr marL="0" indent="0">
              <a:buNone/>
            </a:pPr>
            <a:endParaRPr lang="en-US" dirty="0" smtClean="0"/>
          </a:p>
          <a:p>
            <a:r>
              <a:rPr lang="en-US" dirty="0" smtClean="0"/>
              <a:t>Road Supplier has his product catalog and can add products like cement, sand etc.</a:t>
            </a:r>
          </a:p>
          <a:p>
            <a:pPr marL="0" indent="0">
              <a:buNone/>
            </a:pPr>
            <a:endParaRPr lang="en-US" dirty="0" smtClean="0"/>
          </a:p>
          <a:p>
            <a:r>
              <a:rPr lang="en-US" dirty="0" smtClean="0"/>
              <a:t>Sensor Supplier can create his own product catalog and receive new sensor request or maintenance request.</a:t>
            </a:r>
          </a:p>
          <a:p>
            <a:pPr marL="0" indent="0">
              <a:buNone/>
            </a:pPr>
            <a:endParaRPr lang="en-US" dirty="0" smtClean="0"/>
          </a:p>
          <a:p>
            <a:r>
              <a:rPr lang="en-US" dirty="0" smtClean="0"/>
              <a:t>Customer can find an alternate route in case the road has some problem through google maps</a:t>
            </a:r>
          </a:p>
          <a:p>
            <a:endParaRPr lang="en-US" dirty="0" smtClean="0"/>
          </a:p>
          <a:p>
            <a:endParaRPr lang="en-US" dirty="0" smtClean="0"/>
          </a:p>
          <a:p>
            <a:endParaRPr lang="en-US" dirty="0"/>
          </a:p>
        </p:txBody>
      </p:sp>
    </p:spTree>
    <p:extLst>
      <p:ext uri="{BB962C8B-B14F-4D97-AF65-F5344CB8AC3E}">
        <p14:creationId xmlns:p14="http://schemas.microsoft.com/office/powerpoint/2010/main" val="340009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t="-52" r="32249" b="26691"/>
          <a:stretch/>
        </p:blipFill>
        <p:spPr>
          <a:xfrm>
            <a:off x="3143250" y="2209799"/>
            <a:ext cx="6696075" cy="4086225"/>
          </a:xfrm>
          <a:prstGeom prst="rect">
            <a:avLst/>
          </a:prstGeom>
        </p:spPr>
      </p:pic>
      <p:sp>
        <p:nvSpPr>
          <p:cNvPr id="4" name="Title 3"/>
          <p:cNvSpPr>
            <a:spLocks noGrp="1"/>
          </p:cNvSpPr>
          <p:nvPr>
            <p:ph type="title"/>
          </p:nvPr>
        </p:nvSpPr>
        <p:spPr/>
        <p:txBody>
          <a:bodyPr/>
          <a:lstStyle/>
          <a:p>
            <a:r>
              <a:rPr lang="en-US" dirty="0" smtClean="0"/>
              <a:t>Login Screen to SmartRoad Sensors</a:t>
            </a:r>
            <a:endParaRPr lang="en-US" dirty="0"/>
          </a:p>
        </p:txBody>
      </p:sp>
    </p:spTree>
    <p:extLst>
      <p:ext uri="{BB962C8B-B14F-4D97-AF65-F5344CB8AC3E}">
        <p14:creationId xmlns:p14="http://schemas.microsoft.com/office/powerpoint/2010/main" val="14009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3800" y="617917"/>
            <a:ext cx="8911687" cy="1280890"/>
          </a:xfrm>
        </p:spPr>
        <p:txBody>
          <a:bodyPr/>
          <a:lstStyle/>
          <a:p>
            <a:r>
              <a:rPr lang="en-US" dirty="0" smtClean="0"/>
              <a:t>Sensor Anomaly</a:t>
            </a:r>
            <a:endParaRPr lang="en-US" dirty="0"/>
          </a:p>
        </p:txBody>
      </p:sp>
      <p:sp>
        <p:nvSpPr>
          <p:cNvPr id="3" name="Content Placeholder 2"/>
          <p:cNvSpPr>
            <a:spLocks noGrp="1"/>
          </p:cNvSpPr>
          <p:nvPr>
            <p:ph idx="1"/>
          </p:nvPr>
        </p:nvSpPr>
        <p:spPr/>
        <p:txBody>
          <a:bodyPr/>
          <a:lstStyle/>
          <a:p>
            <a:r>
              <a:rPr lang="en-US" dirty="0" smtClean="0"/>
              <a:t>When the sensor status is 0, it means sensor is not functioning</a:t>
            </a:r>
            <a:endParaRPr lang="en-US" dirty="0"/>
          </a:p>
        </p:txBody>
      </p:sp>
      <p:pic>
        <p:nvPicPr>
          <p:cNvPr id="4" name="Picture 3"/>
          <p:cNvPicPr>
            <a:picLocks noChangeAspect="1"/>
          </p:cNvPicPr>
          <p:nvPr/>
        </p:nvPicPr>
        <p:blipFill rotWithShape="1">
          <a:blip r:embed="rId2"/>
          <a:srcRect t="4972" r="442" b="38564"/>
          <a:stretch/>
        </p:blipFill>
        <p:spPr>
          <a:xfrm>
            <a:off x="2876551" y="2603186"/>
            <a:ext cx="6438900" cy="2838450"/>
          </a:xfrm>
          <a:prstGeom prst="rect">
            <a:avLst/>
          </a:prstGeom>
        </p:spPr>
      </p:pic>
    </p:spTree>
    <p:extLst>
      <p:ext uri="{BB962C8B-B14F-4D97-AF65-F5344CB8AC3E}">
        <p14:creationId xmlns:p14="http://schemas.microsoft.com/office/powerpoint/2010/main" val="6851083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123</TotalTime>
  <Words>685</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SmartRoad Sensors</vt:lpstr>
      <vt:lpstr>Problem Statement</vt:lpstr>
      <vt:lpstr>Proposed Solution</vt:lpstr>
      <vt:lpstr>Assumptions</vt:lpstr>
      <vt:lpstr>Object Model</vt:lpstr>
      <vt:lpstr>Key Roles</vt:lpstr>
      <vt:lpstr>Key Features</vt:lpstr>
      <vt:lpstr>Login Screen to SmartRoad Sensors</vt:lpstr>
      <vt:lpstr>Sensor Anomaly</vt:lpstr>
      <vt:lpstr>Products From Road Supplier</vt:lpstr>
      <vt:lpstr>Request Worker to Maintain</vt:lpstr>
      <vt:lpstr>TrafficController WorkQueue</vt:lpstr>
      <vt:lpstr>Customer Login screen</vt:lpstr>
      <vt:lpstr>Road Details for Customer</vt:lpstr>
      <vt:lpstr>Checking Alternate Route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Leandra Menezes</dc:creator>
  <cp:lastModifiedBy>Leandra Menezes</cp:lastModifiedBy>
  <cp:revision>29</cp:revision>
  <dcterms:created xsi:type="dcterms:W3CDTF">2015-12-11T02:15:13Z</dcterms:created>
  <dcterms:modified xsi:type="dcterms:W3CDTF">2015-12-11T04:19:21Z</dcterms:modified>
</cp:coreProperties>
</file>