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8" r:id="rId3"/>
    <p:sldId id="257" r:id="rId4"/>
    <p:sldId id="311" r:id="rId5"/>
    <p:sldId id="314" r:id="rId6"/>
    <p:sldId id="325" r:id="rId7"/>
    <p:sldId id="305" r:id="rId8"/>
    <p:sldId id="321" r:id="rId9"/>
    <p:sldId id="322" r:id="rId10"/>
    <p:sldId id="318" r:id="rId11"/>
    <p:sldId id="323" r:id="rId12"/>
    <p:sldId id="324" r:id="rId13"/>
    <p:sldId id="32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2171" autoAdjust="0"/>
  </p:normalViewPr>
  <p:slideViewPr>
    <p:cSldViewPr>
      <p:cViewPr>
        <p:scale>
          <a:sx n="100" d="100"/>
          <a:sy n="100" d="100"/>
        </p:scale>
        <p:origin x="-3894" y="-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E8E9-A919-4C68-B121-14F6D52B650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C60B-6AD9-4E68-89E5-7033226BB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C60B-6AD9-4E68-89E5-7033226BB1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2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259-87B9-47CA-BDEC-5E4090DC5F8C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67-1693-43A0-9021-85F20F6F8AED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767E-2D91-4B6D-8927-95616B518184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7539-BEFC-4A18-B7F5-4AD99A53FA3F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2279-316E-4322-9EED-FB99523F486A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A7E-14CC-4DE4-BB24-955A4AF16883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A-172C-4742-920C-170AC9D6884C}" type="datetime1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F3A-1F5C-45D2-8635-BAC0A49137F8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0A2E-73EE-4399-AF44-FCFE875BF5D2}" type="datetime1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75F7-6E45-4E8B-AAB9-B00487A5ED42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9CD-65BC-4528-9972-1F20B0B941FC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7E45CF-CF3A-4023-8F43-FD308A6C0D8F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Léandre ANDRIANIAINA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7058645" cy="536695"/>
          </a:xfrm>
        </p:spPr>
        <p:txBody>
          <a:bodyPr>
            <a:normAutofit/>
          </a:bodyPr>
          <a:lstStyle/>
          <a:p>
            <a:pPr algn="r"/>
            <a:r>
              <a:rPr lang="fr-FR" sz="2000" dirty="0"/>
              <a:t>Formation IML </a:t>
            </a:r>
            <a:r>
              <a:rPr lang="fr-FR" sz="2000" dirty="0" smtClean="0"/>
              <a:t>2020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208912" cy="2016224"/>
          </a:xfrm>
        </p:spPr>
        <p:txBody>
          <a:bodyPr/>
          <a:lstStyle/>
          <a:p>
            <a:pPr marL="182880" indent="0">
              <a:buNone/>
            </a:pPr>
            <a:r>
              <a:rPr lang="fr-FR" sz="4000" dirty="0"/>
              <a:t>Projet 8</a:t>
            </a:r>
            <a:r>
              <a:rPr lang="fr-FR" sz="4000" dirty="0" smtClean="0"/>
              <a:t> : Prédiction des prix des logements(</a:t>
            </a:r>
            <a:r>
              <a:rPr lang="fr-FR" sz="4000" dirty="0" err="1" smtClean="0"/>
              <a:t>Kaggle</a:t>
            </a:r>
            <a:r>
              <a:rPr lang="fr-FR" sz="4000" dirty="0" smtClean="0"/>
              <a:t>)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/>
              <a:t>Les résultats </a:t>
            </a:r>
            <a:r>
              <a:rPr lang="fr-FR" sz="3200" dirty="0" err="1"/>
              <a:t>Kaggle</a:t>
            </a:r>
            <a:r>
              <a:rPr lang="fr-FR" sz="3200" dirty="0"/>
              <a:t> </a:t>
            </a:r>
            <a:r>
              <a:rPr lang="fr-FR" sz="3200" dirty="0" smtClean="0"/>
              <a:t>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b="1" dirty="0" smtClean="0"/>
              <a:t>Etats des lieux de compétitions :</a:t>
            </a:r>
          </a:p>
          <a:p>
            <a:pPr marL="285750" indent="-285750" algn="l">
              <a:buFontTx/>
              <a:buChar char="-"/>
            </a:pPr>
            <a:r>
              <a:rPr lang="fr-FR" sz="1200" b="1" dirty="0" smtClean="0"/>
              <a:t>10 433 équipes sur la compétition</a:t>
            </a:r>
          </a:p>
          <a:p>
            <a:pPr marL="285750" indent="-285750" algn="l">
              <a:buFontTx/>
              <a:buChar char="-"/>
            </a:pPr>
            <a:r>
              <a:rPr lang="fr-FR" sz="1200" b="1" dirty="0" smtClean="0"/>
              <a:t>2 502</a:t>
            </a:r>
            <a:r>
              <a:rPr lang="fr-FR" sz="1200" b="1" baseline="30000" dirty="0" smtClean="0"/>
              <a:t>ème</a:t>
            </a:r>
            <a:r>
              <a:rPr lang="fr-FR" sz="1200" b="1" dirty="0" smtClean="0"/>
              <a:t> à la première soumission</a:t>
            </a:r>
          </a:p>
          <a:p>
            <a:pPr marL="285750" indent="-285750" algn="l">
              <a:buFontTx/>
              <a:buChar char="-"/>
            </a:pPr>
            <a:endParaRPr lang="fr-FR" sz="1600" b="1" dirty="0"/>
          </a:p>
          <a:p>
            <a:pPr marL="285750" indent="-285750" algn="l">
              <a:buFontTx/>
              <a:buChar char="-"/>
            </a:pPr>
            <a:endParaRPr lang="fr-FR" sz="1600" b="1" dirty="0" smtClean="0"/>
          </a:p>
          <a:p>
            <a:pPr marL="285750" indent="-285750" algn="l">
              <a:buFontTx/>
              <a:buChar char="-"/>
            </a:pPr>
            <a:endParaRPr lang="fr-FR" sz="1600" b="1" dirty="0"/>
          </a:p>
          <a:p>
            <a:pPr marL="285750" indent="-285750" algn="l">
              <a:buFontTx/>
              <a:buChar char="-"/>
            </a:pPr>
            <a:endParaRPr lang="fr-FR" sz="1600" b="1" dirty="0" smtClean="0"/>
          </a:p>
          <a:p>
            <a:pPr algn="l"/>
            <a:r>
              <a:rPr lang="fr-FR" sz="1600" b="1" dirty="0" smtClean="0"/>
              <a:t>Les techniques mises en place 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1200" b="1" dirty="0" smtClean="0"/>
              <a:t>Normalisation des variables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1200" b="1" dirty="0" smtClean="0"/>
              <a:t>Suppression des valeurs aberrantes sur la surface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fr-FR" sz="1600" b="1" dirty="0"/>
          </a:p>
          <a:p>
            <a:pPr algn="l"/>
            <a:endParaRPr lang="fr-FR" sz="1600" b="1" dirty="0"/>
          </a:p>
          <a:p>
            <a:pPr algn="l"/>
            <a:endParaRPr lang="fr-FR" sz="1600" b="1" dirty="0" smtClean="0"/>
          </a:p>
          <a:p>
            <a:pPr algn="l"/>
            <a:endParaRPr lang="fr-FR" sz="1600" b="1" dirty="0"/>
          </a:p>
          <a:p>
            <a:pPr algn="l"/>
            <a:endParaRPr lang="fr-FR" sz="1600" b="1" dirty="0" smtClean="0"/>
          </a:p>
          <a:p>
            <a:pPr algn="l"/>
            <a:endParaRPr lang="fr-FR" sz="1600" b="1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9" y="2204864"/>
            <a:ext cx="72199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/>
              <a:t>Les résultats </a:t>
            </a:r>
            <a:r>
              <a:rPr lang="fr-FR" sz="3200" dirty="0" err="1"/>
              <a:t>Kaggle</a:t>
            </a:r>
            <a:r>
              <a:rPr lang="fr-FR" sz="3200" dirty="0"/>
              <a:t> </a:t>
            </a:r>
            <a:r>
              <a:rPr lang="fr-FR" sz="3200" dirty="0" smtClean="0"/>
              <a:t>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b="1" dirty="0" smtClean="0"/>
              <a:t>Les améliorations apportées :</a:t>
            </a:r>
          </a:p>
          <a:p>
            <a:pPr marL="285750" indent="-285750" algn="l">
              <a:buFontTx/>
              <a:buChar char="-"/>
            </a:pPr>
            <a:r>
              <a:rPr lang="fr-FR" sz="1200" b="1" dirty="0" smtClean="0"/>
              <a:t>Etendre la vérification des </a:t>
            </a:r>
            <a:r>
              <a:rPr lang="fr-FR" sz="1200" b="1" dirty="0" err="1"/>
              <a:t>O</a:t>
            </a:r>
            <a:r>
              <a:rPr lang="fr-FR" sz="1200" b="1" dirty="0" err="1" smtClean="0"/>
              <a:t>utliers</a:t>
            </a:r>
            <a:endParaRPr lang="fr-FR" sz="1200" b="1" dirty="0"/>
          </a:p>
          <a:p>
            <a:pPr marL="285750" indent="-285750" algn="l">
              <a:buFontTx/>
              <a:buChar char="-"/>
            </a:pPr>
            <a:endParaRPr lang="fr-FR" sz="1200" b="1" dirty="0" smtClean="0"/>
          </a:p>
          <a:p>
            <a:pPr marL="285750" indent="-285750" algn="l">
              <a:buFontTx/>
              <a:buChar char="-"/>
            </a:pPr>
            <a:endParaRPr lang="fr-FR" sz="1200" b="1" dirty="0"/>
          </a:p>
          <a:p>
            <a:pPr marL="285750" indent="-285750" algn="l">
              <a:buFontTx/>
              <a:buChar char="-"/>
            </a:pPr>
            <a:endParaRPr lang="fr-FR" sz="1200" b="1" dirty="0" smtClean="0"/>
          </a:p>
          <a:p>
            <a:pPr marL="285750" indent="-285750" algn="l">
              <a:buFontTx/>
              <a:buChar char="-"/>
            </a:pPr>
            <a:endParaRPr lang="fr-FR" sz="1200" b="1" dirty="0"/>
          </a:p>
          <a:p>
            <a:pPr marL="285750" indent="-285750" algn="l">
              <a:buFontTx/>
              <a:buChar char="-"/>
            </a:pPr>
            <a:endParaRPr lang="fr-FR" sz="1200" b="1" dirty="0" smtClean="0"/>
          </a:p>
          <a:p>
            <a:pPr marL="285750" indent="-285750" algn="l">
              <a:buFontTx/>
              <a:buChar char="-"/>
            </a:pPr>
            <a:endParaRPr lang="fr-FR" sz="1200" b="1" dirty="0"/>
          </a:p>
          <a:p>
            <a:pPr algn="l"/>
            <a:endParaRPr lang="fr-FR" sz="1200" b="1" dirty="0"/>
          </a:p>
          <a:p>
            <a:pPr algn="l"/>
            <a:endParaRPr lang="fr-FR" sz="1600" b="1" dirty="0"/>
          </a:p>
          <a:p>
            <a:pPr algn="l"/>
            <a:endParaRPr lang="fr-FR" sz="1600" b="1" dirty="0" smtClean="0"/>
          </a:p>
          <a:p>
            <a:pPr algn="l"/>
            <a:r>
              <a:rPr lang="fr-FR" sz="1200" b="1" dirty="0" smtClean="0"/>
              <a:t>La matrice des corrélations nous permet d’identifier les variables à prendre en compte:</a:t>
            </a:r>
          </a:p>
          <a:p>
            <a:pPr algn="l"/>
            <a:endParaRPr lang="fr-FR" sz="1200" b="1" dirty="0"/>
          </a:p>
          <a:p>
            <a:pPr algn="l"/>
            <a:endParaRPr lang="fr-FR" sz="1600" b="1" dirty="0" smtClean="0"/>
          </a:p>
          <a:p>
            <a:pPr algn="l"/>
            <a:endParaRPr lang="fr-FR" sz="1600" b="1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6"/>
          <a:stretch/>
        </p:blipFill>
        <p:spPr bwMode="auto">
          <a:xfrm>
            <a:off x="3635896" y="2011453"/>
            <a:ext cx="527844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2592288" cy="227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/>
              <a:t>Les résultats </a:t>
            </a:r>
            <a:r>
              <a:rPr lang="fr-FR" sz="3200" dirty="0" err="1"/>
              <a:t>Kaggle</a:t>
            </a:r>
            <a:r>
              <a:rPr lang="fr-FR" sz="3200" dirty="0"/>
              <a:t> </a:t>
            </a:r>
            <a:r>
              <a:rPr lang="fr-FR" sz="3200" dirty="0" smtClean="0"/>
              <a:t>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b="1" dirty="0" smtClean="0"/>
              <a:t>Les améliorations apportées :</a:t>
            </a:r>
          </a:p>
          <a:p>
            <a:pPr algn="l"/>
            <a:endParaRPr lang="fr-FR" sz="1200" b="1" dirty="0"/>
          </a:p>
          <a:p>
            <a:pPr marL="285750" indent="-285750" algn="l">
              <a:buFontTx/>
              <a:buChar char="-"/>
            </a:pPr>
            <a:r>
              <a:rPr lang="fr-FR" sz="1200" b="1" dirty="0" smtClean="0"/>
              <a:t>Utiliser des nouvelles variables pertinentes comme :</a:t>
            </a:r>
          </a:p>
          <a:p>
            <a:pPr algn="l"/>
            <a:r>
              <a:rPr lang="fr-FR" sz="1100" dirty="0" smtClean="0"/>
              <a:t>l’âge de la maison au moment de la vente à la place de l’année de construction</a:t>
            </a:r>
          </a:p>
          <a:p>
            <a:pPr algn="l"/>
            <a:r>
              <a:rPr lang="fr-FR" sz="1100" dirty="0" smtClean="0"/>
              <a:t>un </a:t>
            </a:r>
            <a:r>
              <a:rPr lang="fr-FR" sz="1100" dirty="0" err="1" smtClean="0"/>
              <a:t>FlagRénovation</a:t>
            </a:r>
            <a:r>
              <a:rPr lang="fr-FR" sz="1100" dirty="0" smtClean="0"/>
              <a:t> à la place de la date de rénovation</a:t>
            </a:r>
          </a:p>
          <a:p>
            <a:pPr algn="l"/>
            <a:r>
              <a:rPr lang="fr-FR" sz="1100" dirty="0" smtClean="0"/>
              <a:t>La surface totale qui regroupe l’ensemble des surfaces(Sous-sol, RDC, Etages)</a:t>
            </a:r>
          </a:p>
          <a:p>
            <a:pPr algn="l"/>
            <a:endParaRPr lang="fr-FR" sz="1200" b="1" dirty="0" smtClean="0"/>
          </a:p>
          <a:p>
            <a:pPr marL="285750" indent="-285750" algn="l">
              <a:buFontTx/>
              <a:buChar char="-"/>
            </a:pPr>
            <a:r>
              <a:rPr lang="fr-FR" sz="1200" b="1" dirty="0" smtClean="0"/>
              <a:t>Traitement des variables catégorielles au cas par cas pour éviter un problème de sous-évaluation de l’importance des variables</a:t>
            </a:r>
          </a:p>
          <a:p>
            <a:pPr algn="l"/>
            <a:r>
              <a:rPr lang="fr-FR" sz="1100" dirty="0" smtClean="0"/>
              <a:t>Les variables catégorielles ordonnées sont remplacées </a:t>
            </a:r>
            <a:r>
              <a:rPr lang="fr-FR" sz="1100" dirty="0"/>
              <a:t>comme suivant "Fa":1, "TA":2, "Gd":3, "Ex":4</a:t>
            </a:r>
            <a:endParaRPr lang="fr-FR" sz="1100" dirty="0" smtClean="0"/>
          </a:p>
          <a:p>
            <a:pPr marL="285750" indent="-285750" algn="l">
              <a:buFontTx/>
              <a:buChar char="-"/>
            </a:pPr>
            <a:endParaRPr lang="fr-FR" sz="1200" b="1" dirty="0" smtClean="0"/>
          </a:p>
          <a:p>
            <a:pPr algn="l"/>
            <a:endParaRPr lang="fr-FR" sz="1600" b="1" dirty="0"/>
          </a:p>
          <a:p>
            <a:pPr algn="l"/>
            <a:r>
              <a:rPr lang="fr-FR" sz="1600" b="1" dirty="0" smtClean="0"/>
              <a:t>Classement final :</a:t>
            </a:r>
            <a:endParaRPr lang="fr-FR" sz="1600" b="1" dirty="0"/>
          </a:p>
          <a:p>
            <a:pPr algn="l"/>
            <a:endParaRPr lang="fr-FR" sz="1600" b="1" dirty="0" smtClean="0"/>
          </a:p>
          <a:p>
            <a:pPr algn="l"/>
            <a:endParaRPr lang="fr-FR" sz="1600" b="1" dirty="0"/>
          </a:p>
          <a:p>
            <a:pPr algn="l"/>
            <a:endParaRPr lang="fr-FR" sz="1600" b="1" dirty="0" smtClean="0"/>
          </a:p>
          <a:p>
            <a:pPr algn="l"/>
            <a:endParaRPr lang="fr-FR" sz="1600" b="1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4581128"/>
            <a:ext cx="5760720" cy="9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Conclusion et axes d’améliorations : 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endParaRPr lang="fr-FR" sz="1200" b="1" dirty="0" smtClean="0"/>
          </a:p>
          <a:p>
            <a:pPr algn="l"/>
            <a:r>
              <a:rPr lang="fr-FR" sz="1200" b="1" dirty="0" smtClean="0"/>
              <a:t>L’intérêt de </a:t>
            </a:r>
            <a:r>
              <a:rPr lang="fr-FR" sz="1200" b="1" dirty="0" err="1" smtClean="0"/>
              <a:t>Kaggle</a:t>
            </a:r>
            <a:r>
              <a:rPr lang="fr-FR" sz="1200" b="1" dirty="0" smtClean="0"/>
              <a:t> pour un data </a:t>
            </a:r>
            <a:r>
              <a:rPr lang="fr-FR" sz="1200" b="1" dirty="0" err="1" smtClean="0"/>
              <a:t>scientist</a:t>
            </a:r>
            <a:r>
              <a:rPr lang="fr-FR" sz="1200" b="1" dirty="0" smtClean="0"/>
              <a:t> :</a:t>
            </a:r>
          </a:p>
          <a:p>
            <a:pPr algn="l"/>
            <a:r>
              <a:rPr lang="fr-FR" sz="1200" dirty="0" smtClean="0"/>
              <a:t>les disponibilité des données réelles </a:t>
            </a:r>
          </a:p>
          <a:p>
            <a:pPr algn="l"/>
            <a:r>
              <a:rPr lang="fr-FR" sz="1200" dirty="0" smtClean="0"/>
              <a:t>les échanges des connaissances techniques et métiers</a:t>
            </a:r>
          </a:p>
          <a:p>
            <a:pPr algn="l"/>
            <a:endParaRPr lang="fr-FR" sz="1200" b="1" dirty="0" smtClean="0"/>
          </a:p>
          <a:p>
            <a:pPr algn="l"/>
            <a:r>
              <a:rPr lang="fr-FR" sz="1200" b="1" dirty="0" smtClean="0"/>
              <a:t>Constatations :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Les techniques de modélisation utilisées sont à peu près les mêmes 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Les scores dépendent beaucoup de :</a:t>
            </a:r>
            <a:endParaRPr lang="fr-FR" sz="1100" dirty="0"/>
          </a:p>
          <a:p>
            <a:pPr algn="l"/>
            <a:r>
              <a:rPr lang="fr-FR" sz="1100" dirty="0" smtClean="0"/>
              <a:t>La préparation des données : Nettoyage </a:t>
            </a:r>
          </a:p>
          <a:p>
            <a:pPr algn="l"/>
            <a:r>
              <a:rPr lang="fr-FR" sz="1100" dirty="0" smtClean="0"/>
              <a:t>La connaissance des données et ses exploitations en créant des variables plus pertinentes</a:t>
            </a:r>
          </a:p>
          <a:p>
            <a:pPr algn="l"/>
            <a:endParaRPr lang="fr-FR" sz="1100" dirty="0"/>
          </a:p>
          <a:p>
            <a:pPr algn="l"/>
            <a:r>
              <a:rPr lang="fr-FR" sz="1200" b="1" dirty="0" smtClean="0"/>
              <a:t>Améliorations possibles :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Transformation des variables en binaire(Ex : surface de piscine, car la surface n’influence pas le prix)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Tester d’autres modèles comme le « </a:t>
            </a:r>
            <a:r>
              <a:rPr lang="fr-FR" sz="1100" dirty="0" err="1" smtClean="0"/>
              <a:t>CatBoost</a:t>
            </a:r>
            <a:r>
              <a:rPr lang="fr-FR" sz="1100" dirty="0" smtClean="0"/>
              <a:t> » et aussi d’autres modèles de bases pour le </a:t>
            </a:r>
            <a:r>
              <a:rPr lang="fr-FR" sz="1100" dirty="0" err="1" smtClean="0"/>
              <a:t>StackingRegressor</a:t>
            </a:r>
            <a:endParaRPr lang="fr-FR" sz="1100" dirty="0" smtClean="0"/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Avoir des données d’entrainement plus importantes en fusionnant </a:t>
            </a:r>
            <a:r>
              <a:rPr lang="fr-FR" sz="1100" dirty="0" smtClean="0"/>
              <a:t> les 3 fichiers (</a:t>
            </a:r>
            <a:r>
              <a:rPr lang="fr-FR" sz="1100" dirty="0"/>
              <a:t>train.csv, test.csv</a:t>
            </a:r>
            <a:r>
              <a:rPr lang="fr-FR" sz="1100"/>
              <a:t>, </a:t>
            </a:r>
            <a:r>
              <a:rPr lang="fr-FR" sz="1100" smtClean="0"/>
              <a:t>submission.csv</a:t>
            </a:r>
            <a:r>
              <a:rPr lang="fr-FR" sz="1100" smtClean="0"/>
              <a:t>) pour </a:t>
            </a:r>
            <a:r>
              <a:rPr lang="fr-FR" sz="1100" dirty="0" smtClean="0"/>
              <a:t>le modèle final</a:t>
            </a:r>
          </a:p>
          <a:p>
            <a:pPr marL="171450" indent="-171450" algn="l">
              <a:buFontTx/>
              <a:buChar char="-"/>
            </a:pPr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6812237" cy="64807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Merci pour votre attention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71600" y="332656"/>
            <a:ext cx="5966666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fr-FR" sz="3600" dirty="0" smtClean="0"/>
              <a:t>Plan de présentation :</a:t>
            </a:r>
            <a:endParaRPr lang="fr-FR" sz="36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488832" cy="432048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contexte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données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explorations et préparation des données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La modélisation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résultats </a:t>
            </a:r>
            <a:r>
              <a:rPr lang="fr-FR" dirty="0" err="1" smtClean="0"/>
              <a:t>Kaggle</a:t>
            </a:r>
            <a:r>
              <a:rPr lang="fr-FR" dirty="0" smtClean="0"/>
              <a:t> et approches de perfectionnement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Conclusion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596666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 contexte du projet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6984776" cy="417646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err="1" smtClean="0"/>
              <a:t>Kaggle</a:t>
            </a:r>
            <a:r>
              <a:rPr lang="fr-FR" dirty="0" smtClean="0"/>
              <a:t> : </a:t>
            </a:r>
          </a:p>
          <a:p>
            <a:pPr algn="l"/>
            <a:r>
              <a:rPr lang="fr-FR" sz="1500" dirty="0"/>
              <a:t>	- </a:t>
            </a:r>
            <a:r>
              <a:rPr lang="fr-FR" sz="1500" dirty="0" smtClean="0"/>
              <a:t>Créé en xxx, site communautaire basé sur la data science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</a:t>
            </a:r>
            <a:r>
              <a:rPr lang="fr-FR" sz="1600" dirty="0"/>
              <a:t>mettre en relation </a:t>
            </a:r>
            <a:r>
              <a:rPr lang="fr-FR" sz="1600" dirty="0" smtClean="0"/>
              <a:t>des </a:t>
            </a:r>
            <a:r>
              <a:rPr lang="fr-FR" sz="1600" i="1" dirty="0"/>
              <a:t>data </a:t>
            </a:r>
            <a:r>
              <a:rPr lang="fr-FR" sz="1600" i="1" dirty="0" err="1" smtClean="0"/>
              <a:t>scientists</a:t>
            </a:r>
            <a:r>
              <a:rPr lang="fr-FR" sz="1600" dirty="0" smtClean="0"/>
              <a:t> et </a:t>
            </a:r>
            <a:r>
              <a:rPr lang="fr-FR" sz="1600" dirty="0"/>
              <a:t>les besoins des entreprises</a:t>
            </a:r>
            <a:r>
              <a:rPr lang="fr-FR" sz="1500" dirty="0" smtClean="0"/>
              <a:t>	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Données, codes et forums à disposition des utilisateurs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Récompenses les meilleurs compétiteurs</a:t>
            </a:r>
          </a:p>
          <a:p>
            <a:pPr algn="l"/>
            <a:endParaRPr lang="fr-FR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Objectifs :</a:t>
            </a:r>
            <a:endParaRPr lang="fr-FR" dirty="0"/>
          </a:p>
          <a:p>
            <a:pPr algn="l"/>
            <a:r>
              <a:rPr lang="fr-FR" sz="1600" dirty="0" smtClean="0"/>
              <a:t>	- Prédire les prix des biens immobiliers </a:t>
            </a:r>
          </a:p>
          <a:p>
            <a:pPr algn="l"/>
            <a:r>
              <a:rPr lang="fr-FR" sz="1600" dirty="0" smtClean="0"/>
              <a:t>	- Améliorer progressivement mes scores grâces aux techniques partagées par d’autres compétiteurs.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408712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algn="l"/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fr-FR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Variable cible : </a:t>
            </a:r>
            <a:r>
              <a:rPr lang="fr-FR" dirty="0" err="1" smtClean="0"/>
              <a:t>SalePrice</a:t>
            </a:r>
            <a:r>
              <a:rPr lang="fr-FR" dirty="0" smtClean="0"/>
              <a:t>( $ 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physiques de la maison(Surfaces, nombre des pièces, Localisation, 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historiques(Construction, vente, rénovation, …)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01463"/>
            <a:ext cx="77010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1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Quelques points à savoir :</a:t>
            </a:r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7" y="1700808"/>
            <a:ext cx="4737094" cy="189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6" y="3621206"/>
            <a:ext cx="4856069" cy="218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68144" y="2122758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Les prix se concentrent entre </a:t>
            </a:r>
          </a:p>
          <a:p>
            <a:r>
              <a:rPr lang="fr-FR" sz="1400" dirty="0" smtClean="0"/>
              <a:t>100 000 $ et 250 000$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96874" y="4236181"/>
            <a:ext cx="33986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- Forte augmentation des constructions </a:t>
            </a:r>
          </a:p>
          <a:p>
            <a:r>
              <a:rPr lang="fr-FR" sz="1400" dirty="0" smtClean="0"/>
              <a:t>à partir des années 90</a:t>
            </a:r>
          </a:p>
          <a:p>
            <a:r>
              <a:rPr lang="fr-FR" sz="1400" dirty="0" smtClean="0"/>
              <a:t>- La tendance des rénovations </a:t>
            </a:r>
          </a:p>
          <a:p>
            <a:r>
              <a:rPr lang="fr-FR" sz="1400" dirty="0" smtClean="0"/>
              <a:t>suit les constructions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Les ventes se concentrent </a:t>
            </a:r>
          </a:p>
          <a:p>
            <a:r>
              <a:rPr lang="fr-FR" sz="1400" dirty="0" smtClean="0"/>
              <a:t>aux mois de juin et juillet</a:t>
            </a:r>
          </a:p>
        </p:txBody>
      </p:sp>
    </p:spTree>
    <p:extLst>
      <p:ext uri="{BB962C8B-B14F-4D97-AF65-F5344CB8AC3E}">
        <p14:creationId xmlns:p14="http://schemas.microsoft.com/office/powerpoint/2010/main" val="2993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Quelques points à savoir :</a:t>
            </a:r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868144" y="2122758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- La période de vente est 2006-2010</a:t>
            </a:r>
          </a:p>
          <a:p>
            <a:r>
              <a:rPr lang="fr-FR" sz="1200" dirty="0" smtClean="0"/>
              <a:t>- Les ventes se concentrent entre </a:t>
            </a:r>
          </a:p>
          <a:p>
            <a:r>
              <a:rPr lang="fr-FR" sz="1200" dirty="0" smtClean="0"/>
              <a:t>Mai et Juillet</a:t>
            </a:r>
            <a:endParaRPr lang="fr-FR" sz="1200" dirty="0"/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539963"/>
            <a:ext cx="403244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Préparations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Nettoyage </a:t>
            </a:r>
            <a:r>
              <a:rPr lang="fr-FR" sz="1800" dirty="0"/>
              <a:t>des données </a:t>
            </a:r>
            <a:endParaRPr lang="fr-FR" sz="18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Supprimer les valeurs aberrantes</a:t>
            </a: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Supprimer les variables non-impactant sur le prix</a:t>
            </a:r>
            <a:endParaRPr lang="fr-FR" sz="1800" dirty="0"/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Enrichissement des données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Remplissage des données manquantes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Création des nouvelles variables</a:t>
            </a:r>
          </a:p>
          <a:p>
            <a:pPr algn="l"/>
            <a:endParaRPr lang="fr-FR" sz="1800" dirty="0" smtClean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Préparation des variables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Normalisation des variables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Variables catégorielles ordonnées à encoder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One-hot </a:t>
            </a:r>
            <a:r>
              <a:rPr lang="fr-FR" sz="1200" dirty="0" err="1" smtClean="0"/>
              <a:t>encoding</a:t>
            </a:r>
            <a:r>
              <a:rPr lang="fr-FR" sz="1200" dirty="0" smtClean="0"/>
              <a:t> des autres variables catégorielles</a:t>
            </a:r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Réduction dimensionnelle</a:t>
            </a:r>
            <a:endParaRPr lang="fr-FR" sz="18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Utilisation de </a:t>
            </a:r>
            <a:r>
              <a:rPr lang="fr-FR" sz="1200" dirty="0" err="1" smtClean="0"/>
              <a:t>XGBoost</a:t>
            </a:r>
            <a:r>
              <a:rPr lang="fr-FR" sz="1200" dirty="0" smtClean="0"/>
              <a:t> avec la méthode </a:t>
            </a:r>
            <a:r>
              <a:rPr lang="fr-FR" sz="1200" dirty="0" err="1" smtClean="0"/>
              <a:t>feature_importance</a:t>
            </a:r>
            <a:endParaRPr lang="fr-FR" sz="1200" dirty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054190" y="136337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 colonnes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73773" y="422779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240 colonnes</a:t>
            </a:r>
            <a:endParaRPr lang="fr-FR" dirty="0"/>
          </a:p>
        </p:txBody>
      </p:sp>
      <p:sp>
        <p:nvSpPr>
          <p:cNvPr id="18" name="Flèche vers le bas 17"/>
          <p:cNvSpPr/>
          <p:nvPr/>
        </p:nvSpPr>
        <p:spPr>
          <a:xfrm>
            <a:off x="6063527" y="1844824"/>
            <a:ext cx="327936" cy="223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084696" y="4725144"/>
            <a:ext cx="306767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123118" y="554859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40 colonnes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9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Test sur différents modèles :</a:t>
            </a:r>
          </a:p>
          <a:p>
            <a:pPr algn="l"/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85"/>
          <a:stretch/>
        </p:blipFill>
        <p:spPr>
          <a:xfrm>
            <a:off x="611560" y="1484784"/>
            <a:ext cx="7776864" cy="32461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11172" y="5301208"/>
            <a:ext cx="7781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Remarques :</a:t>
            </a:r>
          </a:p>
          <a:p>
            <a:r>
              <a:rPr lang="fr-FR" sz="1200" dirty="0" smtClean="0"/>
              <a:t>- L’optimisation des </a:t>
            </a:r>
            <a:r>
              <a:rPr lang="fr-FR" sz="1200" dirty="0" err="1" smtClean="0"/>
              <a:t>parametres</a:t>
            </a:r>
            <a:r>
              <a:rPr lang="fr-FR" sz="1200" dirty="0" smtClean="0"/>
              <a:t> améliore chaque modèle et permet de se rapprocher du meilleur score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La </a:t>
            </a:r>
            <a:r>
              <a:rPr lang="fr-FR" sz="1200" dirty="0"/>
              <a:t>performance des algorithmes </a:t>
            </a:r>
            <a:r>
              <a:rPr lang="fr-FR" sz="1200" dirty="0" smtClean="0"/>
              <a:t>fonctionne </a:t>
            </a:r>
            <a:r>
              <a:rPr lang="fr-FR" sz="1200" dirty="0"/>
              <a:t>mieux dans un problème et moins bien dans un autre </a:t>
            </a:r>
            <a:r>
              <a:rPr lang="fr-FR" sz="1200" dirty="0" smtClean="0"/>
              <a:t>problème, </a:t>
            </a:r>
          </a:p>
          <a:p>
            <a:r>
              <a:rPr lang="fr-FR" sz="1200" dirty="0" smtClean="0"/>
              <a:t>d’où l’intérêt de combinaison des modèles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263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800" dirty="0" smtClean="0"/>
              <a:t>Empilement des modèles (</a:t>
            </a:r>
            <a:r>
              <a:rPr lang="fr-FR" sz="1800" dirty="0" err="1" smtClean="0"/>
              <a:t>StackingRegressor</a:t>
            </a:r>
            <a:r>
              <a:rPr lang="fr-FR" sz="1800" dirty="0" smtClean="0"/>
              <a:t>):</a:t>
            </a:r>
          </a:p>
          <a:p>
            <a:pPr algn="l"/>
            <a:r>
              <a:rPr lang="fr-FR" sz="1100" dirty="0" smtClean="0"/>
              <a:t>Fonctionnement : Combinaison des plusieurs modèles de bases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Modèles de base : différents type d’algorithme pour assurer l’hétérogénéité du modèle final 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Meta-modèle : généralise les prédictions faites par des modèles de base</a:t>
            </a:r>
          </a:p>
          <a:p>
            <a:pPr marL="171450" indent="-171450" algn="l">
              <a:buFontTx/>
              <a:buChar char="-"/>
            </a:pPr>
            <a:endParaRPr lang="fr-FR" sz="1100" dirty="0"/>
          </a:p>
          <a:p>
            <a:pPr marL="171450" indent="-171450" algn="l">
              <a:buFontTx/>
              <a:buChar char="-"/>
            </a:pPr>
            <a:endParaRPr lang="fr-FR" sz="1100" dirty="0" smtClean="0"/>
          </a:p>
          <a:p>
            <a:pPr marL="171450" indent="-171450" algn="l">
              <a:buFontTx/>
              <a:buChar char="-"/>
            </a:pPr>
            <a:endParaRPr lang="fr-FR" sz="1100" dirty="0"/>
          </a:p>
          <a:p>
            <a:pPr marL="171450" indent="-171450" algn="l">
              <a:buFontTx/>
              <a:buChar char="-"/>
            </a:pPr>
            <a:endParaRPr lang="fr-FR" sz="1100" dirty="0" smtClean="0"/>
          </a:p>
          <a:p>
            <a:pPr marL="171450" indent="-171450" algn="l">
              <a:buFontTx/>
              <a:buChar char="-"/>
            </a:pPr>
            <a:endParaRPr lang="fr-FR" sz="1100" dirty="0"/>
          </a:p>
          <a:p>
            <a:pPr marL="171450" indent="-171450" algn="l">
              <a:buFontTx/>
              <a:buChar char="-"/>
            </a:pPr>
            <a:endParaRPr lang="fr-FR" sz="1100" dirty="0" smtClean="0"/>
          </a:p>
          <a:p>
            <a:pPr marL="171450" indent="-171450" algn="l">
              <a:buFontTx/>
              <a:buChar char="-"/>
            </a:pPr>
            <a:endParaRPr lang="fr-FR" sz="1100" dirty="0"/>
          </a:p>
          <a:p>
            <a:pPr marL="171450" indent="-171450" algn="l">
              <a:buFontTx/>
              <a:buChar char="-"/>
            </a:pPr>
            <a:endParaRPr lang="fr-FR" sz="1100" dirty="0" smtClean="0"/>
          </a:p>
          <a:p>
            <a:pPr marL="171450" indent="-171450" algn="l">
              <a:buFontTx/>
              <a:buChar char="-"/>
            </a:pPr>
            <a:endParaRPr lang="fr-FR" sz="1100" dirty="0"/>
          </a:p>
          <a:p>
            <a:pPr algn="l"/>
            <a:r>
              <a:rPr lang="fr-FR" sz="1100" dirty="0" smtClean="0"/>
              <a:t>Avantage : </a:t>
            </a:r>
            <a:r>
              <a:rPr lang="fr-FR" sz="1100" dirty="0"/>
              <a:t>assure une constance et un maximum de précision quel que soit les données et le problème à résoudre</a:t>
            </a:r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38202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1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15275</TotalTime>
  <Words>626</Words>
  <Application>Microsoft Office PowerPoint</Application>
  <PresentationFormat>Affichage à l'écran (4:3)</PresentationFormat>
  <Paragraphs>187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Sillage</vt:lpstr>
      <vt:lpstr>Projet 8 : Prédiction des prix des logements(Kaggle)</vt:lpstr>
      <vt:lpstr>Présentation PowerPoint</vt:lpstr>
      <vt:lpstr>Le contexte du projet :</vt:lpstr>
      <vt:lpstr>Les données :</vt:lpstr>
      <vt:lpstr>Explorations des données :</vt:lpstr>
      <vt:lpstr>Explorations des données :</vt:lpstr>
      <vt:lpstr>Préparations des données :</vt:lpstr>
      <vt:lpstr>Modélisation : </vt:lpstr>
      <vt:lpstr>Modélisation : </vt:lpstr>
      <vt:lpstr>Les résultats Kaggle :</vt:lpstr>
      <vt:lpstr>Les résultats Kaggle :</vt:lpstr>
      <vt:lpstr>Les résultats Kaggle :</vt:lpstr>
      <vt:lpstr>Conclusion et axes d’améliorations : 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Application au service de la santé publique</dc:title>
  <dc:creator>Léandre ANDRIANIAINA</dc:creator>
  <cp:lastModifiedBy>Utilisateur</cp:lastModifiedBy>
  <cp:revision>495</cp:revision>
  <dcterms:created xsi:type="dcterms:W3CDTF">2020-08-16T07:04:00Z</dcterms:created>
  <dcterms:modified xsi:type="dcterms:W3CDTF">2021-05-19T13:19:50Z</dcterms:modified>
</cp:coreProperties>
</file>