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7" r:id="rId4"/>
    <p:sldId id="311" r:id="rId5"/>
    <p:sldId id="305" r:id="rId6"/>
    <p:sldId id="314" r:id="rId7"/>
    <p:sldId id="315" r:id="rId8"/>
    <p:sldId id="303" r:id="rId9"/>
    <p:sldId id="317" r:id="rId10"/>
    <p:sldId id="318" r:id="rId11"/>
    <p:sldId id="319" r:id="rId12"/>
    <p:sldId id="320" r:id="rId13"/>
    <p:sldId id="31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4660"/>
  </p:normalViewPr>
  <p:slideViewPr>
    <p:cSldViewPr>
      <p:cViewPr>
        <p:scale>
          <a:sx n="80" d="100"/>
          <a:sy n="80" d="100"/>
        </p:scale>
        <p:origin x="-9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31/12/2020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</a:t>
            </a:r>
            <a:r>
              <a:rPr lang="fr-FR" sz="4000" dirty="0" smtClean="0"/>
              <a:t>5 : Catégorisation automatiquement des questions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Le modèle NMF </a:t>
            </a:r>
            <a:r>
              <a:rPr lang="fr-FR" sz="1600" dirty="0"/>
              <a:t>(Non-</a:t>
            </a:r>
            <a:r>
              <a:rPr lang="fr-FR" sz="1600" dirty="0" err="1"/>
              <a:t>Negative</a:t>
            </a:r>
            <a:r>
              <a:rPr lang="fr-FR" sz="1600" dirty="0"/>
              <a:t> Matrix </a:t>
            </a:r>
            <a:r>
              <a:rPr lang="fr-FR" sz="1600" dirty="0" err="1"/>
              <a:t>Factorization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r>
              <a:rPr lang="fr-FR" sz="1600" dirty="0" smtClean="0"/>
              <a:t>Mesures de performance : </a:t>
            </a:r>
          </a:p>
          <a:p>
            <a:pPr algn="l"/>
            <a:r>
              <a:rPr lang="fr-FR" sz="1100" dirty="0" smtClean="0"/>
              <a:t>« </a:t>
            </a:r>
            <a:r>
              <a:rPr lang="fr-FR" sz="1100" b="1" dirty="0" err="1" smtClean="0"/>
              <a:t>Jacard_smilarity</a:t>
            </a:r>
            <a:r>
              <a:rPr lang="fr-FR" sz="1100" dirty="0" smtClean="0"/>
              <a:t> », </a:t>
            </a:r>
            <a:r>
              <a:rPr lang="fr-FR" sz="1100" dirty="0"/>
              <a:t>permet de quantifier la ressemblance entre deux vecteurs(vecteurs </a:t>
            </a:r>
            <a:r>
              <a:rPr lang="fr-FR" sz="1100" dirty="0" smtClean="0"/>
              <a:t>de </a:t>
            </a:r>
            <a:r>
              <a:rPr lang="fr-FR" sz="1100" dirty="0"/>
              <a:t>prédictions et vecteurs des vrais </a:t>
            </a:r>
            <a:r>
              <a:rPr lang="fr-FR" sz="1100" dirty="0" smtClean="0"/>
              <a:t>valeurs)</a:t>
            </a:r>
          </a:p>
          <a:p>
            <a:pPr algn="l"/>
            <a:r>
              <a:rPr lang="fr-FR" sz="1100" dirty="0" smtClean="0"/>
              <a:t>valeur </a:t>
            </a:r>
            <a:r>
              <a:rPr lang="fr-FR" sz="1100" dirty="0" smtClean="0"/>
              <a:t>comprise entre [-1,1] : - 1 vecteurs opposés/0 vecteurs indépendants/ 1 vecteurs similaires</a:t>
            </a:r>
          </a:p>
          <a:p>
            <a:pPr algn="l"/>
            <a:endParaRPr lang="fr-FR" sz="1100" b="1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4536503" cy="220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4" y="4786688"/>
            <a:ext cx="30044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Déterminer la liste des tags qui correspond à une phrase en entrée </a:t>
            </a:r>
          </a:p>
          <a:p>
            <a:pPr algn="l"/>
            <a:r>
              <a:rPr lang="fr-FR" sz="1600" dirty="0" smtClean="0"/>
              <a:t>Plusieurs modèles testés </a:t>
            </a:r>
          </a:p>
          <a:p>
            <a:pPr algn="l"/>
            <a:r>
              <a:rPr lang="fr-FR" sz="1600" u="sng" dirty="0" err="1" smtClean="0"/>
              <a:t>Metrics</a:t>
            </a:r>
            <a:r>
              <a:rPr lang="fr-FR" sz="1600" dirty="0" smtClean="0"/>
              <a:t> : </a:t>
            </a:r>
          </a:p>
          <a:p>
            <a:pPr algn="l"/>
            <a:r>
              <a:rPr lang="fr-FR" sz="1100" dirty="0" err="1" smtClean="0"/>
              <a:t>Jaccard_score</a:t>
            </a:r>
            <a:r>
              <a:rPr lang="fr-FR" sz="1100" dirty="0" smtClean="0"/>
              <a:t> : mesure de similarité et diversité entre les </a:t>
            </a:r>
            <a:r>
              <a:rPr lang="fr-FR" sz="1100" dirty="0"/>
              <a:t>é</a:t>
            </a:r>
            <a:r>
              <a:rPr lang="fr-FR" sz="1100" dirty="0" smtClean="0"/>
              <a:t>chantillons</a:t>
            </a:r>
          </a:p>
          <a:p>
            <a:pPr algn="l"/>
            <a:r>
              <a:rPr lang="fr-FR" sz="1100" dirty="0" err="1" smtClean="0"/>
              <a:t>Accuracy_score</a:t>
            </a:r>
            <a:r>
              <a:rPr lang="fr-FR" sz="1100" dirty="0" smtClean="0"/>
              <a:t> : mesure de précision de prédiction</a:t>
            </a:r>
          </a:p>
          <a:p>
            <a:pPr algn="l"/>
            <a:r>
              <a:rPr lang="fr-FR" sz="1600" b="1" u="sng" dirty="0" smtClean="0"/>
              <a:t>Résultats </a:t>
            </a:r>
            <a:r>
              <a:rPr lang="fr-FR" sz="16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3"/>
            <a:ext cx="3240360" cy="32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75688" y="4653136"/>
            <a:ext cx="41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LogisticRegression</a:t>
            </a:r>
            <a:r>
              <a:rPr lang="fr-FR" sz="1200" dirty="0" smtClean="0"/>
              <a:t> a un meilleur score(0,45)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un modèle de régression binomiale, c’est un cas particulier de modèle linéaire généralisé</a:t>
            </a:r>
          </a:p>
          <a:p>
            <a:endParaRPr lang="fr-FR" sz="1200" dirty="0"/>
          </a:p>
          <a:p>
            <a:r>
              <a:rPr lang="fr-FR" sz="1200" dirty="0" smtClean="0"/>
              <a:t>Modèle à </a:t>
            </a:r>
            <a:r>
              <a:rPr lang="fr-FR" sz="1200" dirty="0" smtClean="0"/>
              <a:t>utiliser dans </a:t>
            </a:r>
            <a:r>
              <a:rPr lang="fr-FR" sz="1200" dirty="0" smtClean="0"/>
              <a:t>le </a:t>
            </a:r>
            <a:r>
              <a:rPr lang="fr-FR" sz="1200" dirty="0" err="1" smtClean="0"/>
              <a:t>WebAPI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4354740" y="2780928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Temps d’entrainement (s) : </a:t>
            </a:r>
          </a:p>
          <a:p>
            <a:pPr lvl="1"/>
            <a:r>
              <a:rPr lang="fr-FR" sz="1100" dirty="0" err="1" smtClean="0">
                <a:solidFill>
                  <a:srgbClr val="C00000"/>
                </a:solidFill>
              </a:rPr>
              <a:t>LogisticsRegression</a:t>
            </a:r>
            <a:r>
              <a:rPr lang="fr-FR" sz="1100" dirty="0" smtClean="0">
                <a:solidFill>
                  <a:srgbClr val="C00000"/>
                </a:solidFill>
              </a:rPr>
              <a:t> : 	</a:t>
            </a:r>
            <a:r>
              <a:rPr lang="fr-FR" sz="1100" dirty="0">
                <a:solidFill>
                  <a:srgbClr val="C00000"/>
                </a:solidFill>
              </a:rPr>
              <a:t>	</a:t>
            </a:r>
            <a:r>
              <a:rPr lang="fr-FR" sz="1100" dirty="0" smtClean="0">
                <a:solidFill>
                  <a:srgbClr val="C00000"/>
                </a:solidFill>
              </a:rPr>
              <a:t>2,25 mn</a:t>
            </a:r>
          </a:p>
          <a:p>
            <a:pPr lvl="1"/>
            <a:r>
              <a:rPr lang="fr-FR" sz="1100" dirty="0" err="1" smtClean="0"/>
              <a:t>SGDBClassifier</a:t>
            </a:r>
            <a:r>
              <a:rPr lang="fr-FR" sz="1100" dirty="0" smtClean="0"/>
              <a:t> :	 	0,28 mn</a:t>
            </a:r>
          </a:p>
          <a:p>
            <a:pPr lvl="1"/>
            <a:r>
              <a:rPr lang="fr-FR" sz="1100" dirty="0" err="1" smtClean="0"/>
              <a:t>RandomForest</a:t>
            </a:r>
            <a:r>
              <a:rPr lang="fr-FR" sz="1100" dirty="0" smtClean="0"/>
              <a:t> : 	 	1,60 mn</a:t>
            </a:r>
          </a:p>
          <a:p>
            <a:pPr lvl="1"/>
            <a:r>
              <a:rPr lang="fr-FR" sz="1100" dirty="0" smtClean="0"/>
              <a:t>KNN :		 	13,4 mn</a:t>
            </a:r>
          </a:p>
          <a:p>
            <a:pPr lvl="1"/>
            <a:r>
              <a:rPr lang="fr-FR" sz="1100" dirty="0" err="1" smtClean="0"/>
              <a:t>MultinomialNB</a:t>
            </a:r>
            <a:r>
              <a:rPr lang="fr-FR" sz="1100" dirty="0" smtClean="0"/>
              <a:t> :	 	0,10 mn</a:t>
            </a:r>
          </a:p>
          <a:p>
            <a:pPr lvl="1"/>
            <a:r>
              <a:rPr lang="fr-FR" sz="1100" dirty="0" err="1" smtClean="0"/>
              <a:t>LinearSVC</a:t>
            </a:r>
            <a:r>
              <a:rPr lang="fr-FR" sz="1100" dirty="0" smtClean="0"/>
              <a:t> :	 	9,08 mn</a:t>
            </a:r>
          </a:p>
          <a:p>
            <a:pPr lvl="1"/>
            <a:r>
              <a:rPr lang="fr-FR" sz="1100" dirty="0" smtClean="0"/>
              <a:t>Perceptron:	 	1,08 mn</a:t>
            </a:r>
          </a:p>
          <a:p>
            <a:pPr lvl="1"/>
            <a:r>
              <a:rPr lang="fr-FR" sz="1100" dirty="0" err="1" smtClean="0"/>
              <a:t>PassiveAgressiveClassifier</a:t>
            </a:r>
            <a:r>
              <a:rPr lang="fr-FR" sz="1100" dirty="0" smtClean="0"/>
              <a:t> : 	1,40mn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25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Test Web API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endParaRPr lang="fr-FR" sz="1100" dirty="0" smtClean="0"/>
          </a:p>
          <a:p>
            <a:pPr algn="l"/>
            <a:r>
              <a:rPr lang="fr-FR" sz="1100" dirty="0" err="1" smtClean="0"/>
              <a:t>Flask</a:t>
            </a:r>
            <a:r>
              <a:rPr lang="fr-FR" sz="1100" dirty="0" smtClean="0"/>
              <a:t> API hébergé sur </a:t>
            </a:r>
            <a:r>
              <a:rPr lang="fr-FR" sz="1100" dirty="0" err="1" smtClean="0"/>
              <a:t>PythonAnywhere</a:t>
            </a:r>
            <a:endParaRPr lang="fr-FR" sz="1100" dirty="0" smtClean="0"/>
          </a:p>
          <a:p>
            <a:pPr algn="l"/>
            <a:r>
              <a:rPr lang="fr-FR" sz="1100" dirty="0" smtClean="0"/>
              <a:t>Phrase de test : </a:t>
            </a:r>
            <a:r>
              <a:rPr lang="fr-FR" sz="1100" dirty="0"/>
              <a:t>« </a:t>
            </a:r>
            <a:r>
              <a:rPr lang="fr-FR" sz="1100" dirty="0" smtClean="0"/>
              <a:t>Mes langages préférés sont : 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, python, c#, PHP»</a:t>
            </a:r>
          </a:p>
          <a:p>
            <a:pPr algn="l"/>
            <a:r>
              <a:rPr lang="fr-FR" sz="1100" dirty="0" smtClean="0"/>
              <a:t>Modèle : </a:t>
            </a:r>
            <a:r>
              <a:rPr lang="fr-FR" sz="1100" dirty="0" err="1" smtClean="0"/>
              <a:t>LogisticsRegression</a:t>
            </a:r>
            <a:endParaRPr lang="fr-FR" sz="1100" dirty="0" smtClean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r>
              <a:rPr lang="fr-FR" sz="1100" dirty="0" smtClean="0"/>
              <a:t>Résultat : </a:t>
            </a:r>
            <a:r>
              <a:rPr lang="fr-FR" sz="1100" dirty="0"/>
              <a:t>['</a:t>
            </a:r>
            <a:r>
              <a:rPr lang="fr-FR" sz="1100" dirty="0" err="1"/>
              <a:t>javascript</a:t>
            </a:r>
            <a:r>
              <a:rPr lang="fr-FR" sz="1100" dirty="0"/>
              <a:t>', 'python']</a:t>
            </a: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4" y="2420888"/>
            <a:ext cx="7545673" cy="243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82453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dirty="0" smtClean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BDD complète avec beaucoup de possibilités d’analyse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3 données essentielles dans </a:t>
            </a:r>
            <a:r>
              <a:rPr lang="fr-FR" dirty="0" err="1" smtClean="0"/>
              <a:t>Posts</a:t>
            </a:r>
            <a:r>
              <a:rPr lang="fr-FR" dirty="0" smtClean="0"/>
              <a:t> : </a:t>
            </a:r>
            <a:r>
              <a:rPr lang="fr-FR" dirty="0" err="1" smtClean="0"/>
              <a:t>Title</a:t>
            </a:r>
            <a:r>
              <a:rPr lang="fr-FR" dirty="0" smtClean="0"/>
              <a:t>, Body, Tags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Modèle de </a:t>
            </a:r>
            <a:r>
              <a:rPr lang="fr-FR" dirty="0" err="1" smtClean="0"/>
              <a:t>LogisticRegression</a:t>
            </a:r>
            <a:r>
              <a:rPr lang="fr-FR" dirty="0" smtClean="0"/>
              <a:t> le plus performent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Axes d’améliorations possibles 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- Pris en compte date d’enregistrement</a:t>
            </a:r>
          </a:p>
          <a:p>
            <a:pPr algn="l"/>
            <a:r>
              <a:rPr lang="fr-FR" dirty="0" smtClean="0"/>
              <a:t>	- Amélioration du temps de réactivité du formulaire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préparations et explorations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non-supervisée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Web API de test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StackOverflow</a:t>
            </a:r>
            <a:r>
              <a:rPr lang="fr-FR" dirty="0" smtClean="0"/>
              <a:t>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Créé en 2008, plus de 50 M de visiteurs uniques par mois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Questions-réponses sur des programmations informatiques</a:t>
            </a:r>
          </a:p>
          <a:p>
            <a:pPr algn="l"/>
            <a:r>
              <a:rPr lang="fr-FR" sz="1500" dirty="0" smtClean="0"/>
              <a:t>	- Votes </a:t>
            </a:r>
            <a:r>
              <a:rPr lang="fr-FR" sz="1500" dirty="0"/>
              <a:t>des </a:t>
            </a:r>
            <a:r>
              <a:rPr lang="fr-FR" sz="1500" dirty="0" smtClean="0"/>
              <a:t>utilisateurs définissent la </a:t>
            </a:r>
            <a:r>
              <a:rPr lang="fr-FR" sz="1500" dirty="0"/>
              <a:t>q</a:t>
            </a:r>
            <a:r>
              <a:rPr lang="fr-FR" sz="1500" dirty="0" smtClean="0"/>
              <a:t>ualité et pertinence</a:t>
            </a:r>
          </a:p>
          <a:p>
            <a:pPr algn="l"/>
            <a:r>
              <a:rPr lang="fr-FR" sz="1500" dirty="0" smtClean="0"/>
              <a:t>                -  Recherche </a:t>
            </a:r>
            <a:r>
              <a:rPr lang="fr-FR" sz="1500" dirty="0"/>
              <a:t>des sujets par tags </a:t>
            </a:r>
            <a:endParaRPr lang="fr-FR" sz="1500" dirty="0" smtClean="0"/>
          </a:p>
          <a:p>
            <a:pPr algn="l"/>
            <a:r>
              <a:rPr lang="fr-FR" sz="1400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Aider les nouveaux utilisateurs </a:t>
            </a:r>
          </a:p>
          <a:p>
            <a:pPr algn="l"/>
            <a:r>
              <a:rPr lang="fr-FR" sz="1600" dirty="0" smtClean="0"/>
              <a:t>	- suggestion des tags associés à une question</a:t>
            </a:r>
          </a:p>
          <a:p>
            <a:pPr algn="l"/>
            <a:r>
              <a:rPr lang="fr-FR" sz="1600" dirty="0" smtClean="0"/>
              <a:t>	- Créer une interface graphique pour tester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Les données authentiques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29 tables qui contiennent 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utilisateurs (nom, adresse, score…)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questions ou </a:t>
            </a:r>
            <a:r>
              <a:rPr lang="fr-FR" sz="1600" dirty="0" err="1"/>
              <a:t>P</a:t>
            </a:r>
            <a:r>
              <a:rPr lang="fr-FR" sz="1600" dirty="0" err="1" smtClean="0"/>
              <a:t>osts</a:t>
            </a:r>
            <a:r>
              <a:rPr lang="fr-FR" sz="1600" dirty="0" smtClean="0"/>
              <a:t>(titre, contenu, score, nb réponses, tags, dates, 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 Les historiques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71393"/>
            <a:ext cx="4414508" cy="215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Préparations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Récupération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Utiliser la table « </a:t>
            </a:r>
            <a:r>
              <a:rPr lang="fr-FR" sz="1200" dirty="0" err="1" smtClean="0"/>
              <a:t>Posts</a:t>
            </a:r>
            <a:r>
              <a:rPr lang="fr-FR" sz="1200" dirty="0" smtClean="0"/>
              <a:t> »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 supérieur à 100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FavoriteCount</a:t>
            </a:r>
            <a:r>
              <a:rPr lang="fr-FR" sz="1200" dirty="0" smtClean="0"/>
              <a:t> supérieur à 50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Au moins une réponse</a:t>
            </a:r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Traitement des données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Fusionner « Body » et « </a:t>
            </a:r>
            <a:r>
              <a:rPr lang="fr-FR" sz="1200" dirty="0" err="1" smtClean="0"/>
              <a:t>Title</a:t>
            </a:r>
            <a:r>
              <a:rPr lang="fr-FR" sz="1200" dirty="0" smtClean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BeautifulSoup</a:t>
            </a:r>
            <a:r>
              <a:rPr lang="fr-FR" sz="1200" dirty="0" smtClean="0"/>
              <a:t> pour extraire des données dans html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Nettoyages : chiffres, ponctuations, car </a:t>
            </a:r>
            <a:r>
              <a:rPr lang="fr-FR" sz="1200" dirty="0" err="1" smtClean="0"/>
              <a:t>speciaux</a:t>
            </a:r>
            <a:r>
              <a:rPr lang="fr-FR" sz="1200" dirty="0" smtClean="0"/>
              <a:t>, </a:t>
            </a:r>
            <a:r>
              <a:rPr lang="fr-FR" sz="1200" dirty="0" err="1" smtClean="0"/>
              <a:t>stopwords</a:t>
            </a: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Tokenisation</a:t>
            </a:r>
            <a:r>
              <a:rPr lang="fr-FR" sz="1200" dirty="0" smtClean="0"/>
              <a:t> et lemmatisation 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792560" y="263691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309509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: (19 759, 4)</a:t>
            </a:r>
            <a:endParaRPr lang="fr-FR" sz="1400" dirty="0"/>
          </a:p>
        </p:txBody>
      </p:sp>
      <p:sp>
        <p:nvSpPr>
          <p:cNvPr id="10" name="Accolade fermante 9"/>
          <p:cNvSpPr/>
          <p:nvPr/>
        </p:nvSpPr>
        <p:spPr>
          <a:xfrm>
            <a:off x="5580112" y="4653136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084168" y="511131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- 70 204 mots</a:t>
            </a:r>
          </a:p>
          <a:p>
            <a:r>
              <a:rPr lang="fr-FR" sz="1400" dirty="0" smtClean="0"/>
              <a:t>- 6 791 tags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370363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100 mots  et tags les plus utilisés : (histogramme, </a:t>
            </a:r>
            <a:r>
              <a:rPr lang="fr-FR" sz="1800" dirty="0" err="1" smtClean="0"/>
              <a:t>wordcloud</a:t>
            </a:r>
            <a:r>
              <a:rPr lang="fr-FR" sz="1800" dirty="0" smtClean="0"/>
              <a:t>)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3" r="5136"/>
          <a:stretch/>
        </p:blipFill>
        <p:spPr bwMode="auto">
          <a:xfrm>
            <a:off x="323528" y="1628801"/>
            <a:ext cx="57072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22" y="1628800"/>
            <a:ext cx="27455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7"/>
          <a:stretch/>
        </p:blipFill>
        <p:spPr bwMode="auto">
          <a:xfrm>
            <a:off x="323528" y="4174808"/>
            <a:ext cx="5400600" cy="25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23" y="4186493"/>
            <a:ext cx="2525736" cy="25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: </a:t>
            </a:r>
          </a:p>
          <a:p>
            <a:pPr marL="285750" indent="-285750" algn="l">
              <a:buFontTx/>
              <a:buChar char="-"/>
            </a:pPr>
            <a:r>
              <a:rPr lang="fr-FR" sz="1200" dirty="0"/>
              <a:t>Ne garder que les top1000 des </a:t>
            </a:r>
            <a:r>
              <a:rPr lang="fr-FR" sz="1200" dirty="0" smtClean="0"/>
              <a:t>mots</a:t>
            </a:r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1200" dirty="0" smtClean="0"/>
              <a:t>Ne garder que les questions contenant au mois un tag dans top100  : (19 759</a:t>
            </a:r>
            <a:r>
              <a:rPr lang="fr-FR" sz="1200" dirty="0"/>
              <a:t>, 8) </a:t>
            </a:r>
            <a:r>
              <a:rPr lang="fr-FR" sz="1200" dirty="0">
                <a:sym typeface="Wingdings"/>
              </a:rPr>
              <a:t></a:t>
            </a:r>
            <a:r>
              <a:rPr lang="fr-FR" sz="1200" dirty="0"/>
              <a:t> (</a:t>
            </a:r>
            <a:r>
              <a:rPr lang="fr-FR" sz="1200" dirty="0" smtClean="0"/>
              <a:t>19 748</a:t>
            </a:r>
            <a:r>
              <a:rPr lang="fr-FR" sz="1200" dirty="0"/>
              <a:t>, 8</a:t>
            </a:r>
            <a:r>
              <a:rPr lang="fr-FR" sz="1200" dirty="0" smtClean="0"/>
              <a:t>)</a:t>
            </a:r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Vectorisation des données pour modélisations :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entrée (=X)de notre modèle, on a les mots (corpus) vectorisé en « Bag </a:t>
            </a:r>
            <a:r>
              <a:rPr lang="fr-FR" sz="1200" dirty="0"/>
              <a:t>O</a:t>
            </a:r>
            <a:r>
              <a:rPr lang="fr-FR" sz="1200" dirty="0" smtClean="0"/>
              <a:t>f </a:t>
            </a:r>
            <a:r>
              <a:rPr lang="fr-FR" sz="1200" dirty="0" err="1"/>
              <a:t>W</a:t>
            </a:r>
            <a:r>
              <a:rPr lang="fr-FR" sz="1200" dirty="0" err="1" smtClean="0"/>
              <a:t>ords</a:t>
            </a:r>
            <a:r>
              <a:rPr lang="fr-FR" sz="1200" dirty="0" smtClean="0"/>
              <a:t> » </a:t>
            </a: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sortie (=y), ou valeur prédite, on a les top 100 des tags  : </a:t>
            </a:r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Split en 80% d’entrainements et 20% de tests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Cas d’une classification multi-étiquette ou multi-label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7" y="2708920"/>
            <a:ext cx="2304256" cy="10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4248125" cy="114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Créer automatiquement </a:t>
            </a:r>
            <a:r>
              <a:rPr lang="fr-FR" sz="1100" dirty="0"/>
              <a:t>des </a:t>
            </a:r>
            <a:r>
              <a:rPr lang="fr-FR" sz="1100" dirty="0" smtClean="0"/>
              <a:t>thèmes(</a:t>
            </a:r>
            <a:r>
              <a:rPr lang="fr-FR" sz="1100" dirty="0" err="1" smtClean="0"/>
              <a:t>topics</a:t>
            </a:r>
            <a:r>
              <a:rPr lang="fr-FR" sz="1100" dirty="0" smtClean="0"/>
              <a:t>) en </a:t>
            </a:r>
            <a:r>
              <a:rPr lang="fr-FR" sz="1100" dirty="0"/>
              <a:t>fonctions </a:t>
            </a:r>
            <a:r>
              <a:rPr lang="fr-FR" sz="1100" dirty="0" smtClean="0"/>
              <a:t>de </a:t>
            </a:r>
            <a:r>
              <a:rPr lang="fr-FR" sz="1100" dirty="0"/>
              <a:t>contenu et </a:t>
            </a:r>
            <a:r>
              <a:rPr lang="fr-FR" sz="1100" dirty="0" smtClean="0"/>
              <a:t>ressemblance des mots(</a:t>
            </a:r>
            <a:r>
              <a:rPr lang="fr-FR" sz="1100" dirty="0" err="1" smtClean="0"/>
              <a:t>Trending</a:t>
            </a:r>
            <a:r>
              <a:rPr lang="fr-FR" sz="1100" dirty="0" smtClean="0"/>
              <a:t> </a:t>
            </a:r>
            <a:r>
              <a:rPr lang="fr-FR" sz="1100" dirty="0" err="1" smtClean="0"/>
              <a:t>topics</a:t>
            </a:r>
            <a:r>
              <a:rPr lang="fr-FR" sz="1100" dirty="0" smtClean="0"/>
              <a:t>)</a:t>
            </a:r>
          </a:p>
          <a:p>
            <a:pPr algn="l"/>
            <a:r>
              <a:rPr lang="fr-FR" sz="1600" dirty="0" smtClean="0"/>
              <a:t>Le modèle LDA </a:t>
            </a:r>
            <a:r>
              <a:rPr lang="fr-FR" sz="1600" dirty="0"/>
              <a:t>(Latent </a:t>
            </a:r>
            <a:r>
              <a:rPr lang="fr-FR" sz="1600" dirty="0" err="1"/>
              <a:t>Derilicht</a:t>
            </a:r>
            <a:r>
              <a:rPr lang="fr-FR" sz="1600" dirty="0"/>
              <a:t> </a:t>
            </a:r>
            <a:r>
              <a:rPr lang="fr-FR" sz="1600" dirty="0" err="1"/>
              <a:t>Analysis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r>
              <a:rPr lang="fr-FR" sz="1100" dirty="0" smtClean="0"/>
              <a:t>C’est un modèle probabiliste avec hypothèses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Un document est formé d’ensemble de mots(BOW)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document aborde un certain </a:t>
            </a:r>
            <a:r>
              <a:rPr lang="fr-FR" sz="1100" dirty="0" err="1" smtClean="0"/>
              <a:t>nbr</a:t>
            </a:r>
            <a:r>
              <a:rPr lang="fr-FR" sz="1100" dirty="0" smtClean="0"/>
              <a:t> de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différentes proportions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mot  a sa proportion de probabilité d’être liée à un </a:t>
            </a:r>
            <a:r>
              <a:rPr lang="fr-FR" sz="1100" dirty="0" err="1" smtClean="0"/>
              <a:t>topic</a:t>
            </a:r>
            <a:endParaRPr lang="fr-FR" sz="1100" dirty="0" smtClean="0"/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Donc on peut représenter chaque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par une probabilité sur chaque mot</a:t>
            </a:r>
          </a:p>
          <a:p>
            <a:pPr algn="l"/>
            <a:r>
              <a:rPr lang="fr-FR" sz="1100" dirty="0" smtClean="0"/>
              <a:t>LDA nous permet d’extraire ces probabilités entre </a:t>
            </a:r>
            <a:r>
              <a:rPr lang="fr-FR" sz="1100" dirty="0" err="1" smtClean="0"/>
              <a:t>topics</a:t>
            </a:r>
            <a:r>
              <a:rPr lang="fr-FR" sz="1100" dirty="0" smtClean="0"/>
              <a:t> et mots</a:t>
            </a:r>
          </a:p>
          <a:p>
            <a:pPr algn="l"/>
            <a:endParaRPr lang="fr-FR" sz="1100" dirty="0" smtClean="0"/>
          </a:p>
          <a:p>
            <a:pPr algn="l"/>
            <a:r>
              <a:rPr lang="fr-FR" sz="1100" b="1" u="sng" dirty="0" err="1" smtClean="0"/>
              <a:t>Topics</a:t>
            </a:r>
            <a:r>
              <a:rPr lang="fr-FR" sz="1100" b="1" u="sng" dirty="0" smtClean="0"/>
              <a:t> optimal avec le modèle HDP</a:t>
            </a:r>
            <a:r>
              <a:rPr lang="fr-FR" sz="1100" dirty="0" smtClean="0"/>
              <a:t>: 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4824536" cy="25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40568" y="-735367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200" dirty="0" smtClean="0"/>
              <a:t>Représentation graphique avec </a:t>
            </a:r>
            <a:r>
              <a:rPr lang="fr-FR" sz="1200" dirty="0" err="1" smtClean="0"/>
              <a:t>PyLDAVis</a:t>
            </a:r>
            <a:r>
              <a:rPr lang="fr-FR" sz="1200" dirty="0" smtClean="0"/>
              <a:t> :</a:t>
            </a:r>
            <a:endParaRPr lang="fr-FR" sz="12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652120" y="1564879"/>
            <a:ext cx="32403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La taille du cercle -&gt; l’importance du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le document</a:t>
            </a:r>
          </a:p>
          <a:p>
            <a:r>
              <a:rPr lang="fr-FR" sz="1100" dirty="0" smtClean="0"/>
              <a:t>Distance entre les cercles -&gt; similitude</a:t>
            </a:r>
          </a:p>
          <a:p>
            <a:r>
              <a:rPr lang="fr-FR" sz="1100" dirty="0" smtClean="0"/>
              <a:t>Plot en rouge </a:t>
            </a:r>
            <a:r>
              <a:rPr lang="fr-FR" sz="1100" dirty="0"/>
              <a:t>-&gt; </a:t>
            </a:r>
            <a:r>
              <a:rPr lang="fr-FR" sz="1100" dirty="0" smtClean="0"/>
              <a:t>proportion des mots dans le </a:t>
            </a:r>
            <a:r>
              <a:rPr lang="fr-FR" sz="1100" dirty="0" err="1" smtClean="0"/>
              <a:t>topic</a:t>
            </a:r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4" y="1550653"/>
            <a:ext cx="4320480" cy="268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14298</TotalTime>
  <Words>508</Words>
  <Application>Microsoft Office PowerPoint</Application>
  <PresentationFormat>Affichage à l'écran (4:3)</PresentationFormat>
  <Paragraphs>180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Sillage</vt:lpstr>
      <vt:lpstr>Projet 5 : Catégorisation automatiquement des questions</vt:lpstr>
      <vt:lpstr>Présentation PowerPoint</vt:lpstr>
      <vt:lpstr>Le contexte du projet :</vt:lpstr>
      <vt:lpstr>Les données :</vt:lpstr>
      <vt:lpstr>Préparations des données :</vt:lpstr>
      <vt:lpstr>Explorations des données :</vt:lpstr>
      <vt:lpstr>Explorations des données :</vt:lpstr>
      <vt:lpstr>Modélisation : Approche non-supervisée</vt:lpstr>
      <vt:lpstr>Modélisation : Approche non-supervisée</vt:lpstr>
      <vt:lpstr>Modélisation : Approche non-supervisée</vt:lpstr>
      <vt:lpstr>Modélisation : Approche supervisée</vt:lpstr>
      <vt:lpstr>Test Web API</vt:lpstr>
      <vt:lpstr>Conclusion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Utilisateur</cp:lastModifiedBy>
  <cp:revision>464</cp:revision>
  <dcterms:created xsi:type="dcterms:W3CDTF">2020-08-16T07:04:00Z</dcterms:created>
  <dcterms:modified xsi:type="dcterms:W3CDTF">2020-12-31T15:44:48Z</dcterms:modified>
</cp:coreProperties>
</file>