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7"/>
  </p:notesMasterIdLst>
  <p:sldIdLst>
    <p:sldId id="256" r:id="rId2"/>
    <p:sldId id="258" r:id="rId3"/>
    <p:sldId id="257" r:id="rId4"/>
    <p:sldId id="311" r:id="rId5"/>
    <p:sldId id="305" r:id="rId6"/>
    <p:sldId id="293" r:id="rId7"/>
    <p:sldId id="297" r:id="rId8"/>
    <p:sldId id="295" r:id="rId9"/>
    <p:sldId id="313" r:id="rId10"/>
    <p:sldId id="308" r:id="rId11"/>
    <p:sldId id="309" r:id="rId12"/>
    <p:sldId id="303" r:id="rId13"/>
    <p:sldId id="312" r:id="rId14"/>
    <p:sldId id="310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4" autoAdjust="0"/>
    <p:restoredTop sz="94660"/>
  </p:normalViewPr>
  <p:slideViewPr>
    <p:cSldViewPr>
      <p:cViewPr>
        <p:scale>
          <a:sx n="100" d="100"/>
          <a:sy n="100" d="100"/>
        </p:scale>
        <p:origin x="-880" y="-13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3E8E9-A919-4C68-B121-14F6D52B650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4C60B-6AD9-4E68-89E5-7033226BB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285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4C60B-6AD9-4E68-89E5-7033226BB10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224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4C60B-6AD9-4E68-89E5-7033226BB10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94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7259-87B9-47CA-BDEC-5E4090DC5F8C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DB67-1693-43A0-9021-85F20F6F8AED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767E-2D91-4B6D-8927-95616B518184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7539-BEFC-4A18-B7F5-4AD99A53FA3F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2279-316E-4322-9EED-FB99523F486A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1A7E-14CC-4DE4-BB24-955A4AF16883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0C3A-172C-4742-920C-170AC9D6884C}" type="datetime1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7F3A-1F5C-45D2-8635-BAC0A49137F8}" type="datetime1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0A2E-73EE-4399-AF44-FCFE875BF5D2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75F7-6E45-4E8B-AAB9-B00487A5ED42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89CD-65BC-4528-9972-1F20B0B941FC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E7E45CF-CF3A-4023-8F43-FD308A6C0D8F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Léandre ANDRIANIAINA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hf hd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473794" y="5052545"/>
            <a:ext cx="7058645" cy="536695"/>
          </a:xfrm>
        </p:spPr>
        <p:txBody>
          <a:bodyPr>
            <a:normAutofit/>
          </a:bodyPr>
          <a:lstStyle/>
          <a:p>
            <a:pPr algn="r"/>
            <a:r>
              <a:rPr lang="fr-FR" sz="2000" dirty="0"/>
              <a:t>Formation IML </a:t>
            </a:r>
            <a:r>
              <a:rPr lang="fr-FR" sz="2000" dirty="0" smtClean="0"/>
              <a:t>2020</a:t>
            </a:r>
            <a:endParaRPr lang="fr-FR" sz="2000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467544" y="1628800"/>
            <a:ext cx="8208912" cy="2016224"/>
          </a:xfrm>
        </p:spPr>
        <p:txBody>
          <a:bodyPr/>
          <a:lstStyle/>
          <a:p>
            <a:pPr marL="182880" indent="0">
              <a:buNone/>
            </a:pPr>
            <a:r>
              <a:rPr lang="fr-FR" sz="4000" dirty="0"/>
              <a:t>Projet 4</a:t>
            </a:r>
            <a:r>
              <a:rPr lang="fr-FR" sz="4000" dirty="0" smtClean="0"/>
              <a:t> : Segmentation des clients d’un site e-commerce</a:t>
            </a:r>
            <a:endParaRPr lang="fr-FR" sz="40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Segmentation: k-</a:t>
            </a:r>
            <a:r>
              <a:rPr lang="fr-FR" sz="3200" dirty="0" err="1" smtClean="0"/>
              <a:t>means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59" y="1196753"/>
            <a:ext cx="8075599" cy="4778034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Des variables supplémentaires :</a:t>
            </a:r>
            <a:endParaRPr lang="fr-FR" sz="1800" dirty="0" smtClean="0">
              <a:solidFill>
                <a:srgbClr val="FF0000"/>
              </a:solidFill>
            </a:endParaRPr>
          </a:p>
          <a:p>
            <a:pPr algn="l"/>
            <a:r>
              <a:rPr lang="fr-FR" sz="1000" dirty="0" smtClean="0"/>
              <a:t>Satisfaction, ancienneté, cout d’achat moyen, nb type de paiement, quantité des photos</a:t>
            </a:r>
          </a:p>
          <a:p>
            <a:pPr algn="l"/>
            <a:r>
              <a:rPr lang="fr-FR" sz="1200" u="sng" dirty="0" smtClean="0"/>
              <a:t>Recherche de nombre de cluster </a:t>
            </a:r>
            <a:r>
              <a:rPr lang="fr-FR" sz="1200" dirty="0" smtClean="0"/>
              <a:t>:	</a:t>
            </a:r>
            <a:endParaRPr lang="fr-FR" sz="1200" dirty="0"/>
          </a:p>
          <a:p>
            <a:pPr algn="l"/>
            <a:endParaRPr lang="fr-FR" dirty="0"/>
          </a:p>
          <a:p>
            <a:pPr algn="l"/>
            <a:endParaRPr lang="fr-FR" dirty="0" smtClean="0"/>
          </a:p>
          <a:p>
            <a:pPr algn="l"/>
            <a:endParaRPr lang="fr-FR" dirty="0"/>
          </a:p>
          <a:p>
            <a:pPr algn="l"/>
            <a:endParaRPr lang="fr-FR" dirty="0" smtClean="0"/>
          </a:p>
          <a:p>
            <a:pPr algn="l"/>
            <a:endParaRPr lang="fr-FR" sz="1200" dirty="0" smtClean="0"/>
          </a:p>
          <a:p>
            <a:pPr algn="l"/>
            <a:r>
              <a:rPr lang="fr-FR" sz="1200" dirty="0" smtClean="0"/>
              <a:t> </a:t>
            </a:r>
          </a:p>
          <a:p>
            <a:pPr algn="l"/>
            <a:endParaRPr lang="fr-FR" sz="1200" u="sng" dirty="0"/>
          </a:p>
          <a:p>
            <a:pPr algn="l"/>
            <a:endParaRPr lang="fr-FR" sz="1200" u="sng" dirty="0" smtClean="0"/>
          </a:p>
          <a:p>
            <a:pPr algn="l"/>
            <a:r>
              <a:rPr lang="fr-FR" sz="1200" u="sng" dirty="0" smtClean="0"/>
              <a:t>Représentation graphique avec T-SNE* </a:t>
            </a:r>
            <a:r>
              <a:rPr lang="fr-FR" sz="1200" dirty="0" smtClean="0"/>
              <a:t>:</a:t>
            </a:r>
            <a:endParaRPr lang="fr-FR" sz="1200" dirty="0"/>
          </a:p>
          <a:p>
            <a:pPr algn="l"/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07199" y="2057153"/>
            <a:ext cx="35799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- &gt; 7 clusters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5107200" y="2564904"/>
            <a:ext cx="31231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200" dirty="0" smtClean="0"/>
              <a:t>&gt; </a:t>
            </a:r>
            <a:r>
              <a:rPr lang="fr-FR" sz="1200" dirty="0" err="1" smtClean="0"/>
              <a:t>Silhouette_score</a:t>
            </a:r>
            <a:r>
              <a:rPr lang="fr-FR" sz="1200" dirty="0" smtClean="0"/>
              <a:t> = 0,254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08" y="2057153"/>
            <a:ext cx="3730776" cy="1882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998222"/>
            <a:ext cx="3658318" cy="297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lèche vers le haut 9"/>
          <p:cNvSpPr/>
          <p:nvPr/>
        </p:nvSpPr>
        <p:spPr>
          <a:xfrm>
            <a:off x="2111760" y="3526532"/>
            <a:ext cx="72008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49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Segmentation: k-</a:t>
            </a:r>
            <a:r>
              <a:rPr lang="fr-FR" sz="3200" dirty="0" err="1" smtClean="0"/>
              <a:t>means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59" y="1196752"/>
            <a:ext cx="8075599" cy="482453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Des variables supplémentaires :</a:t>
            </a:r>
            <a:endParaRPr lang="fr-FR" sz="1200" dirty="0" smtClean="0"/>
          </a:p>
          <a:p>
            <a:pPr algn="l"/>
            <a:r>
              <a:rPr lang="fr-FR" sz="1200" dirty="0" smtClean="0"/>
              <a:t> </a:t>
            </a:r>
            <a:r>
              <a:rPr lang="fr-FR" sz="1200" u="sng" dirty="0" smtClean="0"/>
              <a:t>Répartition des variables dans chaque cluster </a:t>
            </a:r>
            <a:r>
              <a:rPr lang="fr-FR" sz="1200" dirty="0" smtClean="0"/>
              <a:t>:</a:t>
            </a:r>
            <a:endParaRPr lang="fr-FR" sz="1200" dirty="0"/>
          </a:p>
          <a:p>
            <a:pPr algn="l"/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515727" y="1795889"/>
            <a:ext cx="366501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u="sng" dirty="0"/>
              <a:t>C</a:t>
            </a:r>
            <a:r>
              <a:rPr lang="fr-FR" sz="1000" b="1" u="sng" dirty="0" smtClean="0"/>
              <a:t>luster </a:t>
            </a:r>
            <a:r>
              <a:rPr lang="fr-FR" sz="1000" b="1" u="sng" dirty="0"/>
              <a:t>0 </a:t>
            </a:r>
            <a:r>
              <a:rPr lang="fr-FR" sz="1000" dirty="0"/>
              <a:t>: très satisfaits de leur(s) achat(s) </a:t>
            </a:r>
          </a:p>
          <a:p>
            <a:r>
              <a:rPr lang="fr-FR" sz="1000" dirty="0" smtClean="0"/>
              <a:t>  avec </a:t>
            </a:r>
            <a:r>
              <a:rPr lang="fr-FR" sz="1000" dirty="0"/>
              <a:t>des produits qui ont beaucoup de photos sur le site </a:t>
            </a:r>
            <a:endParaRPr lang="fr-FR" sz="1000" dirty="0" smtClean="0"/>
          </a:p>
          <a:p>
            <a:r>
              <a:rPr lang="fr-FR" sz="1000" dirty="0" smtClean="0"/>
              <a:t>  et </a:t>
            </a:r>
            <a:r>
              <a:rPr lang="fr-FR" sz="1000" dirty="0"/>
              <a:t>un cout d'achat </a:t>
            </a:r>
            <a:r>
              <a:rPr lang="fr-FR" sz="1000" dirty="0" smtClean="0"/>
              <a:t>moyen</a:t>
            </a:r>
            <a:endParaRPr lang="fr-FR" sz="1000" dirty="0"/>
          </a:p>
          <a:p>
            <a:endParaRPr lang="fr-FR" sz="1000" b="1" u="sng" dirty="0" smtClean="0"/>
          </a:p>
          <a:p>
            <a:r>
              <a:rPr lang="fr-FR" sz="1000" b="1" u="sng" dirty="0" smtClean="0"/>
              <a:t>Cluster </a:t>
            </a:r>
            <a:r>
              <a:rPr lang="fr-FR" sz="1000" b="1" u="sng" dirty="0"/>
              <a:t>1 </a:t>
            </a:r>
            <a:r>
              <a:rPr lang="fr-FR" sz="1000" dirty="0"/>
              <a:t>: très satisfaits de leur(s) achat(s</a:t>
            </a:r>
            <a:r>
              <a:rPr lang="fr-FR" sz="1000" dirty="0" smtClean="0"/>
              <a:t>)</a:t>
            </a:r>
            <a:endParaRPr lang="fr-FR" sz="1000" dirty="0"/>
          </a:p>
          <a:p>
            <a:endParaRPr lang="fr-FR" sz="1000" b="1" u="sng" dirty="0" smtClean="0"/>
          </a:p>
          <a:p>
            <a:r>
              <a:rPr lang="fr-FR" sz="1000" b="1" u="sng" dirty="0" smtClean="0"/>
              <a:t>Cluster </a:t>
            </a:r>
            <a:r>
              <a:rPr lang="fr-FR" sz="1000" b="1" u="sng" dirty="0"/>
              <a:t>2</a:t>
            </a:r>
            <a:r>
              <a:rPr lang="fr-FR" sz="1000" dirty="0"/>
              <a:t> : ont fait leur première </a:t>
            </a:r>
            <a:r>
              <a:rPr lang="fr-FR" sz="1000" dirty="0" smtClean="0"/>
              <a:t>achat </a:t>
            </a:r>
            <a:r>
              <a:rPr lang="fr-FR" sz="1000" dirty="0"/>
              <a:t>depuis </a:t>
            </a:r>
            <a:r>
              <a:rPr lang="fr-FR" sz="1000" dirty="0" smtClean="0"/>
              <a:t>+de </a:t>
            </a:r>
            <a:r>
              <a:rPr lang="fr-FR" sz="1000" dirty="0"/>
              <a:t>11 mois </a:t>
            </a:r>
          </a:p>
          <a:p>
            <a:r>
              <a:rPr lang="fr-FR" sz="1000" dirty="0" smtClean="0"/>
              <a:t>  et </a:t>
            </a:r>
            <a:r>
              <a:rPr lang="fr-FR" sz="1000" dirty="0"/>
              <a:t>n'ont pas commandé depuis très longtemps </a:t>
            </a:r>
            <a:endParaRPr lang="fr-FR" sz="1000" dirty="0" smtClean="0"/>
          </a:p>
          <a:p>
            <a:r>
              <a:rPr lang="fr-FR" sz="1000" dirty="0" smtClean="0"/>
              <a:t>  avec </a:t>
            </a:r>
            <a:r>
              <a:rPr lang="fr-FR" sz="1000" dirty="0"/>
              <a:t>un montant pas cher mais sont </a:t>
            </a:r>
            <a:r>
              <a:rPr lang="fr-FR" sz="1000" dirty="0" smtClean="0"/>
              <a:t>satisfaits</a:t>
            </a:r>
            <a:endParaRPr lang="fr-FR" sz="1000" dirty="0"/>
          </a:p>
          <a:p>
            <a:endParaRPr lang="fr-FR" sz="1000" b="1" u="sng" dirty="0" smtClean="0"/>
          </a:p>
          <a:p>
            <a:r>
              <a:rPr lang="fr-FR" sz="1000" b="1" u="sng" dirty="0" smtClean="0"/>
              <a:t>Cluster </a:t>
            </a:r>
            <a:r>
              <a:rPr lang="fr-FR" sz="1000" b="1" u="sng" dirty="0"/>
              <a:t>3</a:t>
            </a:r>
            <a:r>
              <a:rPr lang="fr-FR" sz="1000" dirty="0"/>
              <a:t> : Satisfaits avec un montant moyen assez </a:t>
            </a:r>
            <a:r>
              <a:rPr lang="fr-FR" sz="1000" dirty="0" smtClean="0"/>
              <a:t>élevé</a:t>
            </a:r>
          </a:p>
          <a:p>
            <a:r>
              <a:rPr lang="fr-FR" sz="1000" dirty="0" smtClean="0"/>
              <a:t>  et dernière </a:t>
            </a:r>
            <a:r>
              <a:rPr lang="fr-FR" sz="1000" dirty="0"/>
              <a:t>commande depuis 3 </a:t>
            </a:r>
            <a:r>
              <a:rPr lang="fr-FR" sz="1000" dirty="0" smtClean="0"/>
              <a:t>mois</a:t>
            </a:r>
            <a:endParaRPr lang="fr-FR" sz="1000" dirty="0"/>
          </a:p>
          <a:p>
            <a:endParaRPr lang="fr-FR" sz="1000" b="1" u="sng" dirty="0" smtClean="0"/>
          </a:p>
          <a:p>
            <a:r>
              <a:rPr lang="fr-FR" sz="1000" b="1" u="sng" dirty="0" smtClean="0"/>
              <a:t>Cluster </a:t>
            </a:r>
            <a:r>
              <a:rPr lang="fr-FR" sz="1000" b="1" u="sng" dirty="0"/>
              <a:t>4 </a:t>
            </a:r>
            <a:r>
              <a:rPr lang="fr-FR" sz="1000" dirty="0"/>
              <a:t>:acheteurs assez récents et pas </a:t>
            </a:r>
            <a:r>
              <a:rPr lang="fr-FR" sz="1000" dirty="0" smtClean="0"/>
              <a:t>content</a:t>
            </a:r>
            <a:endParaRPr lang="fr-FR" sz="1000" dirty="0"/>
          </a:p>
          <a:p>
            <a:endParaRPr lang="fr-FR" sz="1000" b="1" u="sng" dirty="0" smtClean="0"/>
          </a:p>
          <a:p>
            <a:r>
              <a:rPr lang="fr-FR" sz="1000" b="1" u="sng" dirty="0" smtClean="0"/>
              <a:t>Cluster </a:t>
            </a:r>
            <a:r>
              <a:rPr lang="fr-FR" sz="1000" b="1" u="sng" dirty="0"/>
              <a:t>5</a:t>
            </a:r>
            <a:r>
              <a:rPr lang="fr-FR" sz="1000" dirty="0"/>
              <a:t> : très bons clients, contents de leurs achats et </a:t>
            </a:r>
          </a:p>
          <a:p>
            <a:r>
              <a:rPr lang="fr-FR" sz="1000" dirty="0" smtClean="0"/>
              <a:t>  achètent </a:t>
            </a:r>
            <a:r>
              <a:rPr lang="fr-FR" sz="1000" dirty="0"/>
              <a:t>pour des montants élevé et </a:t>
            </a:r>
            <a:r>
              <a:rPr lang="fr-FR" sz="1000" dirty="0" smtClean="0"/>
              <a:t>fréquemment</a:t>
            </a:r>
            <a:endParaRPr lang="fr-FR" sz="1000" dirty="0"/>
          </a:p>
          <a:p>
            <a:endParaRPr lang="fr-FR" sz="1000" b="1" u="sng" dirty="0" smtClean="0"/>
          </a:p>
          <a:p>
            <a:r>
              <a:rPr lang="fr-FR" sz="1000" b="1" u="sng" dirty="0" smtClean="0"/>
              <a:t>Cluster </a:t>
            </a:r>
            <a:r>
              <a:rPr lang="fr-FR" sz="1000" b="1" u="sng" dirty="0"/>
              <a:t>6 </a:t>
            </a:r>
            <a:r>
              <a:rPr lang="fr-FR" sz="1000" dirty="0"/>
              <a:t>: clients assez récents, content de leurs achats, </a:t>
            </a:r>
          </a:p>
          <a:p>
            <a:r>
              <a:rPr lang="fr-FR" sz="1000" dirty="0" smtClean="0"/>
              <a:t>  ont </a:t>
            </a:r>
            <a:r>
              <a:rPr lang="fr-FR" sz="1000" dirty="0"/>
              <a:t>acheté au </a:t>
            </a:r>
            <a:r>
              <a:rPr lang="fr-FR" sz="1000" dirty="0" smtClean="0"/>
              <a:t>- </a:t>
            </a:r>
            <a:r>
              <a:rPr lang="fr-FR" sz="1000" dirty="0"/>
              <a:t>2 fois et utilisent </a:t>
            </a:r>
            <a:r>
              <a:rPr lang="fr-FR" sz="1000" dirty="0" smtClean="0"/>
              <a:t>+sieurs </a:t>
            </a:r>
            <a:r>
              <a:rPr lang="fr-FR" sz="1000" dirty="0"/>
              <a:t>type de paiements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2520280" cy="198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985879"/>
            <a:ext cx="2108764" cy="195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077072"/>
            <a:ext cx="2016224" cy="197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520649" y="5517232"/>
            <a:ext cx="3709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La méthode la </a:t>
            </a:r>
            <a:r>
              <a:rPr lang="fr-FR" sz="1200" dirty="0"/>
              <a:t>plus </a:t>
            </a:r>
            <a:r>
              <a:rPr lang="fr-FR" sz="1200" dirty="0" smtClean="0"/>
              <a:t>adaptée </a:t>
            </a:r>
          </a:p>
          <a:p>
            <a:r>
              <a:rPr lang="fr-FR" sz="1200" dirty="0" smtClean="0"/>
              <a:t>car elle nous </a:t>
            </a:r>
            <a:r>
              <a:rPr lang="fr-FR" sz="1200" dirty="0"/>
              <a:t>permet d'analyser </a:t>
            </a:r>
            <a:endParaRPr lang="fr-FR" sz="1200" dirty="0" smtClean="0"/>
          </a:p>
          <a:p>
            <a:r>
              <a:rPr lang="fr-FR" sz="1200" dirty="0" smtClean="0"/>
              <a:t>les </a:t>
            </a:r>
            <a:r>
              <a:rPr lang="fr-FR" sz="1200" dirty="0"/>
              <a:t>comportements des clients sur plusieurs angles </a:t>
            </a:r>
          </a:p>
        </p:txBody>
      </p:sp>
    </p:spTree>
    <p:extLst>
      <p:ext uri="{BB962C8B-B14F-4D97-AF65-F5344CB8AC3E}">
        <p14:creationId xmlns:p14="http://schemas.microsoft.com/office/powerpoint/2010/main" val="26104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Etudes de stabilité :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48872" cy="4464496"/>
          </a:xfrm>
        </p:spPr>
        <p:txBody>
          <a:bodyPr>
            <a:normAutofit/>
          </a:bodyPr>
          <a:lstStyle/>
          <a:p>
            <a:pPr algn="l"/>
            <a:r>
              <a:rPr lang="fr-FR" sz="1600" dirty="0" smtClean="0"/>
              <a:t>Stabilité d’un algorithme de segmentation :</a:t>
            </a:r>
          </a:p>
          <a:p>
            <a:pPr algn="l"/>
            <a:r>
              <a:rPr lang="fr-FR" sz="1100" dirty="0" smtClean="0"/>
              <a:t>- Consistance des résultats de prévision  avec différentes données en entrée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07504" y="4221088"/>
            <a:ext cx="67687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</a:t>
            </a:r>
            <a:r>
              <a:rPr lang="fr-FR" sz="1400" baseline="30000" dirty="0" smtClean="0"/>
              <a:t>er</a:t>
            </a:r>
            <a:r>
              <a:rPr lang="fr-FR" sz="1400" dirty="0" smtClean="0"/>
              <a:t> : Faire une prévision des clusters sur périodes glissantes avec  les données de la période de référence en entrainement.</a:t>
            </a:r>
          </a:p>
          <a:p>
            <a:r>
              <a:rPr lang="fr-FR" sz="1400" dirty="0" smtClean="0"/>
              <a:t>2</a:t>
            </a:r>
            <a:r>
              <a:rPr lang="fr-FR" sz="1400" baseline="30000" dirty="0" smtClean="0"/>
              <a:t>e</a:t>
            </a:r>
            <a:r>
              <a:rPr lang="fr-FR" sz="1400" dirty="0" smtClean="0"/>
              <a:t> : Calculer les clusters des périodes glissantes avec leurs données.</a:t>
            </a:r>
          </a:p>
          <a:p>
            <a:endParaRPr lang="fr-FR" sz="1400" dirty="0"/>
          </a:p>
          <a:p>
            <a:r>
              <a:rPr lang="fr-FR" sz="1400" dirty="0" smtClean="0"/>
              <a:t>Comparer les résultats grâce à  l’ARI *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04" y="2060848"/>
            <a:ext cx="6640993" cy="174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865734" y="5770294"/>
            <a:ext cx="3735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ARI * : Indice de Rand Ajusté,</a:t>
            </a:r>
            <a:r>
              <a:rPr lang="fr-FR" sz="800" dirty="0"/>
              <a:t> sa valeur comprise entre [0,1], </a:t>
            </a:r>
            <a:endParaRPr lang="fr-FR" sz="800" dirty="0" smtClean="0"/>
          </a:p>
          <a:p>
            <a:r>
              <a:rPr lang="fr-FR" sz="800" dirty="0" smtClean="0"/>
              <a:t>Si proche </a:t>
            </a:r>
            <a:r>
              <a:rPr lang="fr-FR" sz="800" dirty="0"/>
              <a:t>de 0 </a:t>
            </a:r>
            <a:r>
              <a:rPr lang="fr-FR" sz="800" dirty="0" smtClean="0"/>
              <a:t>c’est </a:t>
            </a:r>
            <a:r>
              <a:rPr lang="fr-FR" sz="800" dirty="0"/>
              <a:t>un </a:t>
            </a:r>
            <a:r>
              <a:rPr lang="fr-FR" sz="800" dirty="0" err="1"/>
              <a:t>clustering</a:t>
            </a:r>
            <a:r>
              <a:rPr lang="fr-FR" sz="800" dirty="0"/>
              <a:t> aléatoire </a:t>
            </a:r>
            <a:r>
              <a:rPr lang="fr-FR" sz="800" dirty="0" smtClean="0"/>
              <a:t>et proche de 1 </a:t>
            </a:r>
            <a:r>
              <a:rPr lang="fr-FR" sz="800" dirty="0" err="1" smtClean="0"/>
              <a:t>clustering</a:t>
            </a:r>
            <a:r>
              <a:rPr lang="fr-FR" sz="800" dirty="0" smtClean="0"/>
              <a:t> parfait.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9337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Etudes de stabilité :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48872" cy="4464496"/>
          </a:xfrm>
        </p:spPr>
        <p:txBody>
          <a:bodyPr>
            <a:normAutofit/>
          </a:bodyPr>
          <a:lstStyle/>
          <a:p>
            <a:pPr algn="l"/>
            <a:r>
              <a:rPr lang="fr-FR" sz="1600" dirty="0" smtClean="0"/>
              <a:t>Comparaison des résultats ARI :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95" y="1844824"/>
            <a:ext cx="3559611" cy="2388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844824"/>
            <a:ext cx="445086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69695" y="4581128"/>
            <a:ext cx="6768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score se dégrade dans le temps et s’accélère à partir de M+6</a:t>
            </a:r>
          </a:p>
          <a:p>
            <a:endParaRPr lang="fr-FR" sz="1400" dirty="0" smtClean="0"/>
          </a:p>
          <a:p>
            <a:r>
              <a:rPr lang="fr-FR" sz="1400" dirty="0" smtClean="0"/>
              <a:t>-&gt; Proposition de MAJ des données tous les 6 mois  avant les pics d’activité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190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Conclusion :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48872" cy="4824536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fr-FR" dirty="0" smtClean="0"/>
          </a:p>
          <a:p>
            <a:pPr marL="342900" indent="-342900" algn="l">
              <a:buFontTx/>
              <a:buChar char="-"/>
            </a:pPr>
            <a:r>
              <a:rPr lang="fr-FR" dirty="0" smtClean="0"/>
              <a:t>BDD complètes avec beaucoup de possibilités d’analyse</a:t>
            </a:r>
          </a:p>
          <a:p>
            <a:pPr marL="342900" indent="-342900" algn="l">
              <a:buFontTx/>
              <a:buChar char="-"/>
            </a:pPr>
            <a:r>
              <a:rPr lang="fr-FR" dirty="0" smtClean="0"/>
              <a:t>Choix des variables influe sur les clusters</a:t>
            </a:r>
          </a:p>
          <a:p>
            <a:pPr marL="342900" indent="-342900" algn="l">
              <a:buFontTx/>
              <a:buChar char="-"/>
            </a:pPr>
            <a:r>
              <a:rPr lang="fr-FR" dirty="0" smtClean="0"/>
              <a:t>Segmentation à 7 clusters avec des « </a:t>
            </a:r>
            <a:r>
              <a:rPr lang="fr-FR" dirty="0" err="1" smtClean="0"/>
              <a:t>personnas</a:t>
            </a:r>
            <a:r>
              <a:rPr lang="fr-FR" dirty="0" smtClean="0"/>
              <a:t> marketing » identifiés</a:t>
            </a:r>
          </a:p>
          <a:p>
            <a:pPr marL="342900" indent="-342900" algn="l">
              <a:buFontTx/>
              <a:buChar char="-"/>
            </a:pPr>
            <a:r>
              <a:rPr lang="fr-FR" dirty="0" smtClean="0"/>
              <a:t>Mise à jour des « clusters » tous les 6 mois</a:t>
            </a:r>
          </a:p>
          <a:p>
            <a:pPr marL="342900" indent="-342900" algn="l">
              <a:buFontTx/>
              <a:buChar char="-"/>
            </a:pPr>
            <a:r>
              <a:rPr lang="fr-FR" dirty="0" smtClean="0"/>
              <a:t>Axes d’améliorations possibles :</a:t>
            </a:r>
          </a:p>
          <a:p>
            <a:pPr algn="l"/>
            <a:r>
              <a:rPr lang="fr-FR" dirty="0"/>
              <a:t>	</a:t>
            </a:r>
            <a:r>
              <a:rPr lang="fr-FR" dirty="0" smtClean="0"/>
              <a:t>- identifier </a:t>
            </a:r>
            <a:r>
              <a:rPr lang="fr-FR" dirty="0"/>
              <a:t>l</a:t>
            </a:r>
            <a:r>
              <a:rPr lang="fr-FR" dirty="0" smtClean="0"/>
              <a:t>es poids des variables dans k-</a:t>
            </a:r>
            <a:r>
              <a:rPr lang="fr-FR" dirty="0" err="1" smtClean="0"/>
              <a:t>means</a:t>
            </a:r>
            <a:endParaRPr lang="fr-FR" dirty="0" smtClean="0"/>
          </a:p>
          <a:p>
            <a:pPr algn="l"/>
            <a:r>
              <a:rPr lang="fr-FR" dirty="0"/>
              <a:t>	</a:t>
            </a:r>
            <a:r>
              <a:rPr lang="fr-FR" dirty="0" smtClean="0"/>
              <a:t>- Interface pour rendre les utilisateurs autonomes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3648" y="2852936"/>
            <a:ext cx="6812237" cy="648072"/>
          </a:xfrm>
        </p:spPr>
        <p:txBody>
          <a:bodyPr/>
          <a:lstStyle/>
          <a:p>
            <a:pPr marL="0" indent="0" algn="ctr">
              <a:buNone/>
            </a:pPr>
            <a:r>
              <a:rPr lang="fr-FR" sz="4000" dirty="0" smtClean="0"/>
              <a:t>Merci pour votre attention</a:t>
            </a:r>
            <a:endParaRPr lang="fr-FR" sz="4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9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971600" y="332656"/>
            <a:ext cx="5966666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 cap="none" baseline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fr-FR" sz="3600" dirty="0" smtClean="0"/>
              <a:t>Plan de présentation :</a:t>
            </a:r>
            <a:endParaRPr lang="fr-FR" sz="3600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899592" y="1484784"/>
            <a:ext cx="7488832" cy="432048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fr-FR" dirty="0" smtClean="0"/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Le contexte du projet</a:t>
            </a:r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Les données à disposition</a:t>
            </a:r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La préparation des données</a:t>
            </a:r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Les différentes méthodes de segmentation</a:t>
            </a:r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La stabilité des segments dans le temps </a:t>
            </a:r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Les axes d’améliorations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1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596666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600" dirty="0" smtClean="0"/>
              <a:t>Le contexte du projet :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99592" y="1484784"/>
            <a:ext cx="6984776" cy="4176464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dirty="0" err="1" smtClean="0"/>
              <a:t>Olist</a:t>
            </a:r>
            <a:r>
              <a:rPr lang="fr-FR" dirty="0" smtClean="0"/>
              <a:t> : </a:t>
            </a:r>
          </a:p>
          <a:p>
            <a:pPr algn="l"/>
            <a:r>
              <a:rPr lang="fr-FR" sz="1500" dirty="0"/>
              <a:t>	- </a:t>
            </a:r>
            <a:r>
              <a:rPr lang="fr-FR" sz="1500" dirty="0" smtClean="0"/>
              <a:t>Une entreprise brésilienne</a:t>
            </a:r>
          </a:p>
          <a:p>
            <a:pPr algn="l"/>
            <a:r>
              <a:rPr lang="fr-FR" sz="1500" dirty="0"/>
              <a:t>	</a:t>
            </a:r>
            <a:r>
              <a:rPr lang="fr-FR" sz="1500" dirty="0" smtClean="0"/>
              <a:t>- Activité de </a:t>
            </a:r>
            <a:r>
              <a:rPr lang="fr-FR" sz="1500" dirty="0" err="1"/>
              <a:t>M</a:t>
            </a:r>
            <a:r>
              <a:rPr lang="fr-FR" sz="1500" dirty="0" err="1" smtClean="0"/>
              <a:t>arketplace</a:t>
            </a:r>
            <a:endParaRPr lang="fr-FR" sz="1500" dirty="0" smtClean="0"/>
          </a:p>
          <a:p>
            <a:pPr algn="l"/>
            <a:r>
              <a:rPr lang="fr-FR" sz="1500" dirty="0" smtClean="0"/>
              <a:t>	- Nécessite une bonne connaissance des clients</a:t>
            </a:r>
          </a:p>
          <a:p>
            <a:pPr algn="l"/>
            <a:r>
              <a:rPr lang="fr-FR" sz="1400" dirty="0" smtClean="0"/>
              <a:t>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Objectifs :</a:t>
            </a:r>
            <a:endParaRPr lang="fr-FR" dirty="0"/>
          </a:p>
          <a:p>
            <a:pPr algn="l"/>
            <a:r>
              <a:rPr lang="fr-FR" sz="1600" dirty="0" smtClean="0"/>
              <a:t>	- Proposer une segmentation client exploitable</a:t>
            </a:r>
          </a:p>
          <a:p>
            <a:pPr algn="l"/>
            <a:r>
              <a:rPr lang="fr-FR" sz="1600" dirty="0" smtClean="0"/>
              <a:t>	- Evaluer la fréquence de mise à jour </a:t>
            </a:r>
          </a:p>
          <a:p>
            <a:pPr algn="l"/>
            <a:r>
              <a:rPr lang="fr-FR" sz="1600" dirty="0" smtClean="0"/>
              <a:t>	- Respecter PEP8 pour rendre réutilisable les codes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0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6408712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600" dirty="0" smtClean="0"/>
              <a:t>Les données :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196752"/>
            <a:ext cx="7632848" cy="4824536"/>
          </a:xfrm>
        </p:spPr>
        <p:txBody>
          <a:bodyPr>
            <a:normAutofit/>
          </a:bodyPr>
          <a:lstStyle/>
          <a:p>
            <a:pPr algn="l"/>
            <a:endParaRPr lang="fr-FR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fr-FR" dirty="0" smtClean="0"/>
              <a:t>Les </a:t>
            </a:r>
            <a:r>
              <a:rPr lang="fr-FR" dirty="0" smtClean="0"/>
              <a:t>données </a:t>
            </a:r>
            <a:r>
              <a:rPr lang="fr-FR" dirty="0" smtClean="0"/>
              <a:t>octobre </a:t>
            </a:r>
            <a:r>
              <a:rPr lang="fr-FR" dirty="0" smtClean="0"/>
              <a:t>2016 </a:t>
            </a:r>
            <a:r>
              <a:rPr lang="fr-FR" dirty="0" smtClean="0"/>
              <a:t>à </a:t>
            </a:r>
            <a:r>
              <a:rPr lang="fr-FR" dirty="0" smtClean="0"/>
              <a:t>octobre 2018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FR" dirty="0" smtClean="0"/>
              <a:t>9 tables qui contiennent :</a:t>
            </a:r>
            <a:endParaRPr lang="fr-FR" dirty="0" smtClean="0"/>
          </a:p>
          <a:p>
            <a:pPr marL="342900" indent="-342900" algn="l">
              <a:buFont typeface="Wingdings" pitchFamily="2" charset="2"/>
              <a:buChar char="Ø"/>
            </a:pPr>
            <a:r>
              <a:rPr lang="fr-FR" sz="1600" dirty="0" smtClean="0"/>
              <a:t>Les </a:t>
            </a:r>
            <a:r>
              <a:rPr lang="fr-FR" sz="1600" dirty="0" smtClean="0"/>
              <a:t>informations acheteurs et vendeurs (adresse, ville, …)</a:t>
            </a:r>
          </a:p>
          <a:p>
            <a:pPr algn="l"/>
            <a:r>
              <a:rPr lang="fr-FR" sz="1200" dirty="0" smtClean="0"/>
              <a:t>99 441 acheteurs, 3 095 vendeurs, 70% des acheteurs sont à SP et RJ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fr-FR" sz="1600" dirty="0" smtClean="0"/>
              <a:t>Les informations produits (catégorie, dimensions, nombre des photos, …)</a:t>
            </a:r>
          </a:p>
          <a:p>
            <a:pPr algn="l"/>
            <a:r>
              <a:rPr lang="fr-FR" sz="1200" dirty="0" smtClean="0"/>
              <a:t>32 951 produits, 71 catégories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fr-FR" sz="1600" dirty="0" smtClean="0"/>
              <a:t>Les informations sur les commandes (dates, valeurs, frais de livraison, satisfactions, type  de payement, …)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fr-FR" sz="18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0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6696744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600" dirty="0" smtClean="0"/>
              <a:t>La préparation des données :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196752"/>
            <a:ext cx="7632848" cy="482453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Nettoyage </a:t>
            </a:r>
            <a:r>
              <a:rPr lang="fr-FR" sz="1800" dirty="0"/>
              <a:t>des données </a:t>
            </a:r>
            <a:endParaRPr lang="fr-FR" sz="1800" dirty="0" smtClean="0"/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Ne garder </a:t>
            </a:r>
            <a:r>
              <a:rPr lang="fr-FR" sz="1200" dirty="0"/>
              <a:t>que le statut </a:t>
            </a:r>
            <a:r>
              <a:rPr lang="fr-FR" sz="1200" dirty="0" smtClean="0"/>
              <a:t>« </a:t>
            </a:r>
            <a:r>
              <a:rPr lang="fr-FR" sz="1200" dirty="0" err="1" smtClean="0"/>
              <a:t>delivered</a:t>
            </a:r>
            <a:r>
              <a:rPr lang="fr-FR" sz="1200" dirty="0" smtClean="0"/>
              <a:t> » dans les commandes(97%)</a:t>
            </a:r>
            <a:endParaRPr lang="fr-FR" sz="1200" dirty="0"/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Ne garder que la période d’achat à partir de 01/01/2017(début réel d’activité )</a:t>
            </a:r>
            <a:endParaRPr lang="fr-FR" sz="1200" dirty="0"/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Ne pas garder la géolocalisation mais juste les états et les villes</a:t>
            </a:r>
          </a:p>
          <a:p>
            <a:pPr marL="342900" indent="-342900" algn="l">
              <a:buFontTx/>
              <a:buChar char="-"/>
            </a:pPr>
            <a:r>
              <a:rPr lang="fr-FR" sz="1200" dirty="0"/>
              <a:t> </a:t>
            </a:r>
            <a:r>
              <a:rPr lang="fr-FR" sz="1200" dirty="0" smtClean="0"/>
              <a:t>Supprimer les caractéristiques physique des produits</a:t>
            </a:r>
            <a:endParaRPr lang="fr-FR" sz="1800" dirty="0"/>
          </a:p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Fusion des différentes tables</a:t>
            </a:r>
          </a:p>
          <a:p>
            <a:pPr algn="l"/>
            <a:endParaRPr lang="fr-FR" sz="1800" dirty="0"/>
          </a:p>
          <a:p>
            <a:pPr algn="l"/>
            <a:endParaRPr lang="fr-FR" sz="1800" dirty="0"/>
          </a:p>
          <a:p>
            <a:pPr algn="l"/>
            <a:endParaRPr lang="fr-FR" sz="1800" dirty="0" smtClean="0"/>
          </a:p>
          <a:p>
            <a:pPr algn="l"/>
            <a:endParaRPr lang="fr-FR" sz="1800" dirty="0"/>
          </a:p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Constitution des nouvelles </a:t>
            </a:r>
            <a:r>
              <a:rPr lang="fr-FR" sz="1800" dirty="0"/>
              <a:t>variables </a:t>
            </a:r>
            <a:endParaRPr lang="fr-FR" sz="1800" dirty="0" smtClean="0"/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Scores Récence-Fréquence-Montant</a:t>
            </a:r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Score de satisfaction moyenne, Nombre de type de paiement</a:t>
            </a:r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Ancienneté du client, Montant d’un panier moyen</a:t>
            </a:r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CA du client par groupe de catégorie de produit </a:t>
            </a:r>
            <a:endParaRPr lang="fr-FR" sz="1800" dirty="0"/>
          </a:p>
          <a:p>
            <a:pPr algn="l"/>
            <a:endParaRPr lang="fr-FR" sz="1200" dirty="0" smtClean="0"/>
          </a:p>
          <a:p>
            <a:pPr algn="l"/>
            <a:endParaRPr lang="fr-FR" sz="18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96952"/>
            <a:ext cx="3314700" cy="1294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ccolade fermante 3"/>
          <p:cNvSpPr/>
          <p:nvPr/>
        </p:nvSpPr>
        <p:spPr>
          <a:xfrm>
            <a:off x="4788024" y="2996952"/>
            <a:ext cx="432048" cy="12241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436096" y="3455131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AllData</a:t>
            </a:r>
            <a:r>
              <a:rPr lang="fr-FR" sz="1400" dirty="0" smtClean="0"/>
              <a:t> : (110 718, 26)</a:t>
            </a:r>
            <a:endParaRPr lang="fr-FR" sz="1400" dirty="0"/>
          </a:p>
        </p:txBody>
      </p:sp>
      <p:sp>
        <p:nvSpPr>
          <p:cNvPr id="10" name="Accolade fermante 9"/>
          <p:cNvSpPr/>
          <p:nvPr/>
        </p:nvSpPr>
        <p:spPr>
          <a:xfrm>
            <a:off x="5580112" y="4653136"/>
            <a:ext cx="432048" cy="12241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084168" y="5111315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Data : (94 862 , 25)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319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640960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600" dirty="0" smtClean="0"/>
              <a:t>Segmentation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196752"/>
            <a:ext cx="7632848" cy="4824536"/>
          </a:xfrm>
        </p:spPr>
        <p:txBody>
          <a:bodyPr>
            <a:normAutofit/>
          </a:bodyPr>
          <a:lstStyle/>
          <a:p>
            <a:pPr algn="l"/>
            <a:r>
              <a:rPr lang="fr-FR" sz="1600" dirty="0" smtClean="0"/>
              <a:t>Problème de segmentation pour un apprentissage non supervisé</a:t>
            </a:r>
          </a:p>
          <a:p>
            <a:pPr algn="l"/>
            <a:r>
              <a:rPr lang="fr-FR" sz="2800" u="sng" dirty="0" smtClean="0"/>
              <a:t>Les méthodes :</a:t>
            </a:r>
            <a:endParaRPr lang="fr-FR" sz="2800" dirty="0"/>
          </a:p>
          <a:p>
            <a:pPr marL="285750" indent="-285750" algn="l">
              <a:buFont typeface="Wingdings" pitchFamily="2" charset="2"/>
              <a:buChar char="Ø"/>
            </a:pPr>
            <a:r>
              <a:rPr lang="fr-FR" sz="2800" dirty="0" smtClean="0"/>
              <a:t>La méthode RFM classique :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fr-FR" sz="2800" dirty="0" smtClean="0"/>
              <a:t>La méthode </a:t>
            </a:r>
            <a:r>
              <a:rPr lang="fr-FR" sz="2800" dirty="0"/>
              <a:t>k-</a:t>
            </a:r>
            <a:r>
              <a:rPr lang="fr-FR" sz="2800" dirty="0" err="1"/>
              <a:t>means</a:t>
            </a:r>
            <a:r>
              <a:rPr lang="fr-FR" sz="2800" dirty="0"/>
              <a:t> :</a:t>
            </a:r>
          </a:p>
          <a:p>
            <a:pPr algn="l"/>
            <a:r>
              <a:rPr lang="fr-FR" sz="1500" dirty="0"/>
              <a:t>	- K-</a:t>
            </a:r>
            <a:r>
              <a:rPr lang="fr-FR" sz="1500" dirty="0" err="1"/>
              <a:t>means</a:t>
            </a:r>
            <a:r>
              <a:rPr lang="fr-FR" sz="1500" dirty="0"/>
              <a:t> avec les variables RFM</a:t>
            </a:r>
          </a:p>
          <a:p>
            <a:pPr algn="l"/>
            <a:r>
              <a:rPr lang="fr-FR" sz="1500" dirty="0"/>
              <a:t>	- k-</a:t>
            </a:r>
            <a:r>
              <a:rPr lang="fr-FR" sz="1500" dirty="0" err="1"/>
              <a:t>means</a:t>
            </a:r>
            <a:r>
              <a:rPr lang="fr-FR" sz="1500" dirty="0"/>
              <a:t> avec </a:t>
            </a:r>
            <a:r>
              <a:rPr lang="fr-FR" sz="1500" dirty="0" smtClean="0"/>
              <a:t>d’autres </a:t>
            </a:r>
            <a:r>
              <a:rPr lang="fr-FR" sz="1500" dirty="0"/>
              <a:t>variables</a:t>
            </a:r>
            <a:endParaRPr lang="fr-FR" sz="1500" dirty="0" smtClean="0"/>
          </a:p>
          <a:p>
            <a:pPr algn="l"/>
            <a:endParaRPr lang="fr-FR" sz="1600" dirty="0" smtClean="0"/>
          </a:p>
          <a:p>
            <a:pPr algn="l"/>
            <a:r>
              <a:rPr lang="fr-FR" sz="1600" dirty="0" smtClean="0"/>
              <a:t>Comparer la qualité de segmentation :</a:t>
            </a:r>
          </a:p>
          <a:p>
            <a:pPr algn="l"/>
            <a:r>
              <a:rPr lang="fr-FR" sz="1600" dirty="0" smtClean="0"/>
              <a:t>- Homogénéité des points dans un cluster</a:t>
            </a:r>
          </a:p>
          <a:p>
            <a:pPr algn="l"/>
            <a:r>
              <a:rPr lang="fr-FR" sz="1600" dirty="0" smtClean="0"/>
              <a:t>- Distance entre les clusters</a:t>
            </a:r>
            <a:endParaRPr lang="fr-FR" sz="1200" dirty="0"/>
          </a:p>
          <a:p>
            <a:pPr algn="l"/>
            <a:r>
              <a:rPr lang="fr-FR" sz="1600" dirty="0" smtClean="0"/>
              <a:t>- Exploitabilité selon les besoins métiers</a:t>
            </a:r>
          </a:p>
          <a:p>
            <a:pPr marL="342900" indent="-342900" algn="l">
              <a:buFontTx/>
              <a:buChar char="-"/>
            </a:pP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sp>
        <p:nvSpPr>
          <p:cNvPr id="4" name="Accolade fermante 3"/>
          <p:cNvSpPr/>
          <p:nvPr/>
        </p:nvSpPr>
        <p:spPr>
          <a:xfrm>
            <a:off x="4932040" y="4509120"/>
            <a:ext cx="216024" cy="648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436096" y="4677385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Silhouette_score</a:t>
            </a:r>
            <a:r>
              <a:rPr lang="fr-FR" sz="1600" dirty="0" smtClean="0"/>
              <a:t> *</a:t>
            </a:r>
            <a:endParaRPr lang="fr-FR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755576" y="5877272"/>
            <a:ext cx="65037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* </a:t>
            </a:r>
            <a:r>
              <a:rPr lang="fr-FR" sz="900" dirty="0" err="1" smtClean="0"/>
              <a:t>Silhouette_score</a:t>
            </a:r>
            <a:r>
              <a:rPr lang="fr-FR" sz="900" dirty="0" smtClean="0"/>
              <a:t> : métrique avec une valeur comprise </a:t>
            </a:r>
            <a:r>
              <a:rPr lang="fr-FR" sz="900" dirty="0"/>
              <a:t>entre [-1,1], plus on se rapproche de 1, la prédiction </a:t>
            </a:r>
            <a:r>
              <a:rPr lang="fr-FR" sz="900" dirty="0" smtClean="0"/>
              <a:t>est </a:t>
            </a:r>
            <a:r>
              <a:rPr lang="fr-FR" sz="900" dirty="0"/>
              <a:t>meilleure</a:t>
            </a:r>
          </a:p>
        </p:txBody>
      </p:sp>
    </p:spTree>
    <p:extLst>
      <p:ext uri="{BB962C8B-B14F-4D97-AF65-F5344CB8AC3E}">
        <p14:creationId xmlns:p14="http://schemas.microsoft.com/office/powerpoint/2010/main" val="42770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Segmentation: RFM Classique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1753" y="1196751"/>
            <a:ext cx="7632848" cy="4856373"/>
          </a:xfrm>
        </p:spPr>
        <p:txBody>
          <a:bodyPr>
            <a:normAutofit fontScale="85000" lnSpcReduction="10000"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fr-FR" sz="2600" dirty="0" err="1" smtClean="0"/>
              <a:t>Scoring</a:t>
            </a:r>
            <a:r>
              <a:rPr lang="fr-FR" sz="2600" dirty="0" smtClean="0"/>
              <a:t> à base de quartile*</a:t>
            </a:r>
          </a:p>
          <a:p>
            <a:pPr algn="l"/>
            <a:r>
              <a:rPr lang="fr-FR" sz="1800" dirty="0" smtClean="0"/>
              <a:t>Variables :</a:t>
            </a:r>
          </a:p>
          <a:p>
            <a:pPr algn="l"/>
            <a:r>
              <a:rPr lang="fr-FR" sz="1300" dirty="0" smtClean="0"/>
              <a:t>	Récence : </a:t>
            </a:r>
            <a:r>
              <a:rPr lang="fr-FR" sz="1300" dirty="0" err="1" smtClean="0"/>
              <a:t>nbr</a:t>
            </a:r>
            <a:r>
              <a:rPr lang="fr-FR" sz="1300" dirty="0" smtClean="0"/>
              <a:t> de jour depuis la dernière commande</a:t>
            </a:r>
          </a:p>
          <a:p>
            <a:pPr algn="l"/>
            <a:r>
              <a:rPr lang="fr-FR" sz="1300" dirty="0" smtClean="0"/>
              <a:t>	Fréquence : Nombre de commandes effectuées</a:t>
            </a:r>
          </a:p>
          <a:p>
            <a:pPr algn="l"/>
            <a:r>
              <a:rPr lang="fr-FR" sz="1300" dirty="0" smtClean="0"/>
              <a:t>	Montant : valeur moyenne de commande en Dollars</a:t>
            </a:r>
          </a:p>
          <a:p>
            <a:pPr algn="l"/>
            <a:endParaRPr lang="fr-FR" sz="1800" dirty="0" smtClean="0"/>
          </a:p>
          <a:p>
            <a:pPr algn="l"/>
            <a:endParaRPr lang="fr-FR" sz="1800" dirty="0"/>
          </a:p>
          <a:p>
            <a:pPr algn="l"/>
            <a:endParaRPr lang="fr-FR" sz="1800" dirty="0" smtClean="0"/>
          </a:p>
          <a:p>
            <a:pPr algn="l"/>
            <a:endParaRPr lang="fr-FR" sz="1800" dirty="0"/>
          </a:p>
          <a:p>
            <a:pPr algn="l"/>
            <a:endParaRPr lang="fr-FR" sz="1800" dirty="0" smtClean="0"/>
          </a:p>
          <a:p>
            <a:pPr algn="l"/>
            <a:endParaRPr lang="fr-FR" sz="1800" dirty="0"/>
          </a:p>
          <a:p>
            <a:pPr algn="l"/>
            <a:endParaRPr lang="fr-FR" sz="1200" dirty="0" smtClean="0"/>
          </a:p>
          <a:p>
            <a:pPr algn="l"/>
            <a:endParaRPr lang="fr-FR" sz="1300" dirty="0" smtClean="0"/>
          </a:p>
          <a:p>
            <a:pPr algn="l"/>
            <a:endParaRPr lang="fr-FR" sz="1300" dirty="0" smtClean="0"/>
          </a:p>
          <a:p>
            <a:pPr algn="l"/>
            <a:endParaRPr lang="fr-FR" sz="1300" dirty="0" smtClean="0"/>
          </a:p>
          <a:p>
            <a:pPr algn="l"/>
            <a:endParaRPr lang="fr-FR" sz="1300" dirty="0" smtClean="0"/>
          </a:p>
          <a:p>
            <a:pPr algn="l"/>
            <a:endParaRPr lang="fr-FR" sz="1300" dirty="0" smtClean="0"/>
          </a:p>
          <a:p>
            <a:pPr algn="l"/>
            <a:r>
              <a:rPr lang="fr-FR" sz="1300" dirty="0"/>
              <a:t>Avantage : C'est une segmentation adaptable et facile à </a:t>
            </a:r>
            <a:r>
              <a:rPr lang="fr-FR" sz="1300" dirty="0" smtClean="0"/>
              <a:t>comprendre.</a:t>
            </a:r>
          </a:p>
          <a:p>
            <a:pPr algn="l"/>
            <a:r>
              <a:rPr lang="fr-FR" sz="1300" dirty="0" smtClean="0"/>
              <a:t>Inconvénient </a:t>
            </a:r>
            <a:r>
              <a:rPr lang="fr-FR" sz="1300" dirty="0"/>
              <a:t>: </a:t>
            </a:r>
            <a:r>
              <a:rPr lang="fr-FR" sz="1300" dirty="0" smtClean="0"/>
              <a:t>Nombre </a:t>
            </a:r>
            <a:r>
              <a:rPr lang="fr-FR" sz="1300" dirty="0"/>
              <a:t>de variables très limité, </a:t>
            </a:r>
            <a:r>
              <a:rPr lang="fr-FR" sz="1300" dirty="0" smtClean="0"/>
              <a:t>la plupart </a:t>
            </a:r>
            <a:r>
              <a:rPr lang="fr-FR" sz="1300" dirty="0"/>
              <a:t>des clients n’ont acheté qu’une </a:t>
            </a:r>
            <a:r>
              <a:rPr lang="fr-FR" sz="1300" dirty="0" smtClean="0"/>
              <a:t>fois.</a:t>
            </a:r>
            <a:endParaRPr lang="fr-FR" sz="14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93303" y="6023176"/>
            <a:ext cx="8460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Quartile *: Q1,Q2,Q3,Q4 division des données en 4 parts égaux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16"/>
          <a:stretch/>
        </p:blipFill>
        <p:spPr bwMode="auto">
          <a:xfrm>
            <a:off x="539552" y="2492896"/>
            <a:ext cx="5074350" cy="295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ccolade fermante 3"/>
          <p:cNvSpPr/>
          <p:nvPr/>
        </p:nvSpPr>
        <p:spPr>
          <a:xfrm>
            <a:off x="5053062" y="1917432"/>
            <a:ext cx="72008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364087" y="2074659"/>
            <a:ext cx="2005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Attribution de score de 1 à 4</a:t>
            </a:r>
            <a:endParaRPr lang="fr-FR" sz="1100" dirty="0"/>
          </a:p>
        </p:txBody>
      </p:sp>
      <p:sp>
        <p:nvSpPr>
          <p:cNvPr id="10" name="ZoneTexte 9"/>
          <p:cNvSpPr txBox="1"/>
          <p:nvPr/>
        </p:nvSpPr>
        <p:spPr>
          <a:xfrm>
            <a:off x="5940152" y="2708920"/>
            <a:ext cx="268695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6 clusters :</a:t>
            </a:r>
          </a:p>
          <a:p>
            <a:endParaRPr lang="fr-FR" sz="1400" dirty="0" smtClean="0"/>
          </a:p>
          <a:p>
            <a:pPr marL="285750" indent="-285750">
              <a:buFontTx/>
              <a:buChar char="-"/>
            </a:pPr>
            <a:r>
              <a:rPr lang="fr-FR" sz="1400" dirty="0"/>
              <a:t>Meilleurs </a:t>
            </a:r>
            <a:r>
              <a:rPr lang="fr-FR" sz="1400" dirty="0" smtClean="0"/>
              <a:t>clients</a:t>
            </a:r>
          </a:p>
          <a:p>
            <a:pPr marL="285750" indent="-285750">
              <a:buFontTx/>
              <a:buChar char="-"/>
            </a:pPr>
            <a:r>
              <a:rPr lang="fr-FR" sz="1400" dirty="0" smtClean="0"/>
              <a:t>Clients bon marchés perdus</a:t>
            </a:r>
          </a:p>
          <a:p>
            <a:pPr marL="285750" indent="-285750">
              <a:buFontTx/>
              <a:buChar char="-"/>
            </a:pPr>
            <a:r>
              <a:rPr lang="fr-FR" sz="1400" dirty="0" smtClean="0"/>
              <a:t>Clients fidèles</a:t>
            </a:r>
          </a:p>
          <a:p>
            <a:pPr marL="285750" indent="-285750">
              <a:buFontTx/>
              <a:buChar char="-"/>
            </a:pPr>
            <a:r>
              <a:rPr lang="fr-FR" sz="1400" dirty="0" smtClean="0"/>
              <a:t>Clients presque perdus</a:t>
            </a:r>
          </a:p>
          <a:p>
            <a:pPr marL="285750" indent="-285750">
              <a:buFontTx/>
              <a:buChar char="-"/>
            </a:pPr>
            <a:r>
              <a:rPr lang="fr-FR" sz="1400" dirty="0" smtClean="0"/>
              <a:t>Gros dépensiers</a:t>
            </a:r>
          </a:p>
          <a:p>
            <a:pPr marL="285750" indent="-285750">
              <a:buFontTx/>
              <a:buChar char="-"/>
            </a:pPr>
            <a:r>
              <a:rPr lang="fr-FR" sz="1400" dirty="0" smtClean="0"/>
              <a:t>Autres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1698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Segmentation: k-</a:t>
            </a:r>
            <a:r>
              <a:rPr lang="fr-FR" sz="3200" dirty="0" err="1" smtClean="0"/>
              <a:t>means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59" y="1196752"/>
            <a:ext cx="8075599" cy="482453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Les variables R-F-M</a:t>
            </a:r>
            <a:endParaRPr lang="fr-FR" sz="1800" dirty="0" smtClean="0">
              <a:solidFill>
                <a:srgbClr val="FF0000"/>
              </a:solidFill>
            </a:endParaRPr>
          </a:p>
          <a:p>
            <a:pPr algn="l"/>
            <a:r>
              <a:rPr lang="fr-FR" sz="1200" u="sng" dirty="0" smtClean="0"/>
              <a:t>Recherche de nombre de cluster </a:t>
            </a:r>
            <a:r>
              <a:rPr lang="fr-FR" sz="1200" dirty="0" smtClean="0"/>
              <a:t>:	</a:t>
            </a:r>
            <a:endParaRPr lang="fr-FR" sz="1200" dirty="0"/>
          </a:p>
          <a:p>
            <a:pPr algn="l"/>
            <a:endParaRPr lang="fr-FR" dirty="0"/>
          </a:p>
          <a:p>
            <a:pPr algn="l"/>
            <a:endParaRPr lang="fr-FR" dirty="0" smtClean="0"/>
          </a:p>
          <a:p>
            <a:pPr algn="l"/>
            <a:endParaRPr lang="fr-FR" dirty="0"/>
          </a:p>
          <a:p>
            <a:pPr algn="l"/>
            <a:endParaRPr lang="fr-FR" dirty="0" smtClean="0"/>
          </a:p>
          <a:p>
            <a:pPr algn="l"/>
            <a:endParaRPr lang="fr-FR" sz="1200" dirty="0" smtClean="0"/>
          </a:p>
          <a:p>
            <a:pPr algn="l"/>
            <a:r>
              <a:rPr lang="fr-FR" sz="1200" dirty="0" smtClean="0"/>
              <a:t> 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76056" y="1660128"/>
            <a:ext cx="3579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K-</a:t>
            </a:r>
            <a:r>
              <a:rPr lang="fr-FR" sz="1200" dirty="0" err="1"/>
              <a:t>means</a:t>
            </a:r>
            <a:r>
              <a:rPr lang="fr-FR" sz="1200" dirty="0"/>
              <a:t> </a:t>
            </a:r>
            <a:r>
              <a:rPr lang="fr-FR" sz="1200" dirty="0" smtClean="0"/>
              <a:t>: </a:t>
            </a:r>
          </a:p>
          <a:p>
            <a:r>
              <a:rPr lang="fr-FR" sz="1200" dirty="0" smtClean="0"/>
              <a:t>- le </a:t>
            </a:r>
            <a:r>
              <a:rPr lang="fr-FR" sz="1200" dirty="0" err="1" smtClean="0"/>
              <a:t>centroide</a:t>
            </a:r>
            <a:r>
              <a:rPr lang="fr-FR" sz="1200" dirty="0" smtClean="0"/>
              <a:t> , distances euclidiennes entre les points</a:t>
            </a:r>
            <a:endParaRPr lang="fr-FR" sz="1200" dirty="0"/>
          </a:p>
          <a:p>
            <a:endParaRPr lang="fr-FR" sz="1200" dirty="0" smtClean="0"/>
          </a:p>
          <a:p>
            <a:r>
              <a:rPr lang="fr-FR" sz="1200" dirty="0" smtClean="0"/>
              <a:t>Recherche </a:t>
            </a:r>
            <a:r>
              <a:rPr lang="fr-FR" sz="1200" dirty="0"/>
              <a:t>des meilleures valeurs </a:t>
            </a:r>
            <a:r>
              <a:rPr lang="fr-FR" sz="1200" dirty="0" smtClean="0"/>
              <a:t>de k [0,1,..,20]</a:t>
            </a:r>
          </a:p>
          <a:p>
            <a:r>
              <a:rPr lang="fr-FR" sz="1200" dirty="0"/>
              <a:t>la somme des moyennes des erreurs quadratiques est </a:t>
            </a:r>
            <a:r>
              <a:rPr lang="fr-FR" sz="1200" dirty="0" smtClean="0"/>
              <a:t>stable à k = 5</a:t>
            </a:r>
          </a:p>
          <a:p>
            <a:endParaRPr lang="fr-FR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6" y="1844823"/>
            <a:ext cx="4032448" cy="194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861048"/>
            <a:ext cx="3323071" cy="2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5107199" y="3240206"/>
            <a:ext cx="35799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&gt; </a:t>
            </a:r>
            <a:r>
              <a:rPr lang="fr-FR" sz="1200" dirty="0" err="1" smtClean="0"/>
              <a:t>silhouette_score</a:t>
            </a:r>
            <a:r>
              <a:rPr lang="fr-FR" sz="1200" dirty="0" smtClean="0"/>
              <a:t> = 0,361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8309" y="4703620"/>
            <a:ext cx="3123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u="sng" dirty="0" smtClean="0"/>
              <a:t>Représentation graphique avec T-SNE * </a:t>
            </a:r>
            <a:r>
              <a:rPr lang="fr-FR" sz="1200" dirty="0" smtClean="0"/>
              <a:t>:</a:t>
            </a:r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4" name="ZoneTexte 3"/>
          <p:cNvSpPr txBox="1"/>
          <p:nvPr/>
        </p:nvSpPr>
        <p:spPr>
          <a:xfrm>
            <a:off x="755576" y="6478572"/>
            <a:ext cx="5904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T-SNE *: technique de réduction dimensionnelle, </a:t>
            </a:r>
            <a:r>
              <a:rPr lang="fr-FR" sz="900" dirty="0"/>
              <a:t>pour visualiser des données à grandes </a:t>
            </a:r>
            <a:r>
              <a:rPr lang="fr-FR" sz="900" dirty="0" smtClean="0"/>
              <a:t>dimensions</a:t>
            </a:r>
            <a:endParaRPr lang="fr-FR" sz="900" dirty="0"/>
          </a:p>
        </p:txBody>
      </p:sp>
      <p:sp>
        <p:nvSpPr>
          <p:cNvPr id="5" name="Flèche vers le haut 4"/>
          <p:cNvSpPr/>
          <p:nvPr/>
        </p:nvSpPr>
        <p:spPr>
          <a:xfrm>
            <a:off x="1824696" y="3429000"/>
            <a:ext cx="72008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5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Segmentation: k-</a:t>
            </a:r>
            <a:r>
              <a:rPr lang="fr-FR" sz="3200" dirty="0" err="1" smtClean="0"/>
              <a:t>means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59" y="1196752"/>
            <a:ext cx="8075599" cy="482453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Les variables R-F-M</a:t>
            </a:r>
            <a:r>
              <a:rPr lang="fr-FR" sz="1200" dirty="0" smtClean="0"/>
              <a:t>	</a:t>
            </a:r>
            <a:endParaRPr lang="fr-FR" sz="1200" dirty="0"/>
          </a:p>
          <a:p>
            <a:pPr marL="285750" indent="-285750" algn="l">
              <a:buFont typeface="Wingdings" pitchFamily="2" charset="2"/>
              <a:buChar char="Ø"/>
            </a:pPr>
            <a:endParaRPr lang="fr-FR" sz="1200" dirty="0" smtClean="0"/>
          </a:p>
          <a:p>
            <a:pPr algn="l"/>
            <a:r>
              <a:rPr lang="fr-FR" sz="1200" dirty="0" smtClean="0"/>
              <a:t> </a:t>
            </a:r>
            <a:r>
              <a:rPr lang="fr-FR" sz="1200" u="sng" dirty="0" smtClean="0"/>
              <a:t>Répartition des variables dans chaque cluster </a:t>
            </a:r>
            <a:r>
              <a:rPr lang="fr-FR" sz="1200" dirty="0" smtClean="0"/>
              <a:t>:</a:t>
            </a:r>
          </a:p>
          <a:p>
            <a:pPr algn="l"/>
            <a:endParaRPr lang="fr-FR" sz="1200" dirty="0"/>
          </a:p>
          <a:p>
            <a:pPr algn="l"/>
            <a:endParaRPr lang="fr-FR" sz="1200" dirty="0"/>
          </a:p>
          <a:p>
            <a:pPr algn="l"/>
            <a:endParaRPr lang="fr-FR" dirty="0" smtClean="0"/>
          </a:p>
          <a:p>
            <a:pPr algn="l"/>
            <a:endParaRPr lang="fr-FR" dirty="0"/>
          </a:p>
          <a:p>
            <a:pPr algn="l"/>
            <a:endParaRPr lang="fr-FR" dirty="0" smtClean="0"/>
          </a:p>
          <a:p>
            <a:pPr algn="l"/>
            <a:endParaRPr lang="fr-FR" dirty="0"/>
          </a:p>
          <a:p>
            <a:pPr algn="l"/>
            <a:endParaRPr lang="fr-FR" dirty="0" smtClean="0"/>
          </a:p>
          <a:p>
            <a:pPr algn="l"/>
            <a:endParaRPr lang="fr-FR" dirty="0"/>
          </a:p>
          <a:p>
            <a:pPr algn="l"/>
            <a:endParaRPr lang="fr-FR" sz="1200" dirty="0"/>
          </a:p>
          <a:p>
            <a:pPr algn="l"/>
            <a:r>
              <a:rPr lang="fr-FR" sz="1050" dirty="0" smtClean="0"/>
              <a:t>Constat : Forte ressemblance aux clusters du premier modèle, </a:t>
            </a:r>
          </a:p>
          <a:p>
            <a:pPr algn="l"/>
            <a:r>
              <a:rPr lang="fr-FR" sz="1050" dirty="0" smtClean="0"/>
              <a:t>Non-adapté </a:t>
            </a:r>
            <a:r>
              <a:rPr lang="fr-FR" sz="1050" dirty="0"/>
              <a:t>à car : 96 % des clients ont commandé une fois, insuffisance des variables </a:t>
            </a:r>
            <a:r>
              <a:rPr lang="fr-FR" sz="1050" dirty="0" smtClean="0"/>
              <a:t>d'études malgré </a:t>
            </a:r>
            <a:r>
              <a:rPr lang="fr-FR" sz="1050" dirty="0"/>
              <a:t>le </a:t>
            </a:r>
            <a:r>
              <a:rPr lang="fr-FR" sz="1050" dirty="0" err="1"/>
              <a:t>silhouette_score</a:t>
            </a:r>
            <a:r>
              <a:rPr lang="fr-FR" sz="1050" dirty="0"/>
              <a:t> à </a:t>
            </a:r>
            <a:r>
              <a:rPr lang="fr-FR" sz="1050" dirty="0" smtClean="0"/>
              <a:t>0.361</a:t>
            </a:r>
            <a:endParaRPr lang="fr-FR" sz="105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84168" y="2509292"/>
            <a:ext cx="2963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 5 clusters</a:t>
            </a:r>
          </a:p>
          <a:p>
            <a:r>
              <a:rPr lang="fr-FR" sz="1200" dirty="0" err="1" smtClean="0"/>
              <a:t>Silhouette_score</a:t>
            </a:r>
            <a:r>
              <a:rPr lang="fr-FR" sz="1200" dirty="0" smtClean="0"/>
              <a:t> = 0,361</a:t>
            </a:r>
          </a:p>
          <a:p>
            <a:endParaRPr lang="fr-FR" sz="1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204864"/>
            <a:ext cx="5154256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65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lag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12780</TotalTime>
  <Words>749</Words>
  <Application>Microsoft Office PowerPoint</Application>
  <PresentationFormat>Affichage à l'écran (4:3)</PresentationFormat>
  <Paragraphs>223</Paragraphs>
  <Slides>15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Sillage</vt:lpstr>
      <vt:lpstr>Projet 4 : Segmentation des clients d’un site e-commerce</vt:lpstr>
      <vt:lpstr>Présentation PowerPoint</vt:lpstr>
      <vt:lpstr>Le contexte du projet :</vt:lpstr>
      <vt:lpstr>Les données :</vt:lpstr>
      <vt:lpstr>La préparation des données :</vt:lpstr>
      <vt:lpstr>Segmentation</vt:lpstr>
      <vt:lpstr>Segmentation: RFM Classique</vt:lpstr>
      <vt:lpstr>Segmentation: k-means</vt:lpstr>
      <vt:lpstr>Segmentation: k-means</vt:lpstr>
      <vt:lpstr>Segmentation: k-means</vt:lpstr>
      <vt:lpstr>Segmentation: k-means</vt:lpstr>
      <vt:lpstr>Etudes de stabilité :</vt:lpstr>
      <vt:lpstr>Etudes de stabilité :</vt:lpstr>
      <vt:lpstr>Conclusion :</vt:lpstr>
      <vt:lpstr>Merci pour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Application au service de la santé publique</dc:title>
  <dc:creator>Léandre ANDRIANIAINA</dc:creator>
  <cp:lastModifiedBy>admin</cp:lastModifiedBy>
  <cp:revision>402</cp:revision>
  <dcterms:created xsi:type="dcterms:W3CDTF">2020-08-16T07:04:00Z</dcterms:created>
  <dcterms:modified xsi:type="dcterms:W3CDTF">2020-11-18T08:51:15Z</dcterms:modified>
</cp:coreProperties>
</file>