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258" r:id="rId3"/>
    <p:sldId id="257" r:id="rId4"/>
    <p:sldId id="311" r:id="rId5"/>
    <p:sldId id="305" r:id="rId6"/>
    <p:sldId id="314" r:id="rId7"/>
    <p:sldId id="315" r:id="rId8"/>
    <p:sldId id="303" r:id="rId9"/>
    <p:sldId id="317" r:id="rId10"/>
    <p:sldId id="318" r:id="rId11"/>
    <p:sldId id="319" r:id="rId12"/>
    <p:sldId id="320" r:id="rId13"/>
    <p:sldId id="310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94660"/>
  </p:normalViewPr>
  <p:slideViewPr>
    <p:cSldViewPr>
      <p:cViewPr>
        <p:scale>
          <a:sx n="80" d="100"/>
          <a:sy n="80" d="100"/>
        </p:scale>
        <p:origin x="-906" y="-17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E8E9-A919-4C68-B121-14F6D52B650C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4C60B-6AD9-4E68-89E5-7033226BB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8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C60B-6AD9-4E68-89E5-7033226BB1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2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259-87B9-47CA-BDEC-5E4090DC5F8C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B67-1693-43A0-9021-85F20F6F8AED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767E-2D91-4B6D-8927-95616B518184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7539-BEFC-4A18-B7F5-4AD99A53FA3F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2279-316E-4322-9EED-FB99523F486A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A7E-14CC-4DE4-BB24-955A4AF16883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A-172C-4742-920C-170AC9D6884C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F3A-1F5C-45D2-8635-BAC0A49137F8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0A2E-73EE-4399-AF44-FCFE875BF5D2}" type="datetime1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75F7-6E45-4E8B-AAB9-B00487A5ED42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9CD-65BC-4528-9972-1F20B0B941FC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7E45CF-CF3A-4023-8F43-FD308A6C0D8F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Léandre ANDRIANIAINA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473794" y="5052545"/>
            <a:ext cx="7058645" cy="536695"/>
          </a:xfrm>
        </p:spPr>
        <p:txBody>
          <a:bodyPr>
            <a:normAutofit/>
          </a:bodyPr>
          <a:lstStyle/>
          <a:p>
            <a:pPr algn="r"/>
            <a:r>
              <a:rPr lang="fr-FR" sz="2000" dirty="0"/>
              <a:t>Formation IML </a:t>
            </a:r>
            <a:r>
              <a:rPr lang="fr-FR" sz="2000" dirty="0" smtClean="0"/>
              <a:t>2020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1628800"/>
            <a:ext cx="8208912" cy="2016224"/>
          </a:xfrm>
        </p:spPr>
        <p:txBody>
          <a:bodyPr/>
          <a:lstStyle/>
          <a:p>
            <a:pPr marL="182880" indent="0">
              <a:buNone/>
            </a:pPr>
            <a:r>
              <a:rPr lang="fr-FR" sz="4000" dirty="0"/>
              <a:t>Projet </a:t>
            </a:r>
            <a:r>
              <a:rPr lang="fr-FR" sz="4000" dirty="0" smtClean="0"/>
              <a:t>5 : Catégorisation automatiquement des questions</a:t>
            </a:r>
            <a:endParaRPr lang="fr-FR" sz="4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Le modèle NMF </a:t>
            </a:r>
            <a:r>
              <a:rPr lang="fr-FR" sz="1600" dirty="0"/>
              <a:t>(Non-</a:t>
            </a:r>
            <a:r>
              <a:rPr lang="fr-FR" sz="1600" dirty="0" err="1"/>
              <a:t>Negative</a:t>
            </a:r>
            <a:r>
              <a:rPr lang="fr-FR" sz="1600" dirty="0"/>
              <a:t> Matrix </a:t>
            </a:r>
            <a:r>
              <a:rPr lang="fr-FR" sz="1600" dirty="0" err="1"/>
              <a:t>Factorization</a:t>
            </a:r>
            <a:r>
              <a:rPr lang="fr-FR" sz="1600" dirty="0"/>
              <a:t>) </a:t>
            </a:r>
            <a:r>
              <a:rPr lang="fr-FR" sz="1600" dirty="0" smtClean="0"/>
              <a:t>:</a:t>
            </a:r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r>
              <a:rPr lang="fr-FR" sz="1600" dirty="0" smtClean="0"/>
              <a:t>Mesures de performance : </a:t>
            </a:r>
          </a:p>
          <a:p>
            <a:pPr algn="l"/>
            <a:r>
              <a:rPr lang="fr-FR" sz="1100" dirty="0" smtClean="0"/>
              <a:t>« </a:t>
            </a:r>
            <a:r>
              <a:rPr lang="fr-FR" sz="1100" b="1" dirty="0" err="1" smtClean="0"/>
              <a:t>Cosine_simularity</a:t>
            </a:r>
            <a:r>
              <a:rPr lang="fr-FR" sz="1100" dirty="0" smtClean="0"/>
              <a:t> », </a:t>
            </a:r>
            <a:r>
              <a:rPr lang="fr-FR" sz="1100" dirty="0"/>
              <a:t>permet de quantifier la ressemblance entre deux vecteurs(vecteurs </a:t>
            </a:r>
            <a:r>
              <a:rPr lang="fr-FR" sz="1100" dirty="0" smtClean="0"/>
              <a:t>de </a:t>
            </a:r>
            <a:r>
              <a:rPr lang="fr-FR" sz="1100" dirty="0"/>
              <a:t>prédictions et vecteurs des vrais </a:t>
            </a:r>
            <a:r>
              <a:rPr lang="fr-FR" sz="1100" dirty="0" smtClean="0"/>
              <a:t>valeurs)</a:t>
            </a:r>
          </a:p>
          <a:p>
            <a:pPr algn="l"/>
            <a:r>
              <a:rPr lang="fr-FR" sz="1100" dirty="0" err="1" smtClean="0"/>
              <a:t>cs</a:t>
            </a:r>
            <a:r>
              <a:rPr lang="fr-FR" sz="1100" dirty="0" smtClean="0"/>
              <a:t> valeur comprise entre [-1,1] : - 1 vecteurs opposés/0 vecteurs indépendants/ 1 vecteurs similaires</a:t>
            </a:r>
          </a:p>
          <a:p>
            <a:pPr algn="l"/>
            <a:endParaRPr lang="fr-FR" sz="1100" b="1" dirty="0" smtClean="0"/>
          </a:p>
          <a:p>
            <a:pPr algn="l"/>
            <a:endParaRPr lang="fr-FR" sz="1100" b="1" dirty="0"/>
          </a:p>
          <a:p>
            <a:pPr algn="l"/>
            <a:endParaRPr lang="fr-FR" sz="1100" b="1" dirty="0" smtClean="0"/>
          </a:p>
          <a:p>
            <a:pPr algn="l"/>
            <a:endParaRPr lang="fr-FR" sz="1100" b="1" dirty="0"/>
          </a:p>
          <a:p>
            <a:pPr algn="l"/>
            <a:endParaRPr lang="fr-FR" sz="1100" b="1" dirty="0" smtClean="0"/>
          </a:p>
          <a:p>
            <a:pPr algn="l"/>
            <a:endParaRPr lang="fr-FR" sz="1100" b="1" dirty="0" smtClean="0"/>
          </a:p>
          <a:p>
            <a:pPr algn="l"/>
            <a:r>
              <a:rPr lang="fr-FR" sz="1100" dirty="0" smtClean="0"/>
              <a:t>Le </a:t>
            </a:r>
            <a:r>
              <a:rPr lang="fr-FR" sz="1100" dirty="0" err="1" smtClean="0"/>
              <a:t>DummyClassifierScore</a:t>
            </a:r>
            <a:r>
              <a:rPr lang="fr-FR" sz="1100" dirty="0" smtClean="0"/>
              <a:t> est un score de référence à battre.</a:t>
            </a:r>
            <a:endParaRPr lang="fr-FR" sz="11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3"/>
            <a:ext cx="6480720" cy="111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1099" y="4149080"/>
            <a:ext cx="510447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100" dirty="0" smtClean="0"/>
              <a:t>Déterminer la liste des tags qui correspond à une phrase en entrée </a:t>
            </a:r>
          </a:p>
          <a:p>
            <a:pPr algn="l"/>
            <a:r>
              <a:rPr lang="fr-FR" sz="1600" dirty="0" smtClean="0"/>
              <a:t>Plusieurs modèles testés </a:t>
            </a:r>
          </a:p>
          <a:p>
            <a:pPr algn="l"/>
            <a:r>
              <a:rPr lang="fr-FR" sz="1600" u="sng" dirty="0" err="1" smtClean="0"/>
              <a:t>Metrics</a:t>
            </a:r>
            <a:r>
              <a:rPr lang="fr-FR" sz="1600" dirty="0" smtClean="0"/>
              <a:t> : </a:t>
            </a:r>
          </a:p>
          <a:p>
            <a:pPr algn="l"/>
            <a:r>
              <a:rPr lang="fr-FR" sz="1100" dirty="0" err="1" smtClean="0"/>
              <a:t>Jaccard_score</a:t>
            </a:r>
            <a:r>
              <a:rPr lang="fr-FR" sz="1100" dirty="0" smtClean="0"/>
              <a:t> : mesure de similarité et diversité entre les </a:t>
            </a:r>
            <a:r>
              <a:rPr lang="fr-FR" sz="1100" dirty="0"/>
              <a:t>é</a:t>
            </a:r>
            <a:r>
              <a:rPr lang="fr-FR" sz="1100" dirty="0" smtClean="0"/>
              <a:t>chantillons</a:t>
            </a:r>
          </a:p>
          <a:p>
            <a:pPr algn="l"/>
            <a:r>
              <a:rPr lang="fr-FR" sz="1100" dirty="0" err="1" smtClean="0"/>
              <a:t>Accuracy_score</a:t>
            </a:r>
            <a:r>
              <a:rPr lang="fr-FR" sz="1100" dirty="0" smtClean="0"/>
              <a:t> : mesure de précision de prédiction</a:t>
            </a:r>
          </a:p>
          <a:p>
            <a:pPr algn="l"/>
            <a:r>
              <a:rPr lang="fr-FR" sz="1600" b="1" u="sng" dirty="0" smtClean="0"/>
              <a:t>Résultats </a:t>
            </a:r>
            <a:r>
              <a:rPr lang="fr-FR" sz="1600" dirty="0" smtClean="0"/>
              <a:t>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3"/>
            <a:ext cx="3240360" cy="329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375688" y="4653136"/>
            <a:ext cx="41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LogisticRegression</a:t>
            </a:r>
            <a:r>
              <a:rPr lang="fr-FR" sz="1200" dirty="0" smtClean="0"/>
              <a:t> a un meilleur score(0,45)</a:t>
            </a:r>
          </a:p>
          <a:p>
            <a:endParaRPr lang="fr-FR" sz="1200" dirty="0" smtClean="0"/>
          </a:p>
          <a:p>
            <a:r>
              <a:rPr lang="fr-FR" sz="1200" dirty="0" smtClean="0"/>
              <a:t>C’est un modèle de régression binomiale, c’est un cas particulier de modèle linéaire généralisé</a:t>
            </a:r>
          </a:p>
          <a:p>
            <a:endParaRPr lang="fr-FR" sz="1200" dirty="0"/>
          </a:p>
          <a:p>
            <a:r>
              <a:rPr lang="fr-FR" sz="1200" dirty="0" smtClean="0"/>
              <a:t>Modèle à implémenter dans le </a:t>
            </a:r>
            <a:r>
              <a:rPr lang="fr-FR" sz="1200" dirty="0" err="1" smtClean="0"/>
              <a:t>WebAPI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4354740" y="2780928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Temps d’entrainement (s) : </a:t>
            </a:r>
          </a:p>
          <a:p>
            <a:pPr lvl="1"/>
            <a:r>
              <a:rPr lang="fr-FR" sz="1100" dirty="0" err="1" smtClean="0">
                <a:solidFill>
                  <a:srgbClr val="C00000"/>
                </a:solidFill>
              </a:rPr>
              <a:t>LogisticsRegression</a:t>
            </a:r>
            <a:r>
              <a:rPr lang="fr-FR" sz="1100" dirty="0" smtClean="0">
                <a:solidFill>
                  <a:srgbClr val="C00000"/>
                </a:solidFill>
              </a:rPr>
              <a:t> : 	</a:t>
            </a:r>
            <a:r>
              <a:rPr lang="fr-FR" sz="1100" dirty="0">
                <a:solidFill>
                  <a:srgbClr val="C00000"/>
                </a:solidFill>
              </a:rPr>
              <a:t>	</a:t>
            </a:r>
            <a:r>
              <a:rPr lang="fr-FR" sz="1100" dirty="0" smtClean="0">
                <a:solidFill>
                  <a:srgbClr val="C00000"/>
                </a:solidFill>
              </a:rPr>
              <a:t>2,25 mn</a:t>
            </a:r>
          </a:p>
          <a:p>
            <a:pPr lvl="1"/>
            <a:r>
              <a:rPr lang="fr-FR" sz="1100" dirty="0" err="1" smtClean="0"/>
              <a:t>SGDBClassifier</a:t>
            </a:r>
            <a:r>
              <a:rPr lang="fr-FR" sz="1100" dirty="0" smtClean="0"/>
              <a:t> :	 	0,28 mn</a:t>
            </a:r>
          </a:p>
          <a:p>
            <a:pPr lvl="1"/>
            <a:r>
              <a:rPr lang="fr-FR" sz="1100" dirty="0" err="1" smtClean="0"/>
              <a:t>RandomForest</a:t>
            </a:r>
            <a:r>
              <a:rPr lang="fr-FR" sz="1100" dirty="0" smtClean="0"/>
              <a:t> : 	 	1,60 mn</a:t>
            </a:r>
          </a:p>
          <a:p>
            <a:pPr lvl="1"/>
            <a:r>
              <a:rPr lang="fr-FR" sz="1100" dirty="0" smtClean="0"/>
              <a:t>KNN :		 	13,4 mn</a:t>
            </a:r>
          </a:p>
          <a:p>
            <a:pPr lvl="1"/>
            <a:r>
              <a:rPr lang="fr-FR" sz="1100" dirty="0" err="1" smtClean="0"/>
              <a:t>MultinomialNB</a:t>
            </a:r>
            <a:r>
              <a:rPr lang="fr-FR" sz="1100" dirty="0" smtClean="0"/>
              <a:t> :	 	0,10 mn</a:t>
            </a:r>
          </a:p>
          <a:p>
            <a:pPr lvl="1"/>
            <a:r>
              <a:rPr lang="fr-FR" sz="1100" dirty="0" err="1" smtClean="0"/>
              <a:t>LinearSVC</a:t>
            </a:r>
            <a:r>
              <a:rPr lang="fr-FR" sz="1100" dirty="0" smtClean="0"/>
              <a:t> :	 	9,08 mn</a:t>
            </a:r>
          </a:p>
          <a:p>
            <a:pPr lvl="1"/>
            <a:r>
              <a:rPr lang="fr-FR" sz="1100" dirty="0" smtClean="0"/>
              <a:t>Perceptron:	 	1,08 mn</a:t>
            </a:r>
          </a:p>
          <a:p>
            <a:pPr lvl="1"/>
            <a:r>
              <a:rPr lang="fr-FR" sz="1100" dirty="0" err="1" smtClean="0"/>
              <a:t>PassiveAgressiveClassifier</a:t>
            </a:r>
            <a:r>
              <a:rPr lang="fr-FR" sz="1100" dirty="0" smtClean="0"/>
              <a:t> : 	1,40mn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255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Test Web API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endParaRPr lang="fr-FR" sz="1100" dirty="0" smtClean="0"/>
          </a:p>
          <a:p>
            <a:pPr algn="l"/>
            <a:r>
              <a:rPr lang="fr-FR" sz="1100" dirty="0" smtClean="0"/>
              <a:t>Framework </a:t>
            </a:r>
            <a:r>
              <a:rPr lang="fr-FR" sz="1100" dirty="0" smtClean="0"/>
              <a:t>python </a:t>
            </a:r>
            <a:r>
              <a:rPr lang="fr-FR" sz="1100" dirty="0" err="1" smtClean="0"/>
              <a:t>Streamlit</a:t>
            </a:r>
            <a:endParaRPr lang="fr-FR" sz="1100" dirty="0" smtClean="0"/>
          </a:p>
          <a:p>
            <a:pPr algn="l"/>
            <a:r>
              <a:rPr lang="fr-FR" sz="1100" dirty="0" smtClean="0"/>
              <a:t>Phrase de test : </a:t>
            </a:r>
            <a:r>
              <a:rPr lang="fr-FR" sz="1100" dirty="0"/>
              <a:t>« </a:t>
            </a:r>
            <a:r>
              <a:rPr lang="fr-FR" sz="1100" dirty="0" smtClean="0"/>
              <a:t>peut-on utiliser ensemble </a:t>
            </a:r>
            <a:r>
              <a:rPr lang="fr-FR" sz="1100" dirty="0" err="1" smtClean="0"/>
              <a:t>Javascript</a:t>
            </a:r>
            <a:r>
              <a:rPr lang="fr-FR" sz="1100" dirty="0" smtClean="0"/>
              <a:t>, python, java ?»</a:t>
            </a:r>
          </a:p>
          <a:p>
            <a:pPr algn="l"/>
            <a:r>
              <a:rPr lang="fr-FR" sz="1100" dirty="0" smtClean="0"/>
              <a:t>Modèle : </a:t>
            </a:r>
            <a:r>
              <a:rPr lang="fr-FR" sz="1100" dirty="0" err="1" smtClean="0"/>
              <a:t>LogisticsRegression</a:t>
            </a:r>
            <a:endParaRPr lang="fr-FR" sz="1100" dirty="0" smtClean="0"/>
          </a:p>
          <a:p>
            <a:pPr algn="l"/>
            <a:endParaRPr lang="fr-FR" sz="11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087919" cy="311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3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Conclusion :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82453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dirty="0" smtClean="0"/>
          </a:p>
          <a:p>
            <a:pPr marL="342900" indent="-342900" algn="l">
              <a:buFontTx/>
              <a:buChar char="-"/>
            </a:pPr>
            <a:r>
              <a:rPr lang="fr-FR" dirty="0" smtClean="0"/>
              <a:t>BDD complète avec beaucoup de possibilités d’analyse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3 données essentielles dans </a:t>
            </a:r>
            <a:r>
              <a:rPr lang="fr-FR" dirty="0" err="1" smtClean="0"/>
              <a:t>Posts</a:t>
            </a:r>
            <a:r>
              <a:rPr lang="fr-FR" dirty="0" smtClean="0"/>
              <a:t> : </a:t>
            </a:r>
            <a:r>
              <a:rPr lang="fr-FR" dirty="0" err="1" smtClean="0"/>
              <a:t>Title</a:t>
            </a:r>
            <a:r>
              <a:rPr lang="fr-FR" dirty="0" smtClean="0"/>
              <a:t>, Body, Tags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Modèle de </a:t>
            </a:r>
            <a:r>
              <a:rPr lang="fr-FR" dirty="0" err="1" smtClean="0"/>
              <a:t>LogisticRegression</a:t>
            </a:r>
            <a:r>
              <a:rPr lang="fr-FR" dirty="0" smtClean="0"/>
              <a:t> le plus performent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Axes d’améliorations possibles :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- Pris en compte date d’enregistrement</a:t>
            </a:r>
          </a:p>
          <a:p>
            <a:pPr algn="l"/>
            <a:r>
              <a:rPr lang="fr-FR" dirty="0" smtClean="0"/>
              <a:t>	- Amélioration du temps de réactivité du formulaire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6812237" cy="64807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Merci pour votre attention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71600" y="332656"/>
            <a:ext cx="5966666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 cap="none" baseline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fr-FR" sz="3600" dirty="0" smtClean="0"/>
              <a:t>Plan de présentation :</a:t>
            </a:r>
            <a:endParaRPr lang="fr-FR" sz="360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7488832" cy="432048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 contexte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données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préparations et explorations des données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L’approche non-supervisée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L’approche supervisée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 Web API de test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596666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 contexte du projet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6984776" cy="417646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err="1" smtClean="0"/>
              <a:t>StackOverflow</a:t>
            </a:r>
            <a:r>
              <a:rPr lang="fr-FR" dirty="0" smtClean="0"/>
              <a:t>: </a:t>
            </a:r>
          </a:p>
          <a:p>
            <a:pPr algn="l"/>
            <a:r>
              <a:rPr lang="fr-FR" sz="1500" dirty="0"/>
              <a:t>	- </a:t>
            </a:r>
            <a:r>
              <a:rPr lang="fr-FR" sz="1500" dirty="0" smtClean="0"/>
              <a:t>Créé en 2008, plus de 50 M de visiteurs uniques par mois</a:t>
            </a:r>
          </a:p>
          <a:p>
            <a:pPr algn="l"/>
            <a:r>
              <a:rPr lang="fr-FR" sz="1500" dirty="0"/>
              <a:t>	</a:t>
            </a:r>
            <a:r>
              <a:rPr lang="fr-FR" sz="1500" dirty="0" smtClean="0"/>
              <a:t>- Questions-réponses sur des programmations informatiques</a:t>
            </a:r>
          </a:p>
          <a:p>
            <a:pPr algn="l"/>
            <a:r>
              <a:rPr lang="fr-FR" sz="1500" dirty="0" smtClean="0"/>
              <a:t>	- Votes </a:t>
            </a:r>
            <a:r>
              <a:rPr lang="fr-FR" sz="1500" dirty="0"/>
              <a:t>des </a:t>
            </a:r>
            <a:r>
              <a:rPr lang="fr-FR" sz="1500" dirty="0" smtClean="0"/>
              <a:t>utilisateurs définissent la </a:t>
            </a:r>
            <a:r>
              <a:rPr lang="fr-FR" sz="1500" dirty="0"/>
              <a:t>q</a:t>
            </a:r>
            <a:r>
              <a:rPr lang="fr-FR" sz="1500" dirty="0" smtClean="0"/>
              <a:t>ualité et pertinence</a:t>
            </a:r>
          </a:p>
          <a:p>
            <a:pPr algn="l"/>
            <a:r>
              <a:rPr lang="fr-FR" sz="1500" dirty="0" smtClean="0"/>
              <a:t>                -  Recherche </a:t>
            </a:r>
            <a:r>
              <a:rPr lang="fr-FR" sz="1500" dirty="0"/>
              <a:t>des sujets par tags </a:t>
            </a:r>
            <a:endParaRPr lang="fr-FR" sz="1500" dirty="0" smtClean="0"/>
          </a:p>
          <a:p>
            <a:pPr algn="l"/>
            <a:r>
              <a:rPr lang="fr-FR" sz="1400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Objectifs :</a:t>
            </a:r>
            <a:endParaRPr lang="fr-FR" dirty="0"/>
          </a:p>
          <a:p>
            <a:pPr algn="l"/>
            <a:r>
              <a:rPr lang="fr-FR" sz="1600" dirty="0" smtClean="0"/>
              <a:t>	- Aider les nouveaux utilisateurs </a:t>
            </a:r>
          </a:p>
          <a:p>
            <a:pPr algn="l"/>
            <a:r>
              <a:rPr lang="fr-FR" sz="1600" dirty="0" smtClean="0"/>
              <a:t>	- suggestion des tags associés à une question</a:t>
            </a:r>
          </a:p>
          <a:p>
            <a:pPr algn="l"/>
            <a:r>
              <a:rPr lang="fr-FR" sz="1600" dirty="0" smtClean="0"/>
              <a:t>	- Créer une interface graphique pour tester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408712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algn="l"/>
            <a:endParaRPr lang="fr-FR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Les données authentiques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29 tables qui contiennent 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utilisateurs (nom, adresse, score…)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questions ou </a:t>
            </a:r>
            <a:r>
              <a:rPr lang="fr-FR" sz="1600" dirty="0" err="1"/>
              <a:t>P</a:t>
            </a:r>
            <a:r>
              <a:rPr lang="fr-FR" sz="1600" dirty="0" err="1" smtClean="0"/>
              <a:t>osts</a:t>
            </a:r>
            <a:r>
              <a:rPr lang="fr-FR" sz="1600" dirty="0" smtClean="0"/>
              <a:t>(titre, contenu, score, nb réponses, tags, dates, …)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 Les historiques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71393"/>
            <a:ext cx="4414508" cy="215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1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Préparations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Récupération </a:t>
            </a:r>
            <a:r>
              <a:rPr lang="fr-FR" sz="1800" dirty="0"/>
              <a:t>des données </a:t>
            </a:r>
            <a:endParaRPr lang="fr-FR" sz="18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Utiliser la table « </a:t>
            </a:r>
            <a:r>
              <a:rPr lang="fr-FR" sz="1200" dirty="0" err="1" smtClean="0"/>
              <a:t>Posts</a:t>
            </a:r>
            <a:r>
              <a:rPr lang="fr-FR" sz="1200" dirty="0" smtClean="0"/>
              <a:t> »</a:t>
            </a: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Score supérieur à 100</a:t>
            </a:r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FavoriteCount</a:t>
            </a:r>
            <a:r>
              <a:rPr lang="fr-FR" sz="1200" dirty="0" smtClean="0"/>
              <a:t> supérieur à 50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Au moins une réponse</a:t>
            </a:r>
            <a:endParaRPr lang="fr-FR" sz="1800" dirty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Traitement des données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Fusionner « Body » et « </a:t>
            </a:r>
            <a:r>
              <a:rPr lang="fr-FR" sz="1200" dirty="0" err="1" smtClean="0"/>
              <a:t>Title</a:t>
            </a:r>
            <a:r>
              <a:rPr lang="fr-FR" sz="1200" dirty="0" smtClean="0"/>
              <a:t> »</a:t>
            </a:r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BeautifulSoup</a:t>
            </a:r>
            <a:r>
              <a:rPr lang="fr-FR" sz="1200" dirty="0" smtClean="0"/>
              <a:t> pour extraire des données dans html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Nettoyages : chiffres, ponctuations, car </a:t>
            </a:r>
            <a:r>
              <a:rPr lang="fr-FR" sz="1200" dirty="0" err="1" smtClean="0"/>
              <a:t>speciaux</a:t>
            </a:r>
            <a:r>
              <a:rPr lang="fr-FR" sz="1200" dirty="0" smtClean="0"/>
              <a:t>, </a:t>
            </a:r>
            <a:r>
              <a:rPr lang="fr-FR" sz="1200" dirty="0" err="1" smtClean="0"/>
              <a:t>stopwords</a:t>
            </a:r>
            <a:endParaRPr lang="fr-FR" sz="1200" dirty="0" smtClean="0"/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Tokenisation</a:t>
            </a:r>
            <a:r>
              <a:rPr lang="fr-FR" sz="1200" dirty="0" smtClean="0"/>
              <a:t> et lemmatisation </a:t>
            </a:r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4" name="Accolade fermante 3"/>
          <p:cNvSpPr/>
          <p:nvPr/>
        </p:nvSpPr>
        <p:spPr>
          <a:xfrm>
            <a:off x="4792560" y="2636912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436096" y="3095091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 : (19 759, 4)</a:t>
            </a:r>
            <a:endParaRPr lang="fr-FR" sz="1400" dirty="0"/>
          </a:p>
        </p:txBody>
      </p:sp>
      <p:sp>
        <p:nvSpPr>
          <p:cNvPr id="10" name="Accolade fermante 9"/>
          <p:cNvSpPr/>
          <p:nvPr/>
        </p:nvSpPr>
        <p:spPr>
          <a:xfrm>
            <a:off x="5580112" y="4653136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084168" y="511131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- 70 204 mots</a:t>
            </a:r>
          </a:p>
          <a:p>
            <a:r>
              <a:rPr lang="fr-FR" sz="1400" dirty="0" smtClean="0"/>
              <a:t>- 6 791 tags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370363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9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Explorations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Les 100 mots  et tags les plus utilisés : (histogramme, </a:t>
            </a:r>
            <a:r>
              <a:rPr lang="fr-FR" sz="1800" dirty="0" err="1" smtClean="0"/>
              <a:t>wordcloud</a:t>
            </a:r>
            <a:r>
              <a:rPr lang="fr-FR" sz="1800" dirty="0" smtClean="0"/>
              <a:t>)</a:t>
            </a:r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3" r="5136"/>
          <a:stretch/>
        </p:blipFill>
        <p:spPr bwMode="auto">
          <a:xfrm>
            <a:off x="323528" y="1628801"/>
            <a:ext cx="570729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822" y="1628800"/>
            <a:ext cx="274559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7"/>
          <a:stretch/>
        </p:blipFill>
        <p:spPr bwMode="auto">
          <a:xfrm>
            <a:off x="323528" y="4174808"/>
            <a:ext cx="5400600" cy="258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23" y="4186493"/>
            <a:ext cx="2525736" cy="250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Explorations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Nettoyage : </a:t>
            </a:r>
          </a:p>
          <a:p>
            <a:pPr marL="285750" indent="-285750" algn="l">
              <a:buFontTx/>
              <a:buChar char="-"/>
            </a:pPr>
            <a:r>
              <a:rPr lang="fr-FR" sz="1200" dirty="0"/>
              <a:t>Ne garder que les top1000 des </a:t>
            </a:r>
            <a:r>
              <a:rPr lang="fr-FR" sz="1200" dirty="0" smtClean="0"/>
              <a:t>mots</a:t>
            </a:r>
            <a:endParaRPr lang="fr-FR" sz="1200" dirty="0"/>
          </a:p>
          <a:p>
            <a:pPr marL="285750" indent="-285750" algn="l">
              <a:buFontTx/>
              <a:buChar char="-"/>
            </a:pPr>
            <a:r>
              <a:rPr lang="fr-FR" sz="1200" dirty="0" smtClean="0"/>
              <a:t>Ne garder que les questions contenant au mois un tag dans top100  : (19 759</a:t>
            </a:r>
            <a:r>
              <a:rPr lang="fr-FR" sz="1200" dirty="0"/>
              <a:t>, 8) </a:t>
            </a:r>
            <a:r>
              <a:rPr lang="fr-FR" sz="1200" dirty="0">
                <a:sym typeface="Wingdings"/>
              </a:rPr>
              <a:t></a:t>
            </a:r>
            <a:r>
              <a:rPr lang="fr-FR" sz="1200" dirty="0"/>
              <a:t> (</a:t>
            </a:r>
            <a:r>
              <a:rPr lang="fr-FR" sz="1200" dirty="0" smtClean="0"/>
              <a:t>19 748</a:t>
            </a:r>
            <a:r>
              <a:rPr lang="fr-FR" sz="1200" dirty="0"/>
              <a:t>, 8</a:t>
            </a:r>
            <a:r>
              <a:rPr lang="fr-FR" sz="1200" dirty="0" smtClean="0"/>
              <a:t>)</a:t>
            </a:r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Vectorisation des données pour modélisations :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En entrée (=X)de notre modèle, on a les mots (corpus) vectorisé en « Bag </a:t>
            </a:r>
            <a:r>
              <a:rPr lang="fr-FR" sz="1200" dirty="0"/>
              <a:t>O</a:t>
            </a:r>
            <a:r>
              <a:rPr lang="fr-FR" sz="1200" dirty="0" smtClean="0"/>
              <a:t>f </a:t>
            </a:r>
            <a:r>
              <a:rPr lang="fr-FR" sz="1200" dirty="0" err="1"/>
              <a:t>W</a:t>
            </a:r>
            <a:r>
              <a:rPr lang="fr-FR" sz="1200" dirty="0" err="1" smtClean="0"/>
              <a:t>ords</a:t>
            </a:r>
            <a:r>
              <a:rPr lang="fr-FR" sz="1200" dirty="0" smtClean="0"/>
              <a:t> » </a:t>
            </a: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En sortie (=y), ou valeur prédite, on a les top 100 des tags  : </a:t>
            </a:r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Split en 80% d’entrainements et 20% de tests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Cas d’une classification multi-étiquette ou multi-label</a:t>
            </a:r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87" y="2708920"/>
            <a:ext cx="2304256" cy="101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4248125" cy="114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3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100" dirty="0" smtClean="0"/>
              <a:t>Créer automatiquement </a:t>
            </a:r>
            <a:r>
              <a:rPr lang="fr-FR" sz="1100" dirty="0"/>
              <a:t>des </a:t>
            </a:r>
            <a:r>
              <a:rPr lang="fr-FR" sz="1100" dirty="0" smtClean="0"/>
              <a:t>thèmes(</a:t>
            </a:r>
            <a:r>
              <a:rPr lang="fr-FR" sz="1100" dirty="0" err="1" smtClean="0"/>
              <a:t>topics</a:t>
            </a:r>
            <a:r>
              <a:rPr lang="fr-FR" sz="1100" dirty="0" smtClean="0"/>
              <a:t>) en </a:t>
            </a:r>
            <a:r>
              <a:rPr lang="fr-FR" sz="1100" dirty="0"/>
              <a:t>fonctions </a:t>
            </a:r>
            <a:r>
              <a:rPr lang="fr-FR" sz="1100" dirty="0" smtClean="0"/>
              <a:t>de </a:t>
            </a:r>
            <a:r>
              <a:rPr lang="fr-FR" sz="1100" dirty="0"/>
              <a:t>contenu et </a:t>
            </a:r>
            <a:r>
              <a:rPr lang="fr-FR" sz="1100" dirty="0" smtClean="0"/>
              <a:t>ressemblance des mots(</a:t>
            </a:r>
            <a:r>
              <a:rPr lang="fr-FR" sz="1100" dirty="0" err="1" smtClean="0"/>
              <a:t>Trending</a:t>
            </a:r>
            <a:r>
              <a:rPr lang="fr-FR" sz="1100" dirty="0" smtClean="0"/>
              <a:t> </a:t>
            </a:r>
            <a:r>
              <a:rPr lang="fr-FR" sz="1100" dirty="0" err="1" smtClean="0"/>
              <a:t>topics</a:t>
            </a:r>
            <a:r>
              <a:rPr lang="fr-FR" sz="1100" dirty="0" smtClean="0"/>
              <a:t>)</a:t>
            </a:r>
          </a:p>
          <a:p>
            <a:pPr algn="l"/>
            <a:r>
              <a:rPr lang="fr-FR" sz="1600" dirty="0" smtClean="0"/>
              <a:t>Le modèle LDA </a:t>
            </a:r>
            <a:r>
              <a:rPr lang="fr-FR" sz="1600" dirty="0"/>
              <a:t>(Latent </a:t>
            </a:r>
            <a:r>
              <a:rPr lang="fr-FR" sz="1600" dirty="0" err="1"/>
              <a:t>Derilicht</a:t>
            </a:r>
            <a:r>
              <a:rPr lang="fr-FR" sz="1600" dirty="0"/>
              <a:t> </a:t>
            </a:r>
            <a:r>
              <a:rPr lang="fr-FR" sz="1600" dirty="0" err="1"/>
              <a:t>Analysis</a:t>
            </a:r>
            <a:r>
              <a:rPr lang="fr-FR" sz="1600" dirty="0"/>
              <a:t>) </a:t>
            </a:r>
            <a:r>
              <a:rPr lang="fr-FR" sz="1600" dirty="0" smtClean="0"/>
              <a:t>:</a:t>
            </a:r>
          </a:p>
          <a:p>
            <a:pPr algn="l"/>
            <a:r>
              <a:rPr lang="fr-FR" sz="1100" dirty="0" smtClean="0"/>
              <a:t>C’est un modèle probabiliste avec hypothèses :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Un document est formé d’ensemble de mots(BOW)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Chaque document aborde un certain </a:t>
            </a:r>
            <a:r>
              <a:rPr lang="fr-FR" sz="1100" dirty="0" err="1" smtClean="0"/>
              <a:t>nbr</a:t>
            </a:r>
            <a:r>
              <a:rPr lang="fr-FR" sz="1100" dirty="0" smtClean="0"/>
              <a:t> de </a:t>
            </a:r>
            <a:r>
              <a:rPr lang="fr-FR" sz="1100" dirty="0" err="1" smtClean="0"/>
              <a:t>topic</a:t>
            </a:r>
            <a:r>
              <a:rPr lang="fr-FR" sz="1100" dirty="0" smtClean="0"/>
              <a:t> dans différentes proportions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Chaque mot  a sa proportion de probabilité d’être liée à un </a:t>
            </a:r>
            <a:r>
              <a:rPr lang="fr-FR" sz="1100" dirty="0" err="1" smtClean="0"/>
              <a:t>topic</a:t>
            </a:r>
            <a:endParaRPr lang="fr-FR" sz="1100" dirty="0" smtClean="0"/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Donc on peut représenter chaque </a:t>
            </a:r>
            <a:r>
              <a:rPr lang="fr-FR" sz="1100" dirty="0" err="1" smtClean="0"/>
              <a:t>topic</a:t>
            </a:r>
            <a:r>
              <a:rPr lang="fr-FR" sz="1100" dirty="0" smtClean="0"/>
              <a:t> par une probabilité sur chaque mot</a:t>
            </a:r>
          </a:p>
          <a:p>
            <a:pPr algn="l"/>
            <a:r>
              <a:rPr lang="fr-FR" sz="1100" dirty="0" smtClean="0"/>
              <a:t>LDA nous permet d’extraire ces probabilités entre </a:t>
            </a:r>
            <a:r>
              <a:rPr lang="fr-FR" sz="1100" dirty="0" err="1" smtClean="0"/>
              <a:t>topics</a:t>
            </a:r>
            <a:r>
              <a:rPr lang="fr-FR" sz="1100" dirty="0" smtClean="0"/>
              <a:t> et mots</a:t>
            </a:r>
          </a:p>
          <a:p>
            <a:pPr algn="l"/>
            <a:endParaRPr lang="fr-FR" sz="1100" dirty="0" smtClean="0"/>
          </a:p>
          <a:p>
            <a:pPr algn="l"/>
            <a:r>
              <a:rPr lang="fr-FR" sz="1100" b="1" u="sng" dirty="0" err="1" smtClean="0"/>
              <a:t>Topics</a:t>
            </a:r>
            <a:r>
              <a:rPr lang="fr-FR" sz="1100" b="1" u="sng" dirty="0" smtClean="0"/>
              <a:t> optimal avec </a:t>
            </a:r>
            <a:r>
              <a:rPr lang="fr-FR" sz="1100" b="1" u="sng" dirty="0" err="1" smtClean="0"/>
              <a:t>coherence_score</a:t>
            </a:r>
            <a:r>
              <a:rPr lang="fr-FR" sz="1100" b="1" u="sng" dirty="0" smtClean="0"/>
              <a:t> </a:t>
            </a:r>
            <a:r>
              <a:rPr lang="fr-FR" sz="1100" dirty="0" smtClean="0"/>
              <a:t>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2567111" cy="171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355976" y="4354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Topics</a:t>
            </a:r>
            <a:r>
              <a:rPr lang="fr-FR" sz="1200" dirty="0" smtClean="0"/>
              <a:t> à 6 pour </a:t>
            </a:r>
            <a:r>
              <a:rPr lang="fr-FR" sz="1200" dirty="0" err="1" smtClean="0"/>
              <a:t>coherence_score</a:t>
            </a:r>
            <a:r>
              <a:rPr lang="fr-FR" sz="1200" dirty="0" smtClean="0"/>
              <a:t> = 0,40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337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40568" y="-735367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200" u="sng" dirty="0" smtClean="0"/>
              <a:t>Les mots associés aux </a:t>
            </a:r>
            <a:r>
              <a:rPr lang="fr-FR" sz="1200" u="sng" dirty="0" err="1" smtClean="0"/>
              <a:t>topics</a:t>
            </a:r>
            <a:r>
              <a:rPr lang="fr-FR" sz="1200" u="sng" dirty="0" smtClean="0"/>
              <a:t>  LDA: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 smtClean="0"/>
          </a:p>
          <a:p>
            <a:pPr algn="l"/>
            <a:r>
              <a:rPr lang="fr-FR" sz="1200" dirty="0" smtClean="0"/>
              <a:t>Représentation graphique avec </a:t>
            </a:r>
            <a:r>
              <a:rPr lang="fr-FR" sz="1200" dirty="0" err="1" smtClean="0"/>
              <a:t>PyLDAVis</a:t>
            </a:r>
            <a:r>
              <a:rPr lang="fr-FR" sz="1200" dirty="0" smtClean="0"/>
              <a:t> :</a:t>
            </a:r>
            <a:endParaRPr lang="fr-FR" sz="12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04" y="1484784"/>
            <a:ext cx="6585967" cy="92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08260" y="2852936"/>
            <a:ext cx="4655828" cy="280831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96136" y="3826205"/>
            <a:ext cx="32403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La taille du cercle -&gt; l’importance du </a:t>
            </a:r>
            <a:r>
              <a:rPr lang="fr-FR" sz="1100" dirty="0" err="1" smtClean="0"/>
              <a:t>topic</a:t>
            </a:r>
            <a:r>
              <a:rPr lang="fr-FR" sz="1100" dirty="0" smtClean="0"/>
              <a:t> dans le document</a:t>
            </a:r>
          </a:p>
          <a:p>
            <a:r>
              <a:rPr lang="fr-FR" sz="1100" dirty="0" smtClean="0"/>
              <a:t>Distance entre les cercles -&gt; similitude</a:t>
            </a:r>
          </a:p>
          <a:p>
            <a:r>
              <a:rPr lang="fr-FR" sz="1100" dirty="0" smtClean="0"/>
              <a:t>Plot en rouge </a:t>
            </a:r>
            <a:r>
              <a:rPr lang="fr-FR" sz="1100" dirty="0"/>
              <a:t>-&gt; </a:t>
            </a:r>
            <a:r>
              <a:rPr lang="fr-FR" sz="1100" dirty="0" smtClean="0"/>
              <a:t>proportion des mots dans le </a:t>
            </a:r>
            <a:r>
              <a:rPr lang="fr-FR" sz="1100" dirty="0" err="1" smtClean="0"/>
              <a:t>topic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4353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14279</TotalTime>
  <Words>517</Words>
  <Application>Microsoft Office PowerPoint</Application>
  <PresentationFormat>Affichage à l'écran (4:3)</PresentationFormat>
  <Paragraphs>177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Sillage</vt:lpstr>
      <vt:lpstr>Projet 5 : Catégorisation automatiquement des questions</vt:lpstr>
      <vt:lpstr>Présentation PowerPoint</vt:lpstr>
      <vt:lpstr>Le contexte du projet :</vt:lpstr>
      <vt:lpstr>Les données :</vt:lpstr>
      <vt:lpstr>Préparations des données :</vt:lpstr>
      <vt:lpstr>Explorations des données :</vt:lpstr>
      <vt:lpstr>Explorations des données :</vt:lpstr>
      <vt:lpstr>Modélisation : Approche non-supervisée</vt:lpstr>
      <vt:lpstr>Modélisation : Approche non-supervisée</vt:lpstr>
      <vt:lpstr>Modélisation : Approche non-supervisée</vt:lpstr>
      <vt:lpstr>Modélisation : Approche supervisée</vt:lpstr>
      <vt:lpstr>Test Web API</vt:lpstr>
      <vt:lpstr>Conclusion :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Application au service de la santé publique</dc:title>
  <dc:creator>Léandre ANDRIANIAINA</dc:creator>
  <cp:lastModifiedBy>Utilisateur</cp:lastModifiedBy>
  <cp:revision>458</cp:revision>
  <dcterms:created xsi:type="dcterms:W3CDTF">2020-08-16T07:04:00Z</dcterms:created>
  <dcterms:modified xsi:type="dcterms:W3CDTF">2020-12-21T17:06:52Z</dcterms:modified>
</cp:coreProperties>
</file>