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6"/>
  </p:notesMasterIdLst>
  <p:sldIdLst>
    <p:sldId id="256" r:id="rId2"/>
    <p:sldId id="258" r:id="rId3"/>
    <p:sldId id="257" r:id="rId4"/>
    <p:sldId id="311" r:id="rId5"/>
    <p:sldId id="305" r:id="rId6"/>
    <p:sldId id="314" r:id="rId7"/>
    <p:sldId id="315" r:id="rId8"/>
    <p:sldId id="303" r:id="rId9"/>
    <p:sldId id="317" r:id="rId10"/>
    <p:sldId id="318" r:id="rId11"/>
    <p:sldId id="319" r:id="rId12"/>
    <p:sldId id="320" r:id="rId13"/>
    <p:sldId id="310" r:id="rId14"/>
    <p:sldId id="25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24" autoAdjust="0"/>
    <p:restoredTop sz="94660"/>
  </p:normalViewPr>
  <p:slideViewPr>
    <p:cSldViewPr>
      <p:cViewPr>
        <p:scale>
          <a:sx n="80" d="100"/>
          <a:sy n="80" d="100"/>
        </p:scale>
        <p:origin x="-1272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3E8E9-A919-4C68-B121-14F6D52B650C}" type="datetimeFigureOut">
              <a:rPr lang="fr-FR" smtClean="0"/>
              <a:t>05/01/2021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4C60B-6AD9-4E68-89E5-7033226BB1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4285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4C60B-6AD9-4E68-89E5-7033226BB10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9224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7259-87B9-47CA-BDEC-5E4090DC5F8C}" type="datetime1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Léandre ANDRIANIAINA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DB67-1693-43A0-9021-85F20F6F8AED}" type="datetime1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Léandre ANDRIANIAINA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767E-2D91-4B6D-8927-95616B518184}" type="datetime1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Léandre ANDRIANIAINA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7539-BEFC-4A18-B7F5-4AD99A53FA3F}" type="datetime1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Léandre ANDRIANIAINA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2279-316E-4322-9EED-FB99523F486A}" type="datetime1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Léandre ANDRIANIAINA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11A7E-14CC-4DE4-BB24-955A4AF16883}" type="datetime1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Léandre ANDRIANIAINA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0C3A-172C-4742-920C-170AC9D6884C}" type="datetime1">
              <a:rPr lang="en-US" smtClean="0"/>
              <a:t>1/5/2021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Léandre ANDRIANIAINA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7F3A-1F5C-45D2-8635-BAC0A49137F8}" type="datetime1">
              <a:rPr lang="en-US" smtClean="0"/>
              <a:t>1/5/2021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Léandre ANDRIANIAINA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40A2E-73EE-4399-AF44-FCFE875BF5D2}" type="datetime1">
              <a:rPr lang="en-US" smtClean="0"/>
              <a:t>1/5/2021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Léandre ANDRIANIAINA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875F7-6E45-4E8B-AAB9-B00487A5ED42}" type="datetime1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Léandre ANDRIANIAINA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89CD-65BC-4528-9972-1F20B0B941FC}" type="datetime1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Léandre ANDRIANIAINA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E7E45CF-CF3A-4023-8F43-FD308A6C0D8F}" type="datetime1">
              <a:rPr lang="en-US" smtClean="0"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Léandre ANDRIANIAINA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7E63A33-8271-4DD0-9C48-789913D7C11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iming>
    <p:tnLst>
      <p:par>
        <p:cTn id="1" dur="indefinite" restart="never" nodeType="tmRoot"/>
      </p:par>
    </p:tnLst>
  </p:timing>
  <p:hf hdr="0" dt="0"/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1473794" y="5052545"/>
            <a:ext cx="7058645" cy="536695"/>
          </a:xfrm>
        </p:spPr>
        <p:txBody>
          <a:bodyPr>
            <a:normAutofit/>
          </a:bodyPr>
          <a:lstStyle/>
          <a:p>
            <a:pPr algn="r"/>
            <a:r>
              <a:rPr lang="fr-FR" sz="2000" dirty="0"/>
              <a:t>Formation IML </a:t>
            </a:r>
            <a:r>
              <a:rPr lang="fr-FR" sz="2000" dirty="0" smtClean="0"/>
              <a:t>2020</a:t>
            </a:r>
            <a:endParaRPr lang="fr-FR" sz="2000" dirty="0"/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467544" y="1628800"/>
            <a:ext cx="8208912" cy="2016224"/>
          </a:xfrm>
        </p:spPr>
        <p:txBody>
          <a:bodyPr/>
          <a:lstStyle/>
          <a:p>
            <a:pPr marL="182880" indent="0">
              <a:buNone/>
            </a:pPr>
            <a:r>
              <a:rPr lang="fr-FR" sz="4000" dirty="0"/>
              <a:t>Projet </a:t>
            </a:r>
            <a:r>
              <a:rPr lang="fr-FR" sz="4000" dirty="0" smtClean="0"/>
              <a:t>5 : Catégorisation automatiquement des questions</a:t>
            </a:r>
            <a:endParaRPr lang="fr-FR" sz="40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Léandre ANDRIANIAINA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319" y="6212347"/>
            <a:ext cx="913681" cy="64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56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424936" cy="720080"/>
          </a:xfrm>
        </p:spPr>
        <p:txBody>
          <a:bodyPr/>
          <a:lstStyle/>
          <a:p>
            <a:pPr marL="0" indent="0" algn="l">
              <a:buNone/>
            </a:pPr>
            <a:r>
              <a:rPr lang="fr-FR" sz="3200" dirty="0" smtClean="0"/>
              <a:t>Modélisation : Approche non-supervisée</a:t>
            </a:r>
            <a:endParaRPr lang="fr-FR" sz="32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11559" y="1196751"/>
            <a:ext cx="8077985" cy="4680521"/>
          </a:xfrm>
        </p:spPr>
        <p:txBody>
          <a:bodyPr>
            <a:normAutofit/>
          </a:bodyPr>
          <a:lstStyle/>
          <a:p>
            <a:pPr algn="l"/>
            <a:r>
              <a:rPr lang="fr-FR" sz="1600" dirty="0" smtClean="0"/>
              <a:t>Le modèle NMF </a:t>
            </a:r>
            <a:r>
              <a:rPr lang="fr-FR" sz="1600" dirty="0"/>
              <a:t>(Non-</a:t>
            </a:r>
            <a:r>
              <a:rPr lang="fr-FR" sz="1600" dirty="0" err="1"/>
              <a:t>Negative</a:t>
            </a:r>
            <a:r>
              <a:rPr lang="fr-FR" sz="1600" dirty="0"/>
              <a:t> Matrix </a:t>
            </a:r>
            <a:r>
              <a:rPr lang="fr-FR" sz="1600" dirty="0" err="1"/>
              <a:t>Factorization</a:t>
            </a:r>
            <a:r>
              <a:rPr lang="fr-FR" sz="1600" dirty="0"/>
              <a:t>) </a:t>
            </a:r>
            <a:r>
              <a:rPr lang="fr-FR" sz="1600" dirty="0" smtClean="0"/>
              <a:t>:</a:t>
            </a:r>
          </a:p>
          <a:p>
            <a:pPr algn="l"/>
            <a:endParaRPr lang="fr-FR" sz="1100" dirty="0" smtClean="0"/>
          </a:p>
          <a:p>
            <a:pPr algn="l"/>
            <a:endParaRPr lang="fr-FR" sz="1100" dirty="0"/>
          </a:p>
          <a:p>
            <a:pPr algn="l"/>
            <a:endParaRPr lang="fr-FR" sz="1100" dirty="0" smtClean="0"/>
          </a:p>
          <a:p>
            <a:pPr algn="l"/>
            <a:endParaRPr lang="fr-FR" sz="1100" dirty="0"/>
          </a:p>
          <a:p>
            <a:pPr algn="l"/>
            <a:endParaRPr lang="fr-FR" sz="1100" dirty="0" smtClean="0"/>
          </a:p>
          <a:p>
            <a:pPr algn="l"/>
            <a:endParaRPr lang="fr-FR" sz="1100" dirty="0"/>
          </a:p>
          <a:p>
            <a:pPr algn="l"/>
            <a:endParaRPr lang="fr-FR" sz="1600" dirty="0" smtClean="0"/>
          </a:p>
          <a:p>
            <a:pPr algn="l"/>
            <a:endParaRPr lang="fr-FR" sz="1600" dirty="0" smtClean="0"/>
          </a:p>
          <a:p>
            <a:pPr algn="l"/>
            <a:r>
              <a:rPr lang="fr-FR" sz="1600" dirty="0" smtClean="0"/>
              <a:t>Mesures de performance : </a:t>
            </a:r>
          </a:p>
          <a:p>
            <a:pPr algn="l"/>
            <a:r>
              <a:rPr lang="fr-FR" sz="1100" dirty="0" smtClean="0"/>
              <a:t>« </a:t>
            </a:r>
            <a:r>
              <a:rPr lang="fr-FR" sz="1100" b="1" dirty="0" err="1" smtClean="0"/>
              <a:t>Jacard_smilarity</a:t>
            </a:r>
            <a:r>
              <a:rPr lang="fr-FR" sz="1100" dirty="0" smtClean="0"/>
              <a:t> », </a:t>
            </a:r>
            <a:r>
              <a:rPr lang="fr-FR" sz="1100" dirty="0"/>
              <a:t>permet de </a:t>
            </a:r>
            <a:r>
              <a:rPr lang="fr-FR" sz="1100" dirty="0" smtClean="0"/>
              <a:t>mesurer la </a:t>
            </a:r>
            <a:r>
              <a:rPr lang="fr-FR" sz="1100" dirty="0" smtClean="0"/>
              <a:t>similarité </a:t>
            </a:r>
            <a:r>
              <a:rPr lang="fr-FR" sz="1100" dirty="0" smtClean="0"/>
              <a:t>entre </a:t>
            </a:r>
            <a:r>
              <a:rPr lang="fr-FR" sz="1100" dirty="0" smtClean="0"/>
              <a:t>les vrais tags et les </a:t>
            </a:r>
            <a:r>
              <a:rPr lang="fr-FR" sz="1100" dirty="0" smtClean="0"/>
              <a:t>tags </a:t>
            </a:r>
            <a:r>
              <a:rPr lang="fr-FR" sz="1100" dirty="0" err="1" smtClean="0"/>
              <a:t>predits</a:t>
            </a:r>
            <a:endParaRPr lang="fr-FR" sz="1100" dirty="0" smtClean="0"/>
          </a:p>
          <a:p>
            <a:pPr algn="l"/>
            <a:r>
              <a:rPr lang="fr-FR" sz="1100" dirty="0" smtClean="0"/>
              <a:t>valeur comprise entre [0,1]</a:t>
            </a:r>
            <a:endParaRPr lang="fr-FR" sz="1100" b="1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Léandre</a:t>
            </a:r>
            <a:r>
              <a:rPr lang="en-US" dirty="0" smtClean="0"/>
              <a:t> ANDRIANIAINA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319" y="6212347"/>
            <a:ext cx="913681" cy="645653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1484784"/>
            <a:ext cx="4536503" cy="2200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073" y="5033573"/>
            <a:ext cx="300447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76" y="4497310"/>
            <a:ext cx="4970297" cy="1288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333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424936" cy="720080"/>
          </a:xfrm>
        </p:spPr>
        <p:txBody>
          <a:bodyPr/>
          <a:lstStyle/>
          <a:p>
            <a:pPr marL="0" indent="0" algn="l">
              <a:buNone/>
            </a:pPr>
            <a:r>
              <a:rPr lang="fr-FR" sz="3200" dirty="0" smtClean="0"/>
              <a:t>Modélisation : Approche supervisée</a:t>
            </a:r>
            <a:endParaRPr lang="fr-FR" sz="32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11560" y="1196751"/>
            <a:ext cx="7848872" cy="4656713"/>
          </a:xfrm>
        </p:spPr>
        <p:txBody>
          <a:bodyPr>
            <a:normAutofit/>
          </a:bodyPr>
          <a:lstStyle/>
          <a:p>
            <a:pPr algn="l"/>
            <a:r>
              <a:rPr lang="fr-FR" sz="1100" dirty="0" smtClean="0"/>
              <a:t>Déterminer la liste des tags qui correspond à une phrase en entrée </a:t>
            </a:r>
          </a:p>
          <a:p>
            <a:pPr algn="l"/>
            <a:r>
              <a:rPr lang="fr-FR" sz="1600" dirty="0" smtClean="0"/>
              <a:t>Plusieurs modèles testés </a:t>
            </a:r>
          </a:p>
          <a:p>
            <a:pPr algn="l"/>
            <a:r>
              <a:rPr lang="fr-FR" sz="1600" u="sng" dirty="0" err="1" smtClean="0"/>
              <a:t>Metrics</a:t>
            </a:r>
            <a:r>
              <a:rPr lang="fr-FR" sz="1600" dirty="0" smtClean="0"/>
              <a:t> : </a:t>
            </a:r>
          </a:p>
          <a:p>
            <a:pPr algn="l"/>
            <a:r>
              <a:rPr lang="fr-FR" sz="1100" dirty="0" err="1" smtClean="0"/>
              <a:t>Jaccard_score</a:t>
            </a:r>
            <a:r>
              <a:rPr lang="fr-FR" sz="1100" dirty="0" smtClean="0"/>
              <a:t> : mesure de similarité et diversité entre les </a:t>
            </a:r>
            <a:r>
              <a:rPr lang="fr-FR" sz="1100" dirty="0"/>
              <a:t>é</a:t>
            </a:r>
            <a:r>
              <a:rPr lang="fr-FR" sz="1100" dirty="0" smtClean="0"/>
              <a:t>chantillons</a:t>
            </a:r>
          </a:p>
          <a:p>
            <a:pPr algn="l"/>
            <a:r>
              <a:rPr lang="fr-FR" sz="1100" dirty="0" err="1" smtClean="0"/>
              <a:t>Accuracy_score</a:t>
            </a:r>
            <a:r>
              <a:rPr lang="fr-FR" sz="1100" dirty="0" smtClean="0"/>
              <a:t> : mesure de précision de prédiction</a:t>
            </a:r>
          </a:p>
          <a:p>
            <a:pPr algn="l"/>
            <a:r>
              <a:rPr lang="fr-FR" sz="1600" b="1" u="sng" dirty="0" smtClean="0"/>
              <a:t>Résultats </a:t>
            </a:r>
            <a:r>
              <a:rPr lang="fr-FR" sz="1600" dirty="0" smtClean="0"/>
              <a:t>: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Léandre</a:t>
            </a:r>
            <a:r>
              <a:rPr lang="en-US" dirty="0" smtClean="0"/>
              <a:t> ANDRIANIAINA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319" y="6212347"/>
            <a:ext cx="913681" cy="645653"/>
          </a:xfrm>
          <a:prstGeom prst="rect">
            <a:avLst/>
          </a:prstGeom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924943"/>
            <a:ext cx="3240360" cy="3290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4375688" y="4653136"/>
            <a:ext cx="41044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LogisticRegression</a:t>
            </a:r>
            <a:r>
              <a:rPr lang="fr-FR" sz="1200" dirty="0" smtClean="0"/>
              <a:t> a un meilleur score(0,45)</a:t>
            </a:r>
          </a:p>
          <a:p>
            <a:endParaRPr lang="fr-FR" sz="1200" dirty="0" smtClean="0"/>
          </a:p>
          <a:p>
            <a:r>
              <a:rPr lang="fr-FR" sz="1200" dirty="0" smtClean="0"/>
              <a:t>C’est un modèle de régression binomiale, c’est un cas particulier de modèle linéaire généralisé</a:t>
            </a:r>
          </a:p>
          <a:p>
            <a:endParaRPr lang="fr-FR" sz="1200" dirty="0"/>
          </a:p>
          <a:p>
            <a:r>
              <a:rPr lang="fr-FR" sz="1200" dirty="0" smtClean="0"/>
              <a:t>Modèle à utiliser dans le </a:t>
            </a:r>
            <a:r>
              <a:rPr lang="fr-FR" sz="1200" dirty="0" err="1" smtClean="0"/>
              <a:t>WebAPI</a:t>
            </a:r>
            <a:endParaRPr lang="fr-FR" sz="1200" dirty="0"/>
          </a:p>
        </p:txBody>
      </p:sp>
      <p:sp>
        <p:nvSpPr>
          <p:cNvPr id="4" name="ZoneTexte 3"/>
          <p:cNvSpPr txBox="1"/>
          <p:nvPr/>
        </p:nvSpPr>
        <p:spPr>
          <a:xfrm>
            <a:off x="4354740" y="2780928"/>
            <a:ext cx="38884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Temps d’entrainement (s) : </a:t>
            </a:r>
          </a:p>
          <a:p>
            <a:pPr lvl="1"/>
            <a:r>
              <a:rPr lang="fr-FR" sz="1100" dirty="0" err="1" smtClean="0">
                <a:solidFill>
                  <a:srgbClr val="C00000"/>
                </a:solidFill>
              </a:rPr>
              <a:t>LogisticsRegression</a:t>
            </a:r>
            <a:r>
              <a:rPr lang="fr-FR" sz="1100" dirty="0" smtClean="0">
                <a:solidFill>
                  <a:srgbClr val="C00000"/>
                </a:solidFill>
              </a:rPr>
              <a:t> : 	</a:t>
            </a:r>
            <a:r>
              <a:rPr lang="fr-FR" sz="1100" dirty="0">
                <a:solidFill>
                  <a:srgbClr val="C00000"/>
                </a:solidFill>
              </a:rPr>
              <a:t>	</a:t>
            </a:r>
            <a:r>
              <a:rPr lang="fr-FR" sz="1100" dirty="0" smtClean="0">
                <a:solidFill>
                  <a:srgbClr val="C00000"/>
                </a:solidFill>
              </a:rPr>
              <a:t>2,25 mn</a:t>
            </a:r>
          </a:p>
          <a:p>
            <a:pPr lvl="1"/>
            <a:r>
              <a:rPr lang="fr-FR" sz="1100" dirty="0" err="1" smtClean="0"/>
              <a:t>SGDBClassifier</a:t>
            </a:r>
            <a:r>
              <a:rPr lang="fr-FR" sz="1100" dirty="0" smtClean="0"/>
              <a:t> :	 	0,28 mn</a:t>
            </a:r>
          </a:p>
          <a:p>
            <a:pPr lvl="1"/>
            <a:r>
              <a:rPr lang="fr-FR" sz="1100" dirty="0" err="1" smtClean="0"/>
              <a:t>RandomForest</a:t>
            </a:r>
            <a:r>
              <a:rPr lang="fr-FR" sz="1100" dirty="0" smtClean="0"/>
              <a:t> : 	 	1,60 mn</a:t>
            </a:r>
          </a:p>
          <a:p>
            <a:pPr lvl="1"/>
            <a:r>
              <a:rPr lang="fr-FR" sz="1100" dirty="0" smtClean="0"/>
              <a:t>KNN :		 	13,4 mn</a:t>
            </a:r>
          </a:p>
          <a:p>
            <a:pPr lvl="1"/>
            <a:r>
              <a:rPr lang="fr-FR" sz="1100" dirty="0" err="1" smtClean="0"/>
              <a:t>MultinomialNB</a:t>
            </a:r>
            <a:r>
              <a:rPr lang="fr-FR" sz="1100" dirty="0" smtClean="0"/>
              <a:t> :	 	0,10 mn</a:t>
            </a:r>
          </a:p>
          <a:p>
            <a:pPr lvl="1"/>
            <a:r>
              <a:rPr lang="fr-FR" sz="1100" dirty="0" err="1" smtClean="0"/>
              <a:t>LinearSVC</a:t>
            </a:r>
            <a:r>
              <a:rPr lang="fr-FR" sz="1100" dirty="0" smtClean="0"/>
              <a:t> :	 	9,08 mn</a:t>
            </a:r>
          </a:p>
          <a:p>
            <a:pPr lvl="1"/>
            <a:r>
              <a:rPr lang="fr-FR" sz="1100" dirty="0" smtClean="0"/>
              <a:t>Perceptron:	 	1,08 mn</a:t>
            </a:r>
          </a:p>
          <a:p>
            <a:pPr lvl="1"/>
            <a:r>
              <a:rPr lang="fr-FR" sz="1100" dirty="0" err="1" smtClean="0"/>
              <a:t>PassiveAgressiveClassifier</a:t>
            </a:r>
            <a:r>
              <a:rPr lang="fr-FR" sz="1100" dirty="0" smtClean="0"/>
              <a:t> : 	1,40mn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362558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424936" cy="720080"/>
          </a:xfrm>
        </p:spPr>
        <p:txBody>
          <a:bodyPr/>
          <a:lstStyle/>
          <a:p>
            <a:pPr marL="0" indent="0" algn="l">
              <a:buNone/>
            </a:pPr>
            <a:r>
              <a:rPr lang="fr-FR" sz="3200" dirty="0" smtClean="0"/>
              <a:t>Test Web API</a:t>
            </a:r>
            <a:endParaRPr lang="fr-FR" sz="32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11560" y="1196752"/>
            <a:ext cx="7848872" cy="4464496"/>
          </a:xfrm>
        </p:spPr>
        <p:txBody>
          <a:bodyPr>
            <a:normAutofit/>
          </a:bodyPr>
          <a:lstStyle/>
          <a:p>
            <a:pPr algn="l"/>
            <a:endParaRPr lang="fr-FR" sz="1100" dirty="0" smtClean="0"/>
          </a:p>
          <a:p>
            <a:pPr algn="l"/>
            <a:r>
              <a:rPr lang="fr-FR" sz="1100" dirty="0" smtClean="0"/>
              <a:t>API développé avec </a:t>
            </a:r>
            <a:r>
              <a:rPr lang="fr-FR" sz="1100" dirty="0" err="1" smtClean="0"/>
              <a:t>Flask</a:t>
            </a:r>
            <a:r>
              <a:rPr lang="fr-FR" sz="1100" dirty="0"/>
              <a:t> </a:t>
            </a:r>
            <a:r>
              <a:rPr lang="fr-FR" sz="1100" dirty="0" smtClean="0"/>
              <a:t>utilisant le modèle « </a:t>
            </a:r>
            <a:r>
              <a:rPr lang="fr-FR" sz="1100" dirty="0" err="1" smtClean="0"/>
              <a:t>LogisticRegression</a:t>
            </a:r>
            <a:r>
              <a:rPr lang="fr-FR" sz="1100" dirty="0" smtClean="0"/>
              <a:t> »</a:t>
            </a:r>
          </a:p>
          <a:p>
            <a:pPr algn="l"/>
            <a:r>
              <a:rPr lang="fr-FR" sz="1100" dirty="0" smtClean="0"/>
              <a:t>Interface réalisé avec des </a:t>
            </a:r>
            <a:r>
              <a:rPr lang="fr-FR" sz="1100" dirty="0" err="1"/>
              <a:t>T</a:t>
            </a:r>
            <a:r>
              <a:rPr lang="fr-FR" sz="1100" dirty="0" err="1" smtClean="0"/>
              <a:t>emplates</a:t>
            </a:r>
            <a:r>
              <a:rPr lang="fr-FR" sz="1100" dirty="0" smtClean="0"/>
              <a:t> « HTML »</a:t>
            </a:r>
          </a:p>
          <a:p>
            <a:pPr algn="l"/>
            <a:r>
              <a:rPr lang="fr-FR" sz="1100" dirty="0"/>
              <a:t>H</a:t>
            </a:r>
            <a:r>
              <a:rPr lang="fr-FR" sz="1100" dirty="0" smtClean="0"/>
              <a:t>ébergement sur </a:t>
            </a:r>
            <a:r>
              <a:rPr lang="fr-FR" sz="1100" dirty="0" err="1"/>
              <a:t>PythonAnywhere</a:t>
            </a:r>
            <a:r>
              <a:rPr lang="fr-FR" sz="1100" dirty="0"/>
              <a:t>(http://leandre12.pythonanywhere.com/)</a:t>
            </a:r>
            <a:endParaRPr lang="fr-FR" sz="1100" dirty="0" smtClean="0"/>
          </a:p>
          <a:p>
            <a:pPr algn="l"/>
            <a:r>
              <a:rPr lang="fr-FR" sz="1100" dirty="0" smtClean="0"/>
              <a:t>Phrase de test : </a:t>
            </a:r>
            <a:r>
              <a:rPr lang="fr-FR" sz="1100" dirty="0"/>
              <a:t>« </a:t>
            </a:r>
            <a:r>
              <a:rPr lang="fr-FR" sz="1100" dirty="0" smtClean="0"/>
              <a:t>Mes langages préférés sont : </a:t>
            </a:r>
            <a:r>
              <a:rPr lang="fr-FR" sz="1100" dirty="0" err="1" smtClean="0"/>
              <a:t>javascript</a:t>
            </a:r>
            <a:r>
              <a:rPr lang="fr-FR" sz="1100" dirty="0" smtClean="0"/>
              <a:t>, python, c#, PHP»</a:t>
            </a:r>
          </a:p>
          <a:p>
            <a:pPr algn="l"/>
            <a:endParaRPr lang="fr-FR" sz="1100" dirty="0" smtClean="0"/>
          </a:p>
          <a:p>
            <a:pPr algn="l"/>
            <a:endParaRPr lang="fr-FR" sz="1100" dirty="0"/>
          </a:p>
          <a:p>
            <a:pPr algn="l"/>
            <a:endParaRPr lang="fr-FR" sz="1100" dirty="0" smtClean="0"/>
          </a:p>
          <a:p>
            <a:pPr algn="l"/>
            <a:endParaRPr lang="fr-FR" sz="1100" dirty="0"/>
          </a:p>
          <a:p>
            <a:pPr algn="l"/>
            <a:endParaRPr lang="fr-FR" sz="1100" dirty="0" smtClean="0"/>
          </a:p>
          <a:p>
            <a:pPr algn="l"/>
            <a:endParaRPr lang="fr-FR" sz="1100" dirty="0"/>
          </a:p>
          <a:p>
            <a:pPr algn="l"/>
            <a:endParaRPr lang="fr-FR" sz="1100" dirty="0" smtClean="0"/>
          </a:p>
          <a:p>
            <a:pPr algn="l"/>
            <a:endParaRPr lang="fr-FR" sz="1100" dirty="0"/>
          </a:p>
          <a:p>
            <a:pPr algn="l"/>
            <a:endParaRPr lang="fr-FR" sz="1100" dirty="0" smtClean="0"/>
          </a:p>
          <a:p>
            <a:pPr algn="l"/>
            <a:endParaRPr lang="fr-FR" sz="1100" dirty="0"/>
          </a:p>
          <a:p>
            <a:pPr algn="l"/>
            <a:endParaRPr lang="fr-FR" sz="1100" dirty="0" smtClean="0"/>
          </a:p>
          <a:p>
            <a:pPr algn="l"/>
            <a:endParaRPr lang="fr-FR" sz="1100" dirty="0"/>
          </a:p>
          <a:p>
            <a:pPr algn="l"/>
            <a:r>
              <a:rPr lang="fr-FR" sz="1100" dirty="0" smtClean="0"/>
              <a:t>Résultat : </a:t>
            </a:r>
            <a:r>
              <a:rPr lang="fr-FR" sz="1100" dirty="0"/>
              <a:t>['</a:t>
            </a:r>
            <a:r>
              <a:rPr lang="fr-FR" sz="1100" dirty="0" err="1"/>
              <a:t>javascript</a:t>
            </a:r>
            <a:r>
              <a:rPr lang="fr-FR" sz="1100" dirty="0"/>
              <a:t>', 'python']</a:t>
            </a:r>
            <a:endParaRPr lang="fr-FR" sz="1100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Léandre</a:t>
            </a:r>
            <a:r>
              <a:rPr lang="en-US" dirty="0" smtClean="0"/>
              <a:t> ANDRIANIAINA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319" y="6212347"/>
            <a:ext cx="913681" cy="645653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47" y="2708920"/>
            <a:ext cx="7545673" cy="2435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639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424936" cy="720080"/>
          </a:xfrm>
        </p:spPr>
        <p:txBody>
          <a:bodyPr/>
          <a:lstStyle/>
          <a:p>
            <a:pPr marL="0" indent="0" algn="l">
              <a:buNone/>
            </a:pPr>
            <a:r>
              <a:rPr lang="fr-FR" sz="3200" dirty="0" smtClean="0"/>
              <a:t>Conclusion :</a:t>
            </a:r>
            <a:endParaRPr lang="fr-FR" sz="32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11560" y="1196752"/>
            <a:ext cx="7848872" cy="4824536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endParaRPr lang="fr-FR" dirty="0" smtClean="0"/>
          </a:p>
          <a:p>
            <a:pPr marL="342900" indent="-342900" algn="l">
              <a:buFontTx/>
              <a:buChar char="-"/>
            </a:pPr>
            <a:r>
              <a:rPr lang="fr-FR" dirty="0" smtClean="0"/>
              <a:t>BDD complète avec beaucoup de possibilités d’analyse</a:t>
            </a:r>
          </a:p>
          <a:p>
            <a:pPr marL="342900" indent="-342900" algn="l">
              <a:buFontTx/>
              <a:buChar char="-"/>
            </a:pPr>
            <a:r>
              <a:rPr lang="fr-FR" dirty="0" smtClean="0"/>
              <a:t>3 données essentielles dans </a:t>
            </a:r>
            <a:r>
              <a:rPr lang="fr-FR" dirty="0" err="1" smtClean="0"/>
              <a:t>Posts</a:t>
            </a:r>
            <a:r>
              <a:rPr lang="fr-FR" dirty="0" smtClean="0"/>
              <a:t> : </a:t>
            </a:r>
            <a:r>
              <a:rPr lang="fr-FR" dirty="0" err="1" smtClean="0"/>
              <a:t>Title</a:t>
            </a:r>
            <a:r>
              <a:rPr lang="fr-FR" dirty="0" smtClean="0"/>
              <a:t>, Body, Tags</a:t>
            </a:r>
          </a:p>
          <a:p>
            <a:pPr marL="342900" indent="-342900" algn="l">
              <a:buFontTx/>
              <a:buChar char="-"/>
            </a:pPr>
            <a:r>
              <a:rPr lang="fr-FR" dirty="0" smtClean="0"/>
              <a:t>Modèle de </a:t>
            </a:r>
            <a:r>
              <a:rPr lang="fr-FR" dirty="0" err="1" smtClean="0"/>
              <a:t>LogisticRegression</a:t>
            </a:r>
            <a:r>
              <a:rPr lang="fr-FR" dirty="0" smtClean="0"/>
              <a:t> le plus performent</a:t>
            </a:r>
          </a:p>
          <a:p>
            <a:pPr marL="342900" indent="-342900" algn="l">
              <a:buFontTx/>
              <a:buChar char="-"/>
            </a:pPr>
            <a:r>
              <a:rPr lang="fr-FR" dirty="0" smtClean="0"/>
              <a:t>Axes d’améliorations possibles :</a:t>
            </a:r>
          </a:p>
          <a:p>
            <a:pPr algn="l"/>
            <a:r>
              <a:rPr lang="fr-FR" dirty="0"/>
              <a:t>	</a:t>
            </a:r>
            <a:r>
              <a:rPr lang="fr-FR" dirty="0" smtClean="0"/>
              <a:t>- Pris en compte date d’enregistrement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Léandre</a:t>
            </a:r>
            <a:r>
              <a:rPr lang="en-US" dirty="0" smtClean="0"/>
              <a:t> ANDRIANIAINA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319" y="6212347"/>
            <a:ext cx="913681" cy="64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7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03648" y="2852936"/>
            <a:ext cx="6812237" cy="648072"/>
          </a:xfrm>
        </p:spPr>
        <p:txBody>
          <a:bodyPr/>
          <a:lstStyle/>
          <a:p>
            <a:pPr marL="0" indent="0" algn="ctr">
              <a:buNone/>
            </a:pPr>
            <a:r>
              <a:rPr lang="fr-FR" sz="4000" dirty="0" smtClean="0"/>
              <a:t>Merci pour votre attention</a:t>
            </a:r>
            <a:endParaRPr lang="fr-FR" sz="40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Léandre ANDRIANIAINA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319" y="6212347"/>
            <a:ext cx="913681" cy="64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79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Léandre ANDRIANIAINA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971600" y="332656"/>
            <a:ext cx="5966666" cy="720080"/>
          </a:xfrm>
          <a:prstGeom prst="rect">
            <a:avLst/>
          </a:prstGeo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 cap="none" baseline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l">
              <a:buFont typeface="Georgia" pitchFamily="18" charset="0"/>
              <a:buNone/>
            </a:pPr>
            <a:r>
              <a:rPr lang="fr-FR" sz="3600" dirty="0" smtClean="0"/>
              <a:t>Plan de présentation :</a:t>
            </a:r>
            <a:endParaRPr lang="fr-FR" sz="3600" dirty="0"/>
          </a:p>
        </p:txBody>
      </p:sp>
      <p:sp>
        <p:nvSpPr>
          <p:cNvPr id="7" name="Espace réservé du texte 2"/>
          <p:cNvSpPr>
            <a:spLocks noGrp="1"/>
          </p:cNvSpPr>
          <p:nvPr>
            <p:ph type="body" idx="1"/>
          </p:nvPr>
        </p:nvSpPr>
        <p:spPr>
          <a:xfrm>
            <a:off x="899592" y="1484784"/>
            <a:ext cx="7488832" cy="4320480"/>
          </a:xfrm>
        </p:spPr>
        <p:txBody>
          <a:bodyPr>
            <a:normAutofit/>
          </a:bodyPr>
          <a:lstStyle/>
          <a:p>
            <a:pPr marL="342900" indent="-342900" algn="l">
              <a:buFont typeface="Arial" pitchFamily="34" charset="0"/>
              <a:buChar char="•"/>
            </a:pPr>
            <a:endParaRPr lang="fr-FR" dirty="0" smtClean="0"/>
          </a:p>
          <a:p>
            <a:pPr marL="571500" indent="-571500" algn="l">
              <a:buFont typeface="+mj-lt"/>
              <a:buAutoNum type="romanLcPeriod"/>
            </a:pPr>
            <a:r>
              <a:rPr lang="fr-FR" dirty="0" smtClean="0"/>
              <a:t>Le contexte du projet</a:t>
            </a:r>
          </a:p>
          <a:p>
            <a:pPr marL="571500" indent="-571500" algn="l">
              <a:buFont typeface="+mj-lt"/>
              <a:buAutoNum type="romanLcPeriod"/>
            </a:pPr>
            <a:r>
              <a:rPr lang="fr-FR" dirty="0" smtClean="0"/>
              <a:t>Les données du projet</a:t>
            </a:r>
          </a:p>
          <a:p>
            <a:pPr marL="571500" indent="-571500" algn="l">
              <a:buFont typeface="+mj-lt"/>
              <a:buAutoNum type="romanLcPeriod"/>
            </a:pPr>
            <a:r>
              <a:rPr lang="fr-FR" dirty="0" smtClean="0"/>
              <a:t>Les préparations et explorations des données</a:t>
            </a:r>
          </a:p>
          <a:p>
            <a:pPr marL="571500" indent="-571500" algn="l">
              <a:buFont typeface="+mj-lt"/>
              <a:buAutoNum type="romanLcPeriod"/>
            </a:pPr>
            <a:r>
              <a:rPr lang="fr-FR" dirty="0" smtClean="0"/>
              <a:t>L’approche non-supervisée</a:t>
            </a:r>
          </a:p>
          <a:p>
            <a:pPr marL="571500" indent="-571500" algn="l">
              <a:buFont typeface="+mj-lt"/>
              <a:buAutoNum type="romanLcPeriod"/>
            </a:pPr>
            <a:r>
              <a:rPr lang="fr-FR" dirty="0" smtClean="0"/>
              <a:t>L’approche supervisée</a:t>
            </a:r>
          </a:p>
          <a:p>
            <a:pPr marL="571500" indent="-571500" algn="l">
              <a:buFont typeface="+mj-lt"/>
              <a:buAutoNum type="romanLcPeriod"/>
            </a:pPr>
            <a:r>
              <a:rPr lang="fr-FR" dirty="0" smtClean="0"/>
              <a:t>Le Web API de test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319" y="6212347"/>
            <a:ext cx="913681" cy="64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21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5966666" cy="720080"/>
          </a:xfrm>
        </p:spPr>
        <p:txBody>
          <a:bodyPr/>
          <a:lstStyle/>
          <a:p>
            <a:pPr marL="0" indent="0" algn="l">
              <a:buNone/>
            </a:pPr>
            <a:r>
              <a:rPr lang="fr-FR" sz="3600" dirty="0" smtClean="0"/>
              <a:t>Le contexte du projet :</a:t>
            </a:r>
            <a:endParaRPr lang="fr-FR" sz="36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99592" y="1484784"/>
            <a:ext cx="6984776" cy="4176464"/>
          </a:xfrm>
        </p:spPr>
        <p:txBody>
          <a:bodyPr>
            <a:norm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fr-FR" dirty="0" err="1" smtClean="0"/>
              <a:t>StackOverflow</a:t>
            </a:r>
            <a:r>
              <a:rPr lang="fr-FR" dirty="0" smtClean="0"/>
              <a:t>: </a:t>
            </a:r>
          </a:p>
          <a:p>
            <a:pPr algn="l"/>
            <a:r>
              <a:rPr lang="fr-FR" sz="1500" dirty="0"/>
              <a:t>	- </a:t>
            </a:r>
            <a:r>
              <a:rPr lang="fr-FR" sz="1500" dirty="0" smtClean="0"/>
              <a:t>Créé en 2008, plus de 50 M de visiteurs uniques par mois</a:t>
            </a:r>
          </a:p>
          <a:p>
            <a:pPr algn="l"/>
            <a:r>
              <a:rPr lang="fr-FR" sz="1500" dirty="0"/>
              <a:t>	</a:t>
            </a:r>
            <a:r>
              <a:rPr lang="fr-FR" sz="1500" dirty="0" smtClean="0"/>
              <a:t>- </a:t>
            </a:r>
            <a:r>
              <a:rPr lang="fr-FR" sz="1500" dirty="0" smtClean="0"/>
              <a:t>Questions-réponses </a:t>
            </a:r>
            <a:r>
              <a:rPr lang="fr-FR" sz="1500" dirty="0" smtClean="0"/>
              <a:t>des programmations informatiques</a:t>
            </a:r>
          </a:p>
          <a:p>
            <a:pPr algn="l"/>
            <a:r>
              <a:rPr lang="fr-FR" sz="1500" dirty="0" smtClean="0"/>
              <a:t>	- Votes </a:t>
            </a:r>
            <a:r>
              <a:rPr lang="fr-FR" sz="1500" dirty="0"/>
              <a:t>des </a:t>
            </a:r>
            <a:r>
              <a:rPr lang="fr-FR" sz="1500" dirty="0" smtClean="0"/>
              <a:t>utilisateurs définissent la </a:t>
            </a:r>
            <a:r>
              <a:rPr lang="fr-FR" sz="1500" dirty="0"/>
              <a:t>q</a:t>
            </a:r>
            <a:r>
              <a:rPr lang="fr-FR" sz="1500" dirty="0" smtClean="0"/>
              <a:t>ualité et pertinence</a:t>
            </a:r>
          </a:p>
          <a:p>
            <a:pPr algn="l"/>
            <a:r>
              <a:rPr lang="fr-FR" sz="1500" dirty="0" smtClean="0"/>
              <a:t>                -  Recherche </a:t>
            </a:r>
            <a:r>
              <a:rPr lang="fr-FR" sz="1500" dirty="0"/>
              <a:t>des sujets par tags </a:t>
            </a:r>
            <a:endParaRPr lang="fr-FR" sz="1500" dirty="0" smtClean="0"/>
          </a:p>
          <a:p>
            <a:pPr algn="l"/>
            <a:r>
              <a:rPr lang="fr-FR" sz="1400" dirty="0" smtClean="0"/>
              <a:t> 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fr-FR" dirty="0" smtClean="0"/>
              <a:t>Objectifs :</a:t>
            </a:r>
            <a:endParaRPr lang="fr-FR" dirty="0"/>
          </a:p>
          <a:p>
            <a:pPr algn="l"/>
            <a:r>
              <a:rPr lang="fr-FR" sz="1600" dirty="0" smtClean="0"/>
              <a:t>	- Aider les nouveaux utilisateurs </a:t>
            </a:r>
          </a:p>
          <a:p>
            <a:pPr algn="l"/>
            <a:r>
              <a:rPr lang="fr-FR" sz="1600" dirty="0" smtClean="0"/>
              <a:t>	- </a:t>
            </a:r>
            <a:r>
              <a:rPr lang="fr-FR" sz="1600" dirty="0" smtClean="0"/>
              <a:t>Suggestion </a:t>
            </a:r>
            <a:r>
              <a:rPr lang="fr-FR" sz="1600" dirty="0" smtClean="0"/>
              <a:t>des tags associés à une question</a:t>
            </a:r>
          </a:p>
          <a:p>
            <a:pPr algn="l"/>
            <a:r>
              <a:rPr lang="fr-FR" sz="1600" dirty="0" smtClean="0"/>
              <a:t>	- Créer une interface graphique pour tester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Léandre ANDRIANIAINA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319" y="6212347"/>
            <a:ext cx="913681" cy="64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505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6408712" cy="720080"/>
          </a:xfrm>
        </p:spPr>
        <p:txBody>
          <a:bodyPr/>
          <a:lstStyle/>
          <a:p>
            <a:pPr marL="0" indent="0" algn="l">
              <a:buNone/>
            </a:pPr>
            <a:r>
              <a:rPr lang="fr-FR" sz="3600" dirty="0" smtClean="0"/>
              <a:t>Les données :</a:t>
            </a:r>
            <a:endParaRPr lang="fr-FR" sz="36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27584" y="1196752"/>
            <a:ext cx="7632848" cy="4824536"/>
          </a:xfrm>
        </p:spPr>
        <p:txBody>
          <a:bodyPr>
            <a:normAutofit/>
          </a:bodyPr>
          <a:lstStyle/>
          <a:p>
            <a:pPr algn="l"/>
            <a:endParaRPr lang="fr-FR" dirty="0" smtClean="0"/>
          </a:p>
          <a:p>
            <a:pPr marL="457200" indent="-457200" algn="l">
              <a:buFont typeface="Arial" pitchFamily="34" charset="0"/>
              <a:buChar char="•"/>
            </a:pPr>
            <a:r>
              <a:rPr lang="fr-FR" dirty="0" smtClean="0"/>
              <a:t>Les données authentiques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fr-FR" dirty="0" smtClean="0"/>
              <a:t>29 tables qui contiennent :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fr-FR" sz="1600" dirty="0" smtClean="0"/>
              <a:t>Les informations utilisateurs (nom, adresse, score…)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fr-FR" sz="1600" dirty="0" smtClean="0"/>
              <a:t>Les informations questions ou </a:t>
            </a:r>
            <a:r>
              <a:rPr lang="fr-FR" sz="1600" dirty="0" err="1"/>
              <a:t>P</a:t>
            </a:r>
            <a:r>
              <a:rPr lang="fr-FR" sz="1600" dirty="0" err="1" smtClean="0"/>
              <a:t>osts</a:t>
            </a:r>
            <a:r>
              <a:rPr lang="fr-FR" sz="1600" dirty="0" smtClean="0"/>
              <a:t>(titre, contenu, score, nb réponses, tags, dates, …)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fr-FR" sz="1600" dirty="0" smtClean="0"/>
              <a:t> Les historiques</a:t>
            </a:r>
          </a:p>
          <a:p>
            <a:pPr marL="342900" indent="-342900" algn="l">
              <a:buFont typeface="Wingdings" pitchFamily="2" charset="2"/>
              <a:buChar char="§"/>
            </a:pPr>
            <a:endParaRPr lang="fr-FR" sz="180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Léandre ANDRIANIAINA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319" y="6212347"/>
            <a:ext cx="913681" cy="645653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771393"/>
            <a:ext cx="4414508" cy="2154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810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6696744" cy="720080"/>
          </a:xfrm>
        </p:spPr>
        <p:txBody>
          <a:bodyPr/>
          <a:lstStyle/>
          <a:p>
            <a:pPr marL="0" indent="0" algn="l">
              <a:buNone/>
            </a:pPr>
            <a:r>
              <a:rPr lang="fr-FR" sz="3600" dirty="0" smtClean="0"/>
              <a:t>Préparations des données :</a:t>
            </a:r>
            <a:endParaRPr lang="fr-FR" sz="36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27584" y="1196752"/>
            <a:ext cx="7632848" cy="4824536"/>
          </a:xfrm>
        </p:spPr>
        <p:txBody>
          <a:bodyPr>
            <a:normAutofit/>
          </a:bodyPr>
          <a:lstStyle/>
          <a:p>
            <a:pPr marL="285750" indent="-285750" algn="l">
              <a:buFont typeface="Wingdings" pitchFamily="2" charset="2"/>
              <a:buChar char="Ø"/>
            </a:pPr>
            <a:r>
              <a:rPr lang="fr-FR" sz="1800" dirty="0" smtClean="0"/>
              <a:t>Récupération </a:t>
            </a:r>
            <a:r>
              <a:rPr lang="fr-FR" sz="1800" dirty="0"/>
              <a:t>des données </a:t>
            </a:r>
            <a:endParaRPr lang="fr-FR" sz="1800" dirty="0" smtClean="0"/>
          </a:p>
          <a:p>
            <a:pPr marL="342900" indent="-342900" algn="l">
              <a:buFontTx/>
              <a:buChar char="-"/>
            </a:pPr>
            <a:r>
              <a:rPr lang="fr-FR" sz="1200" dirty="0" smtClean="0"/>
              <a:t>Utiliser la table « </a:t>
            </a:r>
            <a:r>
              <a:rPr lang="fr-FR" sz="1200" dirty="0" err="1" smtClean="0"/>
              <a:t>Posts</a:t>
            </a:r>
            <a:r>
              <a:rPr lang="fr-FR" sz="1200" dirty="0" smtClean="0"/>
              <a:t> »</a:t>
            </a:r>
            <a:endParaRPr lang="fr-FR" sz="1200" dirty="0"/>
          </a:p>
          <a:p>
            <a:pPr marL="342900" indent="-342900" algn="l">
              <a:buFontTx/>
              <a:buChar char="-"/>
            </a:pPr>
            <a:r>
              <a:rPr lang="fr-FR" sz="1200" dirty="0" smtClean="0"/>
              <a:t>Score supérieur à 100</a:t>
            </a:r>
          </a:p>
          <a:p>
            <a:pPr marL="342900" indent="-342900" algn="l">
              <a:buFontTx/>
              <a:buChar char="-"/>
            </a:pPr>
            <a:r>
              <a:rPr lang="fr-FR" sz="1200" dirty="0" err="1" smtClean="0"/>
              <a:t>FavoriteCount</a:t>
            </a:r>
            <a:r>
              <a:rPr lang="fr-FR" sz="1200" dirty="0" smtClean="0"/>
              <a:t> supérieur à 50</a:t>
            </a:r>
          </a:p>
          <a:p>
            <a:pPr marL="342900" indent="-342900" algn="l">
              <a:buFontTx/>
              <a:buChar char="-"/>
            </a:pPr>
            <a:r>
              <a:rPr lang="fr-FR" sz="1200" dirty="0" smtClean="0"/>
              <a:t>Au moins une réponse</a:t>
            </a:r>
            <a:endParaRPr lang="fr-FR" sz="1800" dirty="0"/>
          </a:p>
          <a:p>
            <a:pPr algn="l"/>
            <a:endParaRPr lang="fr-FR" sz="1800" dirty="0"/>
          </a:p>
          <a:p>
            <a:pPr algn="l"/>
            <a:endParaRPr lang="fr-FR" sz="1800" dirty="0" smtClean="0"/>
          </a:p>
          <a:p>
            <a:pPr algn="l"/>
            <a:endParaRPr lang="fr-FR" sz="1800" dirty="0" smtClean="0"/>
          </a:p>
          <a:p>
            <a:pPr algn="l"/>
            <a:endParaRPr lang="fr-FR" sz="1800" dirty="0"/>
          </a:p>
          <a:p>
            <a:pPr algn="l"/>
            <a:endParaRPr lang="fr-FR" sz="1800" dirty="0"/>
          </a:p>
          <a:p>
            <a:pPr marL="285750" indent="-285750" algn="l">
              <a:buFont typeface="Wingdings" pitchFamily="2" charset="2"/>
              <a:buChar char="Ø"/>
            </a:pPr>
            <a:r>
              <a:rPr lang="fr-FR" sz="1800" dirty="0" smtClean="0"/>
              <a:t>Traitement des données</a:t>
            </a:r>
          </a:p>
          <a:p>
            <a:pPr marL="342900" indent="-342900" algn="l">
              <a:buFontTx/>
              <a:buChar char="-"/>
            </a:pPr>
            <a:r>
              <a:rPr lang="fr-FR" sz="1200" dirty="0" smtClean="0"/>
              <a:t>Fusionner « Body » et « </a:t>
            </a:r>
            <a:r>
              <a:rPr lang="fr-FR" sz="1200" dirty="0" err="1" smtClean="0"/>
              <a:t>Title</a:t>
            </a:r>
            <a:r>
              <a:rPr lang="fr-FR" sz="1200" dirty="0" smtClean="0"/>
              <a:t> »</a:t>
            </a:r>
          </a:p>
          <a:p>
            <a:pPr marL="342900" indent="-342900" algn="l">
              <a:buFontTx/>
              <a:buChar char="-"/>
            </a:pPr>
            <a:r>
              <a:rPr lang="fr-FR" sz="1200" dirty="0" err="1" smtClean="0"/>
              <a:t>BeautifulSoup</a:t>
            </a:r>
            <a:r>
              <a:rPr lang="fr-FR" sz="1200" dirty="0" smtClean="0"/>
              <a:t> pour extraire des données dans html</a:t>
            </a:r>
          </a:p>
          <a:p>
            <a:pPr marL="342900" indent="-342900" algn="l">
              <a:buFontTx/>
              <a:buChar char="-"/>
            </a:pPr>
            <a:r>
              <a:rPr lang="fr-FR" sz="1200" dirty="0" smtClean="0"/>
              <a:t>Nettoyages : chiffres, ponctuations, car </a:t>
            </a:r>
            <a:r>
              <a:rPr lang="fr-FR" sz="1200" dirty="0" smtClean="0"/>
              <a:t>spéciaux, </a:t>
            </a:r>
            <a:r>
              <a:rPr lang="fr-FR" sz="1200" dirty="0" err="1" smtClean="0"/>
              <a:t>stopwords</a:t>
            </a:r>
            <a:endParaRPr lang="fr-FR" sz="1200" dirty="0" smtClean="0"/>
          </a:p>
          <a:p>
            <a:pPr marL="342900" indent="-342900" algn="l">
              <a:buFontTx/>
              <a:buChar char="-"/>
            </a:pPr>
            <a:r>
              <a:rPr lang="fr-FR" sz="1200" dirty="0" err="1" smtClean="0"/>
              <a:t>Tokenisation</a:t>
            </a:r>
            <a:r>
              <a:rPr lang="fr-FR" sz="1200" dirty="0" smtClean="0"/>
              <a:t> et </a:t>
            </a:r>
            <a:r>
              <a:rPr lang="fr-FR" sz="1200" dirty="0" smtClean="0"/>
              <a:t>lemmatisation</a:t>
            </a:r>
            <a:endParaRPr lang="fr-FR" sz="1800" dirty="0" smtClean="0"/>
          </a:p>
          <a:p>
            <a:pPr algn="l"/>
            <a:endParaRPr lang="fr-FR" sz="1200" dirty="0" smtClean="0"/>
          </a:p>
          <a:p>
            <a:pPr algn="l"/>
            <a:endParaRPr lang="fr-FR" sz="180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Léandre</a:t>
            </a:r>
            <a:r>
              <a:rPr lang="en-US" dirty="0" smtClean="0"/>
              <a:t> ANDRIANIAINA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319" y="6212347"/>
            <a:ext cx="913681" cy="645653"/>
          </a:xfrm>
          <a:prstGeom prst="rect">
            <a:avLst/>
          </a:prstGeom>
        </p:spPr>
      </p:pic>
      <p:sp>
        <p:nvSpPr>
          <p:cNvPr id="4" name="Accolade fermante 3"/>
          <p:cNvSpPr/>
          <p:nvPr/>
        </p:nvSpPr>
        <p:spPr>
          <a:xfrm>
            <a:off x="4792560" y="2636912"/>
            <a:ext cx="432048" cy="12241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5436096" y="3095091"/>
            <a:ext cx="266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Résultat : (19 759, 4)</a:t>
            </a:r>
            <a:endParaRPr lang="fr-FR" sz="1400" dirty="0"/>
          </a:p>
        </p:txBody>
      </p:sp>
      <p:sp>
        <p:nvSpPr>
          <p:cNvPr id="10" name="Accolade fermante 9"/>
          <p:cNvSpPr/>
          <p:nvPr/>
        </p:nvSpPr>
        <p:spPr>
          <a:xfrm>
            <a:off x="5580112" y="4653136"/>
            <a:ext cx="432048" cy="12241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6084168" y="5111315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- 70 204 mots</a:t>
            </a:r>
          </a:p>
          <a:p>
            <a:r>
              <a:rPr lang="fr-FR" sz="1400" dirty="0" smtClean="0"/>
              <a:t>- 6 791 tags</a:t>
            </a:r>
            <a:endParaRPr lang="fr-FR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636912"/>
            <a:ext cx="3703630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191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6696744" cy="720080"/>
          </a:xfrm>
        </p:spPr>
        <p:txBody>
          <a:bodyPr/>
          <a:lstStyle/>
          <a:p>
            <a:pPr marL="0" indent="0" algn="l">
              <a:buNone/>
            </a:pPr>
            <a:r>
              <a:rPr lang="fr-FR" sz="3600" dirty="0" smtClean="0"/>
              <a:t>Explorations des données :</a:t>
            </a:r>
            <a:endParaRPr lang="fr-FR" sz="36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27584" y="1196752"/>
            <a:ext cx="7632848" cy="4824536"/>
          </a:xfrm>
        </p:spPr>
        <p:txBody>
          <a:bodyPr>
            <a:normAutofit/>
          </a:bodyPr>
          <a:lstStyle/>
          <a:p>
            <a:pPr marL="285750" indent="-285750" algn="l">
              <a:buFont typeface="Wingdings" pitchFamily="2" charset="2"/>
              <a:buChar char="Ø"/>
            </a:pPr>
            <a:r>
              <a:rPr lang="fr-FR" sz="1800" dirty="0" smtClean="0"/>
              <a:t>Les 100 mots  et tags les plus utilisés : (histogramme, </a:t>
            </a:r>
            <a:r>
              <a:rPr lang="fr-FR" sz="1800" dirty="0" err="1" smtClean="0"/>
              <a:t>wordcloud</a:t>
            </a:r>
            <a:r>
              <a:rPr lang="fr-FR" sz="1800" dirty="0" smtClean="0"/>
              <a:t>)</a:t>
            </a:r>
          </a:p>
          <a:p>
            <a:pPr algn="l"/>
            <a:endParaRPr lang="fr-FR" sz="1800" dirty="0" smtClean="0"/>
          </a:p>
          <a:p>
            <a:pPr algn="l"/>
            <a:endParaRPr lang="fr-FR" sz="1800" dirty="0"/>
          </a:p>
          <a:p>
            <a:pPr algn="l"/>
            <a:endParaRPr lang="fr-FR" sz="1800" dirty="0" smtClean="0"/>
          </a:p>
          <a:p>
            <a:pPr algn="l"/>
            <a:endParaRPr lang="fr-FR" sz="1800" dirty="0"/>
          </a:p>
          <a:p>
            <a:pPr algn="l"/>
            <a:endParaRPr lang="fr-FR" sz="1800" dirty="0" smtClean="0"/>
          </a:p>
          <a:p>
            <a:pPr algn="l"/>
            <a:endParaRPr lang="fr-FR" sz="1800" dirty="0"/>
          </a:p>
          <a:p>
            <a:pPr algn="l"/>
            <a:endParaRPr lang="fr-FR" sz="1800" dirty="0" smtClean="0"/>
          </a:p>
          <a:p>
            <a:pPr algn="l"/>
            <a:endParaRPr lang="fr-FR" sz="1200" dirty="0" smtClean="0"/>
          </a:p>
          <a:p>
            <a:pPr algn="l"/>
            <a:endParaRPr lang="fr-FR" sz="180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Léandre</a:t>
            </a:r>
            <a:r>
              <a:rPr lang="en-US" dirty="0" smtClean="0"/>
              <a:t> ANDRIANIAINA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319" y="6212347"/>
            <a:ext cx="913681" cy="645653"/>
          </a:xfrm>
          <a:prstGeom prst="rect">
            <a:avLst/>
          </a:prstGeom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03" r="5136"/>
          <a:stretch/>
        </p:blipFill>
        <p:spPr bwMode="auto">
          <a:xfrm>
            <a:off x="323528" y="1628801"/>
            <a:ext cx="5707294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0822" y="1628800"/>
            <a:ext cx="2745599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07"/>
          <a:stretch/>
        </p:blipFill>
        <p:spPr bwMode="auto">
          <a:xfrm>
            <a:off x="323528" y="4174808"/>
            <a:ext cx="5400600" cy="258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423" y="4186493"/>
            <a:ext cx="2525736" cy="250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379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6696744" cy="720080"/>
          </a:xfrm>
        </p:spPr>
        <p:txBody>
          <a:bodyPr/>
          <a:lstStyle/>
          <a:p>
            <a:pPr marL="0" indent="0" algn="l">
              <a:buNone/>
            </a:pPr>
            <a:r>
              <a:rPr lang="fr-FR" sz="3600" dirty="0" smtClean="0"/>
              <a:t>Explorations des données :</a:t>
            </a:r>
            <a:endParaRPr lang="fr-FR" sz="36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27584" y="1196752"/>
            <a:ext cx="7632848" cy="4824536"/>
          </a:xfrm>
        </p:spPr>
        <p:txBody>
          <a:bodyPr>
            <a:normAutofit/>
          </a:bodyPr>
          <a:lstStyle/>
          <a:p>
            <a:pPr marL="285750" indent="-285750" algn="l">
              <a:buFont typeface="Wingdings" pitchFamily="2" charset="2"/>
              <a:buChar char="Ø"/>
            </a:pPr>
            <a:r>
              <a:rPr lang="fr-FR" sz="1800" dirty="0" smtClean="0"/>
              <a:t>Nettoyage : </a:t>
            </a:r>
          </a:p>
          <a:p>
            <a:pPr marL="285750" indent="-285750" algn="l">
              <a:buFontTx/>
              <a:buChar char="-"/>
            </a:pPr>
            <a:r>
              <a:rPr lang="fr-FR" sz="1200" dirty="0"/>
              <a:t>Ne garder que les top1000 des </a:t>
            </a:r>
            <a:r>
              <a:rPr lang="fr-FR" sz="1200" dirty="0" smtClean="0"/>
              <a:t>mots</a:t>
            </a:r>
            <a:endParaRPr lang="fr-FR" sz="1200" dirty="0"/>
          </a:p>
          <a:p>
            <a:pPr marL="285750" indent="-285750" algn="l">
              <a:buFontTx/>
              <a:buChar char="-"/>
            </a:pPr>
            <a:r>
              <a:rPr lang="fr-FR" sz="1200" dirty="0" smtClean="0"/>
              <a:t>Ne garder que les questions contenant au mois un tag dans top100  : (19 759</a:t>
            </a:r>
            <a:r>
              <a:rPr lang="fr-FR" sz="1200" dirty="0"/>
              <a:t>, 8) </a:t>
            </a:r>
            <a:r>
              <a:rPr lang="fr-FR" sz="1200" dirty="0">
                <a:sym typeface="Wingdings"/>
              </a:rPr>
              <a:t></a:t>
            </a:r>
            <a:r>
              <a:rPr lang="fr-FR" sz="1200" dirty="0"/>
              <a:t> (</a:t>
            </a:r>
            <a:r>
              <a:rPr lang="fr-FR" sz="1200" dirty="0" smtClean="0"/>
              <a:t>19 748</a:t>
            </a:r>
            <a:r>
              <a:rPr lang="fr-FR" sz="1200" dirty="0"/>
              <a:t>, 8</a:t>
            </a:r>
            <a:r>
              <a:rPr lang="fr-FR" sz="1200" dirty="0" smtClean="0"/>
              <a:t>)</a:t>
            </a:r>
            <a:endParaRPr lang="fr-FR" sz="1800" dirty="0"/>
          </a:p>
          <a:p>
            <a:pPr marL="285750" indent="-285750" algn="l">
              <a:buFont typeface="Wingdings" pitchFamily="2" charset="2"/>
              <a:buChar char="Ø"/>
            </a:pPr>
            <a:r>
              <a:rPr lang="fr-FR" sz="1800" dirty="0" smtClean="0"/>
              <a:t>Vectorisation des données pour modélisations :</a:t>
            </a:r>
          </a:p>
          <a:p>
            <a:pPr marL="342900" indent="-342900" algn="l">
              <a:buFontTx/>
              <a:buChar char="-"/>
            </a:pPr>
            <a:r>
              <a:rPr lang="fr-FR" sz="1200" dirty="0" smtClean="0"/>
              <a:t>En entrée (=X)de notre modèle, on a les mots (corpus) vectorisé en « Bag </a:t>
            </a:r>
            <a:r>
              <a:rPr lang="fr-FR" sz="1200" dirty="0"/>
              <a:t>O</a:t>
            </a:r>
            <a:r>
              <a:rPr lang="fr-FR" sz="1200" dirty="0" smtClean="0"/>
              <a:t>f </a:t>
            </a:r>
            <a:r>
              <a:rPr lang="fr-FR" sz="1200" dirty="0" err="1"/>
              <a:t>W</a:t>
            </a:r>
            <a:r>
              <a:rPr lang="fr-FR" sz="1200" dirty="0" err="1" smtClean="0"/>
              <a:t>ords</a:t>
            </a:r>
            <a:r>
              <a:rPr lang="fr-FR" sz="1200" dirty="0" smtClean="0"/>
              <a:t> » </a:t>
            </a:r>
            <a:endParaRPr lang="fr-FR" sz="1200" dirty="0"/>
          </a:p>
          <a:p>
            <a:pPr marL="342900" indent="-342900" algn="l">
              <a:buFontTx/>
              <a:buChar char="-"/>
            </a:pPr>
            <a:endParaRPr lang="fr-FR" sz="1200" dirty="0" smtClean="0"/>
          </a:p>
          <a:p>
            <a:pPr marL="342900" indent="-342900" algn="l">
              <a:buFontTx/>
              <a:buChar char="-"/>
            </a:pPr>
            <a:endParaRPr lang="fr-FR" sz="1200" dirty="0" smtClean="0"/>
          </a:p>
          <a:p>
            <a:pPr marL="342900" indent="-342900" algn="l">
              <a:buFontTx/>
              <a:buChar char="-"/>
            </a:pPr>
            <a:endParaRPr lang="fr-FR" sz="1200" dirty="0" smtClean="0"/>
          </a:p>
          <a:p>
            <a:pPr marL="342900" indent="-342900" algn="l">
              <a:buFontTx/>
              <a:buChar char="-"/>
            </a:pPr>
            <a:endParaRPr lang="fr-FR" sz="1200" dirty="0" smtClean="0"/>
          </a:p>
          <a:p>
            <a:pPr marL="342900" indent="-342900" algn="l">
              <a:buFontTx/>
              <a:buChar char="-"/>
            </a:pPr>
            <a:r>
              <a:rPr lang="fr-FR" sz="1200" dirty="0" smtClean="0"/>
              <a:t>En sortie (=y), ou valeur prédite, on a les top 100 des tags  : </a:t>
            </a:r>
          </a:p>
          <a:p>
            <a:pPr marL="342900" indent="-342900" algn="l">
              <a:buFontTx/>
              <a:buChar char="-"/>
            </a:pPr>
            <a:endParaRPr lang="fr-FR" sz="1200" dirty="0"/>
          </a:p>
          <a:p>
            <a:pPr marL="342900" indent="-342900" algn="l">
              <a:buFontTx/>
              <a:buChar char="-"/>
            </a:pPr>
            <a:endParaRPr lang="fr-FR" sz="1200" dirty="0" smtClean="0"/>
          </a:p>
          <a:p>
            <a:pPr marL="342900" indent="-342900" algn="l">
              <a:buFontTx/>
              <a:buChar char="-"/>
            </a:pPr>
            <a:endParaRPr lang="fr-FR" sz="1200" dirty="0"/>
          </a:p>
          <a:p>
            <a:pPr marL="342900" indent="-342900" algn="l">
              <a:buFontTx/>
              <a:buChar char="-"/>
            </a:pPr>
            <a:endParaRPr lang="fr-FR" sz="1200" dirty="0" smtClean="0"/>
          </a:p>
          <a:p>
            <a:pPr marL="342900" indent="-342900" algn="l">
              <a:buFontTx/>
              <a:buChar char="-"/>
            </a:pPr>
            <a:endParaRPr lang="fr-FR" sz="1200" dirty="0"/>
          </a:p>
          <a:p>
            <a:pPr marL="342900" indent="-342900" algn="l">
              <a:buFontTx/>
              <a:buChar char="-"/>
            </a:pPr>
            <a:r>
              <a:rPr lang="fr-FR" sz="1200" dirty="0" smtClean="0"/>
              <a:t>Split en 80% d’entrainements et 20% de tests</a:t>
            </a:r>
          </a:p>
          <a:p>
            <a:pPr marL="342900" indent="-342900" algn="l">
              <a:buFontTx/>
              <a:buChar char="-"/>
            </a:pPr>
            <a:r>
              <a:rPr lang="fr-FR" sz="1200" dirty="0" smtClean="0"/>
              <a:t>Cas d’une classification multi-étiquette ou multi-label</a:t>
            </a:r>
            <a:endParaRPr lang="fr-FR" sz="1800" dirty="0" smtClean="0"/>
          </a:p>
          <a:p>
            <a:pPr algn="l"/>
            <a:endParaRPr lang="fr-FR" sz="1200" dirty="0" smtClean="0"/>
          </a:p>
          <a:p>
            <a:pPr algn="l"/>
            <a:endParaRPr lang="fr-FR" sz="180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Léandre</a:t>
            </a:r>
            <a:r>
              <a:rPr lang="en-US" dirty="0" smtClean="0"/>
              <a:t> ANDRIANIAINA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319" y="6212347"/>
            <a:ext cx="913681" cy="645653"/>
          </a:xfrm>
          <a:prstGeom prst="rect">
            <a:avLst/>
          </a:prstGeom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387" y="2708920"/>
            <a:ext cx="2304256" cy="1019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005064"/>
            <a:ext cx="4248125" cy="114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431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424936" cy="720080"/>
          </a:xfrm>
        </p:spPr>
        <p:txBody>
          <a:bodyPr/>
          <a:lstStyle/>
          <a:p>
            <a:pPr marL="0" indent="0" algn="l">
              <a:buNone/>
            </a:pPr>
            <a:r>
              <a:rPr lang="fr-FR" sz="3200" dirty="0" smtClean="0"/>
              <a:t>Modélisation : Approche non-supervisée</a:t>
            </a:r>
            <a:endParaRPr lang="fr-FR" sz="32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11560" y="1196752"/>
            <a:ext cx="7848872" cy="4464496"/>
          </a:xfrm>
        </p:spPr>
        <p:txBody>
          <a:bodyPr>
            <a:normAutofit/>
          </a:bodyPr>
          <a:lstStyle/>
          <a:p>
            <a:pPr algn="l"/>
            <a:r>
              <a:rPr lang="fr-FR" sz="1100" dirty="0" smtClean="0"/>
              <a:t>Créer automatiquement </a:t>
            </a:r>
            <a:r>
              <a:rPr lang="fr-FR" sz="1100" dirty="0"/>
              <a:t>des </a:t>
            </a:r>
            <a:r>
              <a:rPr lang="fr-FR" sz="1100" dirty="0" smtClean="0"/>
              <a:t>thèmes(</a:t>
            </a:r>
            <a:r>
              <a:rPr lang="fr-FR" sz="1100" dirty="0" err="1" smtClean="0"/>
              <a:t>topics</a:t>
            </a:r>
            <a:r>
              <a:rPr lang="fr-FR" sz="1100" dirty="0" smtClean="0"/>
              <a:t>) en </a:t>
            </a:r>
            <a:r>
              <a:rPr lang="fr-FR" sz="1100" dirty="0"/>
              <a:t>fonctions </a:t>
            </a:r>
            <a:r>
              <a:rPr lang="fr-FR" sz="1100" dirty="0" smtClean="0"/>
              <a:t>de </a:t>
            </a:r>
            <a:r>
              <a:rPr lang="fr-FR" sz="1100" dirty="0"/>
              <a:t>contenu et </a:t>
            </a:r>
            <a:r>
              <a:rPr lang="fr-FR" sz="1100" dirty="0" smtClean="0"/>
              <a:t>ressemblance des mots(</a:t>
            </a:r>
            <a:r>
              <a:rPr lang="fr-FR" sz="1100" dirty="0" err="1" smtClean="0"/>
              <a:t>Trending</a:t>
            </a:r>
            <a:r>
              <a:rPr lang="fr-FR" sz="1100" dirty="0" smtClean="0"/>
              <a:t> </a:t>
            </a:r>
            <a:r>
              <a:rPr lang="fr-FR" sz="1100" dirty="0" err="1" smtClean="0"/>
              <a:t>topics</a:t>
            </a:r>
            <a:r>
              <a:rPr lang="fr-FR" sz="1100" dirty="0" smtClean="0"/>
              <a:t>) puis prédire </a:t>
            </a:r>
            <a:r>
              <a:rPr lang="fr-FR" sz="1100" dirty="0" smtClean="0"/>
              <a:t>les </a:t>
            </a:r>
            <a:r>
              <a:rPr lang="fr-FR" sz="1100" dirty="0" smtClean="0"/>
              <a:t>tags en fonction </a:t>
            </a:r>
            <a:r>
              <a:rPr lang="fr-FR" sz="1100" dirty="0" smtClean="0"/>
              <a:t>des mots  de ces </a:t>
            </a:r>
            <a:r>
              <a:rPr lang="fr-FR" sz="1100" dirty="0" err="1"/>
              <a:t>T</a:t>
            </a:r>
            <a:r>
              <a:rPr lang="fr-FR" sz="1100" dirty="0" err="1" smtClean="0"/>
              <a:t>opics</a:t>
            </a:r>
            <a:endParaRPr lang="fr-FR" sz="1100" dirty="0" smtClean="0"/>
          </a:p>
          <a:p>
            <a:pPr algn="l"/>
            <a:r>
              <a:rPr lang="fr-FR" sz="1600" dirty="0" smtClean="0"/>
              <a:t>Le modèle LDA </a:t>
            </a:r>
            <a:r>
              <a:rPr lang="fr-FR" sz="1600" dirty="0"/>
              <a:t>(Latent </a:t>
            </a:r>
            <a:r>
              <a:rPr lang="fr-FR" sz="1600" dirty="0" err="1"/>
              <a:t>Derilicht</a:t>
            </a:r>
            <a:r>
              <a:rPr lang="fr-FR" sz="1600" dirty="0"/>
              <a:t> </a:t>
            </a:r>
            <a:r>
              <a:rPr lang="fr-FR" sz="1600" dirty="0" err="1"/>
              <a:t>Analysis</a:t>
            </a:r>
            <a:r>
              <a:rPr lang="fr-FR" sz="1600" dirty="0"/>
              <a:t>) </a:t>
            </a:r>
            <a:r>
              <a:rPr lang="fr-FR" sz="1600" dirty="0" smtClean="0"/>
              <a:t>:</a:t>
            </a:r>
          </a:p>
          <a:p>
            <a:pPr algn="l"/>
            <a:r>
              <a:rPr lang="fr-FR" sz="1100" dirty="0" smtClean="0"/>
              <a:t>C’est un modèle probabiliste avec hypothèses :</a:t>
            </a:r>
          </a:p>
          <a:p>
            <a:pPr marL="171450" indent="-171450" algn="l">
              <a:buFontTx/>
              <a:buChar char="-"/>
            </a:pPr>
            <a:r>
              <a:rPr lang="fr-FR" sz="1100" dirty="0" smtClean="0"/>
              <a:t>Un document est formé d’ensemble de mots(BOW)</a:t>
            </a:r>
          </a:p>
          <a:p>
            <a:pPr marL="171450" indent="-171450" algn="l">
              <a:buFontTx/>
              <a:buChar char="-"/>
            </a:pPr>
            <a:r>
              <a:rPr lang="fr-FR" sz="1100" dirty="0" smtClean="0"/>
              <a:t>Chaque document aborde un certain </a:t>
            </a:r>
            <a:r>
              <a:rPr lang="fr-FR" sz="1100" dirty="0" err="1" smtClean="0"/>
              <a:t>nbr</a:t>
            </a:r>
            <a:r>
              <a:rPr lang="fr-FR" sz="1100" dirty="0" smtClean="0"/>
              <a:t> de </a:t>
            </a:r>
            <a:r>
              <a:rPr lang="fr-FR" sz="1100" dirty="0" err="1" smtClean="0"/>
              <a:t>topic</a:t>
            </a:r>
            <a:r>
              <a:rPr lang="fr-FR" sz="1100" dirty="0" smtClean="0"/>
              <a:t> dans différentes proportions</a:t>
            </a:r>
          </a:p>
          <a:p>
            <a:pPr marL="171450" indent="-171450" algn="l">
              <a:buFontTx/>
              <a:buChar char="-"/>
            </a:pPr>
            <a:r>
              <a:rPr lang="fr-FR" sz="1100" dirty="0" smtClean="0"/>
              <a:t>Chaque mot  a sa proportion de probabilité d’être liée à un </a:t>
            </a:r>
            <a:r>
              <a:rPr lang="fr-FR" sz="1100" dirty="0" err="1" smtClean="0"/>
              <a:t>topic</a:t>
            </a:r>
            <a:endParaRPr lang="fr-FR" sz="1100" dirty="0" smtClean="0"/>
          </a:p>
          <a:p>
            <a:pPr marL="171450" indent="-171450" algn="l">
              <a:buFontTx/>
              <a:buChar char="-"/>
            </a:pPr>
            <a:r>
              <a:rPr lang="fr-FR" sz="1100" dirty="0" smtClean="0"/>
              <a:t>Donc on peut représenter chaque </a:t>
            </a:r>
            <a:r>
              <a:rPr lang="fr-FR" sz="1100" dirty="0" err="1" smtClean="0"/>
              <a:t>topic</a:t>
            </a:r>
            <a:r>
              <a:rPr lang="fr-FR" sz="1100" dirty="0" smtClean="0"/>
              <a:t> par une probabilité sur chaque mot</a:t>
            </a:r>
          </a:p>
          <a:p>
            <a:pPr algn="l"/>
            <a:r>
              <a:rPr lang="fr-FR" sz="1100" dirty="0" smtClean="0"/>
              <a:t>LDA nous permet d’extraire ces probabilités entre </a:t>
            </a:r>
            <a:r>
              <a:rPr lang="fr-FR" sz="1100" dirty="0" err="1" smtClean="0"/>
              <a:t>topics</a:t>
            </a:r>
            <a:r>
              <a:rPr lang="fr-FR" sz="1100" dirty="0" smtClean="0"/>
              <a:t> et mots</a:t>
            </a:r>
          </a:p>
          <a:p>
            <a:pPr algn="l"/>
            <a:endParaRPr lang="fr-FR" sz="1100" dirty="0" smtClean="0"/>
          </a:p>
          <a:p>
            <a:pPr algn="l"/>
            <a:r>
              <a:rPr lang="fr-FR" sz="1100" b="1" u="sng" dirty="0" err="1" smtClean="0"/>
              <a:t>Topics</a:t>
            </a:r>
            <a:r>
              <a:rPr lang="fr-FR" sz="1100" b="1" u="sng" dirty="0" smtClean="0"/>
              <a:t> optimal avec le modèle HDP</a:t>
            </a:r>
            <a:r>
              <a:rPr lang="fr-FR" sz="1100" dirty="0" smtClean="0"/>
              <a:t>: 20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Léandre</a:t>
            </a:r>
            <a:r>
              <a:rPr lang="en-US" dirty="0" smtClean="0"/>
              <a:t> ANDRIANIAINA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319" y="6212347"/>
            <a:ext cx="913681" cy="645653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641803"/>
            <a:ext cx="4824536" cy="2564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375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540568" y="-735367"/>
            <a:ext cx="8424936" cy="720080"/>
          </a:xfrm>
        </p:spPr>
        <p:txBody>
          <a:bodyPr/>
          <a:lstStyle/>
          <a:p>
            <a:pPr marL="0" indent="0" algn="l">
              <a:buNone/>
            </a:pPr>
            <a:r>
              <a:rPr lang="fr-FR" sz="3200" dirty="0" smtClean="0"/>
              <a:t>Modélisation : Approche non-supervisée</a:t>
            </a:r>
            <a:endParaRPr lang="fr-FR" sz="32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11560" y="1196752"/>
            <a:ext cx="7848872" cy="4464496"/>
          </a:xfrm>
        </p:spPr>
        <p:txBody>
          <a:bodyPr>
            <a:normAutofit/>
          </a:bodyPr>
          <a:lstStyle/>
          <a:p>
            <a:pPr algn="l"/>
            <a:r>
              <a:rPr lang="fr-FR" sz="1200" dirty="0" smtClean="0"/>
              <a:t>Représentation graphique avec </a:t>
            </a:r>
            <a:r>
              <a:rPr lang="fr-FR" sz="1200" dirty="0" err="1" smtClean="0"/>
              <a:t>PyLDAVis</a:t>
            </a:r>
            <a:r>
              <a:rPr lang="fr-FR" sz="1200" dirty="0" smtClean="0"/>
              <a:t> :</a:t>
            </a:r>
            <a:endParaRPr lang="fr-FR" sz="120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Léandre</a:t>
            </a:r>
            <a:r>
              <a:rPr lang="en-US" dirty="0" smtClean="0"/>
              <a:t> ANDRIANIAINA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319" y="6212347"/>
            <a:ext cx="913681" cy="645653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5652120" y="1564879"/>
            <a:ext cx="324036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La taille du cercle -&gt; l’importance du </a:t>
            </a:r>
            <a:r>
              <a:rPr lang="fr-FR" sz="1100" dirty="0" err="1" smtClean="0"/>
              <a:t>topic</a:t>
            </a:r>
            <a:r>
              <a:rPr lang="fr-FR" sz="1100" dirty="0" smtClean="0"/>
              <a:t> dans le document</a:t>
            </a:r>
          </a:p>
          <a:p>
            <a:r>
              <a:rPr lang="fr-FR" sz="1100" dirty="0" smtClean="0"/>
              <a:t>Distance entre les cercles -&gt; similitude</a:t>
            </a:r>
          </a:p>
          <a:p>
            <a:r>
              <a:rPr lang="fr-FR" sz="1100" dirty="0" smtClean="0"/>
              <a:t>Plot en rouge </a:t>
            </a:r>
            <a:r>
              <a:rPr lang="fr-FR" sz="1100" dirty="0"/>
              <a:t>-&gt; </a:t>
            </a:r>
            <a:r>
              <a:rPr lang="fr-FR" sz="1100" dirty="0" smtClean="0"/>
              <a:t>proportion des mots dans le </a:t>
            </a:r>
            <a:r>
              <a:rPr lang="fr-FR" sz="1100" dirty="0" err="1" smtClean="0"/>
              <a:t>topic</a:t>
            </a:r>
            <a:endParaRPr lang="fr-FR" sz="11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13" y="1550653"/>
            <a:ext cx="4997413" cy="3102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539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llag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14442</TotalTime>
  <Words>517</Words>
  <Application>Microsoft Office PowerPoint</Application>
  <PresentationFormat>Affichage à l'écran (4:3)</PresentationFormat>
  <Paragraphs>180</Paragraphs>
  <Slides>14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Sillage</vt:lpstr>
      <vt:lpstr>Projet 5 : Catégorisation automatiquement des questions</vt:lpstr>
      <vt:lpstr>Présentation PowerPoint</vt:lpstr>
      <vt:lpstr>Le contexte du projet :</vt:lpstr>
      <vt:lpstr>Les données :</vt:lpstr>
      <vt:lpstr>Préparations des données :</vt:lpstr>
      <vt:lpstr>Explorations des données :</vt:lpstr>
      <vt:lpstr>Explorations des données :</vt:lpstr>
      <vt:lpstr>Modélisation : Approche non-supervisée</vt:lpstr>
      <vt:lpstr>Modélisation : Approche non-supervisée</vt:lpstr>
      <vt:lpstr>Modélisation : Approche non-supervisée</vt:lpstr>
      <vt:lpstr>Modélisation : Approche supervisée</vt:lpstr>
      <vt:lpstr>Test Web API</vt:lpstr>
      <vt:lpstr>Conclusion :</vt:lpstr>
      <vt:lpstr>Merci pour votre 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2 : Application au service de la santé publique</dc:title>
  <dc:creator>Léandre ANDRIANIAINA</dc:creator>
  <cp:lastModifiedBy>Utilisateur</cp:lastModifiedBy>
  <cp:revision>472</cp:revision>
  <dcterms:created xsi:type="dcterms:W3CDTF">2020-08-16T07:04:00Z</dcterms:created>
  <dcterms:modified xsi:type="dcterms:W3CDTF">2021-01-05T08:41:13Z</dcterms:modified>
</cp:coreProperties>
</file>