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454" r:id="rId4"/>
    <p:sldId id="258" r:id="rId5"/>
    <p:sldId id="262" r:id="rId6"/>
    <p:sldId id="450" r:id="rId7"/>
    <p:sldId id="260" r:id="rId8"/>
    <p:sldId id="259" r:id="rId9"/>
    <p:sldId id="460" r:id="rId10"/>
    <p:sldId id="461" r:id="rId11"/>
    <p:sldId id="467" r:id="rId12"/>
    <p:sldId id="261" r:id="rId13"/>
    <p:sldId id="455" r:id="rId14"/>
    <p:sldId id="456" r:id="rId15"/>
    <p:sldId id="457" r:id="rId16"/>
    <p:sldId id="289" r:id="rId17"/>
    <p:sldId id="453" r:id="rId18"/>
    <p:sldId id="458" r:id="rId19"/>
    <p:sldId id="263" r:id="rId20"/>
    <p:sldId id="469" r:id="rId21"/>
    <p:sldId id="291" r:id="rId22"/>
    <p:sldId id="427" r:id="rId23"/>
    <p:sldId id="431" r:id="rId24"/>
    <p:sldId id="264" r:id="rId25"/>
    <p:sldId id="422" r:id="rId26"/>
    <p:sldId id="42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4184" autoAdjust="0"/>
  </p:normalViewPr>
  <p:slideViewPr>
    <p:cSldViewPr snapToGrid="0">
      <p:cViewPr varScale="1">
        <p:scale>
          <a:sx n="96" d="100"/>
          <a:sy n="96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3959F-2609-4B3A-B53E-C5FC14402999}" type="datetimeFigureOut">
              <a:rPr lang="fr-FR" smtClean="0"/>
              <a:t>14/02/2020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53B43-A61A-4C14-9BEE-DCF4E45E50A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4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A082-7F52-4741-B62F-3B9C02572203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718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A082-7F52-4741-B62F-3B9C02572203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71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3B43-A61A-4C14-9BEE-DCF4E45E50A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980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</a:rPr>
              <a:t>Les robots parcourent le web de liens en liens et sauvegardent le code des contenus visités au fur et à mesure</a:t>
            </a:r>
          </a:p>
          <a:p>
            <a:r>
              <a:rPr lang="fr-FR" dirty="0">
                <a:latin typeface="Arial" panose="020B0604020202020204" pitchFamily="34" charset="0"/>
              </a:rPr>
              <a:t>Il sauvegarde la page web trouvée et détecte les liens qu’elle contient</a:t>
            </a:r>
          </a:p>
          <a:p>
            <a:r>
              <a:rPr lang="fr-FR" dirty="0">
                <a:latin typeface="Arial" panose="020B0604020202020204" pitchFamily="34" charset="0"/>
              </a:rPr>
              <a:t>Il suit les liens(internes et externes)</a:t>
            </a:r>
            <a:r>
              <a:rPr lang="fr-FR" dirty="0"/>
              <a:t> il identifie pour trouver d’autres pages </a:t>
            </a:r>
          </a:p>
          <a:p>
            <a:r>
              <a:rPr lang="fr-FR" dirty="0">
                <a:latin typeface="Arial" panose="020B0604020202020204" pitchFamily="34" charset="0"/>
              </a:rPr>
              <a:t>Il sauvegarde les pages de destination et continue de la même façon il identifie de nvx liens, 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3B43-A61A-4C14-9BEE-DCF4E45E50A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18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fonctionnement d’un moteur de recherche se décompose en trois phases principales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A082-7F52-4741-B62F-3B9C02572203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71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Ligne de flottaison</a:t>
            </a:r>
            <a:r>
              <a:rPr lang="fr-FR" baseline="0" dirty="0"/>
              <a:t> (trait d’horizon)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A082-7F52-4741-B62F-3B9C02572203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71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fonctionnement d’un moteur de recherche se décompose en trois phases principales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A082-7F52-4741-B62F-3B9C0257220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718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fonctionnement d’un moteur de recherche se décompose en trois phases principales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A082-7F52-4741-B62F-3B9C02572203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71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fonctionnement d’un moteur de recherche se décompose en trois phases principales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A082-7F52-4741-B62F-3B9C02572203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718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A082-7F52-4741-B62F-3B9C02572203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71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google.com/webmasters/answer/2722261?hl=en" TargetMode="External"/><Relationship Id="rId3" Type="http://schemas.openxmlformats.org/officeDocument/2006/relationships/hyperlink" Target="http://cours-de-referencement.ec-lille.fr/" TargetMode="External"/><Relationship Id="rId7" Type="http://schemas.openxmlformats.org/officeDocument/2006/relationships/hyperlink" Target="https://support.google.com/webmasters/answer/99170?hl=f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about/company/history/" TargetMode="External"/><Relationship Id="rId5" Type="http://schemas.openxmlformats.org/officeDocument/2006/relationships/hyperlink" Target="http://prezi.com/j6th5m-mlatb/cm-1-seo-pilier-de-trafic-et-de-visibilite/" TargetMode="External"/><Relationship Id="rId10" Type="http://schemas.openxmlformats.org/officeDocument/2006/relationships/hyperlink" Target="http://fr.wikipedia.org/wiki/Google" TargetMode="External"/><Relationship Id="rId4" Type="http://schemas.openxmlformats.org/officeDocument/2006/relationships/hyperlink" Target="http://openclassrooms.com/courses/le-referencement-de-son-site-web" TargetMode="External"/><Relationship Id="rId9" Type="http://schemas.openxmlformats.org/officeDocument/2006/relationships/hyperlink" Target="http://www.atinternet.com/ressources/ressources/etudes-publiques/barometre-des-moteur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web.com/addlink.html" TargetMode="External"/><Relationship Id="rId7" Type="http://schemas.openxmlformats.org/officeDocument/2006/relationships/hyperlink" Target="http://www.vdp-digital.com/article-133-bing-le-moteur-de-recherche-de-microsoft-devient-le-moteur-officiel-de-yaho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google.com/analytics/answer/1033867?hl=fr" TargetMode="External"/><Relationship Id="rId5" Type="http://schemas.openxmlformats.org/officeDocument/2006/relationships/hyperlink" Target="http://www.creation-site-internet.cc/post-creation/referencement/la-formule-de-page-rank-enfin-devoilee-162/" TargetMode="External"/><Relationship Id="rId4" Type="http://schemas.openxmlformats.org/officeDocument/2006/relationships/hyperlink" Target="https://www.youtube.com/watch?v=F_w8LmSHlg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BC989-6064-4CFD-8F91-EC72B5E59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Le SEO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8E99C8-DF2C-4617-80A9-165871C02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965157"/>
            <a:ext cx="6831673" cy="1086237"/>
          </a:xfrm>
        </p:spPr>
        <p:txBody>
          <a:bodyPr/>
          <a:lstStyle/>
          <a:p>
            <a:pPr algn="l"/>
            <a:r>
              <a:rPr lang="fr-FR" dirty="0">
                <a:latin typeface="Abadi" panose="020B0604020202020204" pitchFamily="34" charset="0"/>
              </a:rPr>
              <a:t>Le référencement naturel</a:t>
            </a:r>
          </a:p>
        </p:txBody>
      </p:sp>
    </p:spTree>
    <p:extLst>
      <p:ext uri="{BB962C8B-B14F-4D97-AF65-F5344CB8AC3E}">
        <p14:creationId xmlns:p14="http://schemas.microsoft.com/office/powerpoint/2010/main" val="366380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4725E-DF86-4F0E-B62C-6DA354C7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Rédacteur web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72F896E-5DE2-4C48-AB55-52A99B04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692" y="1857647"/>
            <a:ext cx="8468335" cy="45929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075516-AC6C-4914-9C2D-D22EABA52541}"/>
              </a:ext>
            </a:extLst>
          </p:cNvPr>
          <p:cNvSpPr/>
          <p:nvPr/>
        </p:nvSpPr>
        <p:spPr>
          <a:xfrm>
            <a:off x="3928263" y="3068921"/>
            <a:ext cx="1492469" cy="3612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7833A53-FF44-457A-8AB9-5F403EFB1FB3}"/>
              </a:ext>
            </a:extLst>
          </p:cNvPr>
          <p:cNvSpPr/>
          <p:nvPr/>
        </p:nvSpPr>
        <p:spPr>
          <a:xfrm>
            <a:off x="5517931" y="3155731"/>
            <a:ext cx="480870" cy="20091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98FB17-EB87-4D94-BCF7-AD90D62091DB}"/>
              </a:ext>
            </a:extLst>
          </p:cNvPr>
          <p:cNvSpPr txBox="1"/>
          <p:nvPr/>
        </p:nvSpPr>
        <p:spPr>
          <a:xfrm>
            <a:off x="6096000" y="3059668"/>
            <a:ext cx="111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Balise H1</a:t>
            </a:r>
          </a:p>
        </p:txBody>
      </p:sp>
    </p:spTree>
    <p:extLst>
      <p:ext uri="{BB962C8B-B14F-4D97-AF65-F5344CB8AC3E}">
        <p14:creationId xmlns:p14="http://schemas.microsoft.com/office/powerpoint/2010/main" val="209171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61AE4-5FDD-4FD6-8B7E-6BF5D13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Comment être bien positionner dans les moteurs de recherches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B2EFB4-DAFD-48B2-8CE0-AC8BE52E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4724400" cy="3695700"/>
          </a:xfrm>
        </p:spPr>
        <p:txBody>
          <a:bodyPr/>
          <a:lstStyle/>
          <a:p>
            <a:pPr lvl="1"/>
            <a:r>
              <a:rPr lang="fr-FR" dirty="0"/>
              <a:t>Rédaction web </a:t>
            </a:r>
          </a:p>
          <a:p>
            <a:pPr lvl="1"/>
            <a:r>
              <a:rPr lang="fr-FR" dirty="0"/>
              <a:t>L’expérience utilisateur</a:t>
            </a:r>
          </a:p>
          <a:p>
            <a:pPr lvl="1"/>
            <a:r>
              <a:rPr lang="fr-FR" dirty="0"/>
              <a:t>La technique </a:t>
            </a:r>
          </a:p>
          <a:p>
            <a:pPr lvl="1"/>
            <a:r>
              <a:rPr lang="fr-FR" dirty="0"/>
              <a:t>Développement de la notoriété</a:t>
            </a:r>
          </a:p>
          <a:p>
            <a:pPr lvl="1"/>
            <a:r>
              <a:rPr lang="fr-FR" dirty="0"/>
              <a:t>Les réseaux sociaux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1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D0519-7C72-4C50-8658-3D737F1C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</p:spPr>
        <p:txBody>
          <a:bodyPr/>
          <a:lstStyle/>
          <a:p>
            <a:pPr algn="ctr"/>
            <a:r>
              <a:rPr lang="fr-FR" dirty="0"/>
              <a:t>Comment fonctionnent les moteurs de recherches ?</a:t>
            </a:r>
          </a:p>
        </p:txBody>
      </p:sp>
    </p:spTree>
    <p:extLst>
      <p:ext uri="{BB962C8B-B14F-4D97-AF65-F5344CB8AC3E}">
        <p14:creationId xmlns:p14="http://schemas.microsoft.com/office/powerpoint/2010/main" val="163250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06BAA-32AA-4A30-944A-F839E122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L’exploitation : Crawling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75A7F-A41D-45DB-B98A-879AF72E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ROBOT explore récursivement toutes les pages des sites internet,</a:t>
            </a:r>
          </a:p>
          <a:p>
            <a:r>
              <a:rPr lang="fr-FR" dirty="0"/>
              <a:t>Utilise les liens hypertextes pour passer de page en page et récupère les informations nécessaires qu’il trouve pertinentes,</a:t>
            </a:r>
          </a:p>
          <a:p>
            <a:r>
              <a:rPr lang="fr-FR" dirty="0"/>
              <a:t>Page traité par un indexeur interne pour extraire les infos </a:t>
            </a:r>
            <a:r>
              <a:rPr lang="fr-FR" dirty="0" err="1"/>
              <a:t>necessaires</a:t>
            </a:r>
            <a:endParaRPr lang="fr-FR" dirty="0"/>
          </a:p>
          <a:p>
            <a:r>
              <a:rPr lang="fr-FR" sz="2400" dirty="0"/>
              <a:t>Robot de Google : </a:t>
            </a:r>
            <a:r>
              <a:rPr lang="fr-FR" sz="2400" b="1" i="1" dirty="0"/>
              <a:t>GOOGLEBOT</a:t>
            </a:r>
          </a:p>
        </p:txBody>
      </p:sp>
    </p:spTree>
    <p:extLst>
      <p:ext uri="{BB962C8B-B14F-4D97-AF65-F5344CB8AC3E}">
        <p14:creationId xmlns:p14="http://schemas.microsoft.com/office/powerpoint/2010/main" val="414263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26767-C2F8-4B19-9905-EC5E7CE0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Indexation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EE5CE2-C7E4-4D9B-8DC3-FAA2D960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Indexation des mots clés pertinents du contenu</a:t>
            </a:r>
          </a:p>
          <a:p>
            <a:endParaRPr lang="fr-FR" dirty="0"/>
          </a:p>
          <a:p>
            <a:r>
              <a:rPr lang="fr-FR" dirty="0"/>
              <a:t>Ils seront associé à la page associés pour créer un annuaire comportant les mots clés.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05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D9729-3D33-4738-A95B-184B8DE7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EEE5D-932F-481C-B82F-0D6BE0F6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Lorsqu’un internaute fera une recherche, une requête sera envoyé à la BASE et identifie les pages concernés,</a:t>
            </a:r>
          </a:p>
          <a:p>
            <a:r>
              <a:rPr lang="fr-FR" dirty="0"/>
              <a:t>Les résultat seront classé grâce un à algorithme complexe qui prend en compte plusieurs indice de pertinence comme </a:t>
            </a:r>
            <a:r>
              <a:rPr lang="fr-FR" b="1" dirty="0"/>
              <a:t>l’indice de popularité </a:t>
            </a:r>
            <a:r>
              <a:rPr lang="fr-FR" dirty="0"/>
              <a:t>ou</a:t>
            </a:r>
            <a:r>
              <a:rPr lang="fr-FR" b="1" dirty="0"/>
              <a:t> l’indice de confiance </a:t>
            </a:r>
            <a:r>
              <a:rPr lang="fr-FR" dirty="0"/>
              <a:t>de la page.</a:t>
            </a:r>
          </a:p>
        </p:txBody>
      </p:sp>
    </p:spTree>
    <p:extLst>
      <p:ext uri="{BB962C8B-B14F-4D97-AF65-F5344CB8AC3E}">
        <p14:creationId xmlns:p14="http://schemas.microsoft.com/office/powerpoint/2010/main" val="402787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90" y="3933056"/>
            <a:ext cx="1219200" cy="1219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66" y="5370748"/>
            <a:ext cx="722548" cy="7225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24" y="769640"/>
            <a:ext cx="1219200" cy="121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45" y="44624"/>
            <a:ext cx="1296144" cy="1296144"/>
          </a:xfrm>
          <a:prstGeom prst="rect">
            <a:avLst/>
          </a:prstGeom>
        </p:spPr>
      </p:pic>
      <p:sp>
        <p:nvSpPr>
          <p:cNvPr id="11" name="Nuage 10"/>
          <p:cNvSpPr/>
          <p:nvPr/>
        </p:nvSpPr>
        <p:spPr>
          <a:xfrm>
            <a:off x="3846916" y="1046252"/>
            <a:ext cx="3672408" cy="2167417"/>
          </a:xfrm>
          <a:prstGeom prst="cloud">
            <a:avLst/>
          </a:prstGeom>
          <a:gradFill>
            <a:gsLst>
              <a:gs pos="0">
                <a:srgbClr val="DEE1F2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rgbClr val="FFFFFF"/>
              </a:gs>
            </a:gsLst>
            <a:lin ang="5400000" scaled="0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 dirty="0"/>
          </a:p>
        </p:txBody>
      </p:sp>
      <p:cxnSp>
        <p:nvCxnSpPr>
          <p:cNvPr id="13" name="Connecteur droit 12"/>
          <p:cNvCxnSpPr>
            <a:stCxn id="11" idx="2"/>
          </p:cNvCxnSpPr>
          <p:nvPr/>
        </p:nvCxnSpPr>
        <p:spPr>
          <a:xfrm flipH="1" flipV="1">
            <a:off x="2910813" y="1701500"/>
            <a:ext cx="947495" cy="42846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7752184" y="1484784"/>
            <a:ext cx="792088" cy="646278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3178838" y="2852936"/>
            <a:ext cx="2485114" cy="1008112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919536" y="119675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 Gothic (En-têtes)"/>
              </a:rPr>
              <a:t>Poste client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400257" y="260648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 Gothic (En-têtes)"/>
              </a:rPr>
              <a:t>Serveur du site web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559496" y="5370748"/>
            <a:ext cx="1799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 (En-têtes)"/>
              </a:rPr>
              <a:t>Serveur du moteur </a:t>
            </a:r>
          </a:p>
          <a:p>
            <a:pPr algn="ctr"/>
            <a:r>
              <a:rPr lang="fr-FR" dirty="0">
                <a:latin typeface="Century Gothic (En-têtes)"/>
              </a:rPr>
              <a:t>de recherche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561117" y="111545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 Gothic (En-têtes)"/>
              </a:rPr>
              <a:t>Internet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00257" y="2278106"/>
            <a:ext cx="1972987" cy="4015973"/>
          </a:xfrm>
          <a:prstGeom prst="wedgeRectCallout">
            <a:avLst>
              <a:gd name="adj1" fmla="val 18985"/>
              <a:gd name="adj2" fmla="val -5863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33"/>
          <p:cNvCxnSpPr>
            <a:stCxn id="3" idx="1"/>
          </p:cNvCxnSpPr>
          <p:nvPr/>
        </p:nvCxnSpPr>
        <p:spPr>
          <a:xfrm flipH="1" flipV="1">
            <a:off x="2926810" y="5152256"/>
            <a:ext cx="504056" cy="579766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66971" y="5373216"/>
            <a:ext cx="1512168" cy="1008112"/>
          </a:xfrm>
          <a:prstGeom prst="wedgeRectCallout">
            <a:avLst>
              <a:gd name="adj1" fmla="val -61957"/>
              <a:gd name="adj2" fmla="val 1748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3430866" y="4183233"/>
            <a:ext cx="1872208" cy="969023"/>
          </a:xfrm>
          <a:prstGeom prst="wedgeRectCallout">
            <a:avLst>
              <a:gd name="adj1" fmla="val -61957"/>
              <a:gd name="adj2" fmla="val 1748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8400257" y="2731641"/>
            <a:ext cx="1972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Century Gothic (En-têtes)"/>
              </a:rPr>
              <a:t>www.mon-site.com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713330"/>
            <a:ext cx="529244" cy="529244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192" y="4424493"/>
            <a:ext cx="553249" cy="553249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08" y="3140968"/>
            <a:ext cx="500354" cy="500354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9091567" y="3255948"/>
            <a:ext cx="12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 (En-têtes)"/>
              </a:rPr>
              <a:t>robots.txt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9048329" y="3832013"/>
            <a:ext cx="128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 (En-têtes)"/>
              </a:rPr>
              <a:t>sitemap.xml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8414724" y="4459833"/>
            <a:ext cx="113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 (En-têtes)"/>
              </a:rPr>
              <a:t>index.html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60" y="5346744"/>
            <a:ext cx="553249" cy="553249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640" y="5323929"/>
            <a:ext cx="553249" cy="553249"/>
          </a:xfrm>
          <a:prstGeom prst="rect">
            <a:avLst/>
          </a:prstGeom>
        </p:spPr>
      </p:pic>
      <p:cxnSp>
        <p:nvCxnSpPr>
          <p:cNvPr id="55" name="Connecteur droit avec flèche 54"/>
          <p:cNvCxnSpPr>
            <a:stCxn id="45" idx="2"/>
            <a:endCxn id="50" idx="0"/>
          </p:cNvCxnSpPr>
          <p:nvPr/>
        </p:nvCxnSpPr>
        <p:spPr>
          <a:xfrm flipH="1">
            <a:off x="8882184" y="4977741"/>
            <a:ext cx="897632" cy="3690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45" idx="2"/>
          </p:cNvCxnSpPr>
          <p:nvPr/>
        </p:nvCxnSpPr>
        <p:spPr>
          <a:xfrm>
            <a:off x="9779816" y="4977741"/>
            <a:ext cx="0" cy="3690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8428056" y="5898759"/>
            <a:ext cx="874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 (En-têtes)"/>
              </a:rPr>
              <a:t>p1.html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9541712" y="5898759"/>
            <a:ext cx="874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 (En-têtes)"/>
              </a:rPr>
              <a:t>p2.html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4077072"/>
            <a:ext cx="584632" cy="330444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3885372" y="4149080"/>
            <a:ext cx="156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entury Gothic (En-têtes)"/>
              </a:rPr>
              <a:t>Serveur web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4331480" y="5373216"/>
            <a:ext cx="161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entury Gothic (En-têtes)"/>
              </a:rPr>
              <a:t>Serveur BDD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8377530" y="2298358"/>
            <a:ext cx="156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entury Gothic (En-têtes)"/>
              </a:rPr>
              <a:t>Serveur web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519937" y="3425226"/>
            <a:ext cx="2695123" cy="11174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5511423" y="3501008"/>
            <a:ext cx="268695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User-agent : *</a:t>
            </a:r>
          </a:p>
          <a:p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Disallow : /prive/</a:t>
            </a:r>
          </a:p>
          <a:p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Sitemap : www.mon-site.com/sitemap.xml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6173314" y="4602614"/>
            <a:ext cx="114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 (En-têtes)"/>
              </a:rPr>
              <a:t>robots.txt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384433" y="3338038"/>
            <a:ext cx="2970218" cy="16397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5375920" y="3413821"/>
            <a:ext cx="310828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&lt;?xml version="1.0" encoding="UTF-8"?&gt;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&lt;urlset xmlns="http://www.sitemaps.org/..."&gt;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&lt;url&gt;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 &lt;loc&gt;http://www.mon-site.com/index.php&lt;/loc&gt;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 &lt;changefreq&gt;monthly&lt;/changefreq&gt;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 &lt;priority&gt;0.80&lt;/priority&gt;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&lt;/url&gt;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&lt;/urlset&gt;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6087162" y="5013177"/>
            <a:ext cx="1304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 (En-têtes)"/>
              </a:rPr>
              <a:t>sitemap.xml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372497" y="3284984"/>
            <a:ext cx="2970218" cy="16397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ZoneTexte 78"/>
          <p:cNvSpPr txBox="1"/>
          <p:nvPr/>
        </p:nvSpPr>
        <p:spPr>
          <a:xfrm>
            <a:off x="5363984" y="3360767"/>
            <a:ext cx="310828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&lt;head&gt;&lt;title&gt;mon site&lt;/title&gt;&lt;head&gt;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  &lt;h1&gt;Accueil&lt;/h1&gt;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  &lt;p&gt;bla bla&lt;/p&gt;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  &lt;a href="p1.html"&gt;p 1&lt;/a&gt;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  &lt;a href="p2.html"&gt;p 2&lt;/a&gt;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6075226" y="4960122"/>
            <a:ext cx="1304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 (En-têtes)"/>
              </a:rPr>
              <a:t>index.html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4987936" y="5589241"/>
            <a:ext cx="118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Century Gothic (En-têtes)"/>
              </a:rPr>
              <a:t>Index.html</a:t>
            </a:r>
          </a:p>
          <a:p>
            <a:r>
              <a:rPr lang="fr-FR" sz="1200" dirty="0">
                <a:latin typeface="Century Gothic (En-têtes)"/>
              </a:rPr>
              <a:t>Bla bla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4367808" y="5877273"/>
            <a:ext cx="118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Century Gothic (En-têtes)"/>
              </a:rPr>
              <a:t>p1.html</a:t>
            </a:r>
          </a:p>
          <a:p>
            <a:r>
              <a:rPr lang="fr-FR" sz="1200" dirty="0">
                <a:latin typeface="Century Gothic (En-têtes)"/>
              </a:rPr>
              <a:t>lool</a:t>
            </a:r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4437112"/>
            <a:ext cx="424596" cy="424596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3489921" y="4797153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Recherche.html</a:t>
            </a:r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92" y="4437112"/>
            <a:ext cx="424596" cy="424596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4545498" y="4797153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Algo.php</a:t>
            </a: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97" y="1425062"/>
            <a:ext cx="1306578" cy="1306578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2063552" y="227745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Bla bla</a:t>
            </a:r>
          </a:p>
        </p:txBody>
      </p:sp>
      <p:cxnSp>
        <p:nvCxnSpPr>
          <p:cNvPr id="39" name="Connecteur en angle 38"/>
          <p:cNvCxnSpPr/>
          <p:nvPr/>
        </p:nvCxnSpPr>
        <p:spPr>
          <a:xfrm rot="10800000">
            <a:off x="2567608" y="2731640"/>
            <a:ext cx="1183558" cy="1917770"/>
          </a:xfrm>
          <a:prstGeom prst="bentConnector2">
            <a:avLst/>
          </a:prstGeom>
          <a:ln w="412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53"/>
          <p:cNvCxnSpPr/>
          <p:nvPr/>
        </p:nvCxnSpPr>
        <p:spPr>
          <a:xfrm rot="16200000" flipH="1">
            <a:off x="2468005" y="2908661"/>
            <a:ext cx="2868914" cy="2514872"/>
          </a:xfrm>
          <a:prstGeom prst="bentConnector3">
            <a:avLst>
              <a:gd name="adj1" fmla="val 64814"/>
            </a:avLst>
          </a:prstGeom>
          <a:ln w="412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286" y="404664"/>
            <a:ext cx="1018546" cy="1018546"/>
          </a:xfrm>
          <a:prstGeom prst="rect">
            <a:avLst/>
          </a:prstGeom>
        </p:spPr>
      </p:pic>
      <p:cxnSp>
        <p:nvCxnSpPr>
          <p:cNvPr id="89" name="Connecteur en angle 88"/>
          <p:cNvCxnSpPr>
            <a:stCxn id="82" idx="1"/>
          </p:cNvCxnSpPr>
          <p:nvPr/>
        </p:nvCxnSpPr>
        <p:spPr>
          <a:xfrm rot="10800000">
            <a:off x="4290337" y="1396071"/>
            <a:ext cx="697601" cy="4424002"/>
          </a:xfrm>
          <a:prstGeom prst="bentConnector2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>
            <a:stCxn id="72" idx="3"/>
          </p:cNvCxnSpPr>
          <p:nvPr/>
        </p:nvCxnSpPr>
        <p:spPr>
          <a:xfrm>
            <a:off x="4583832" y="913938"/>
            <a:ext cx="3960440" cy="282815"/>
          </a:xfrm>
          <a:prstGeom prst="bentConnector3">
            <a:avLst>
              <a:gd name="adj1" fmla="val 49350"/>
            </a:avLst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 10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97" y="3309970"/>
            <a:ext cx="877138" cy="877138"/>
          </a:xfrm>
          <a:prstGeom prst="rect">
            <a:avLst/>
          </a:prstGeom>
        </p:spPr>
      </p:pic>
      <p:sp>
        <p:nvSpPr>
          <p:cNvPr id="103" name="Rectangle à coins arrondis 102"/>
          <p:cNvSpPr/>
          <p:nvPr/>
        </p:nvSpPr>
        <p:spPr>
          <a:xfrm>
            <a:off x="8472264" y="3140969"/>
            <a:ext cx="1857740" cy="5495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3" name="Connecteur en angle 122"/>
          <p:cNvCxnSpPr>
            <a:stCxn id="80" idx="0"/>
          </p:cNvCxnSpPr>
          <p:nvPr/>
        </p:nvCxnSpPr>
        <p:spPr>
          <a:xfrm rot="16200000" flipH="1" flipV="1">
            <a:off x="5683527" y="4854568"/>
            <a:ext cx="938636" cy="1149745"/>
          </a:xfrm>
          <a:prstGeom prst="bentConnector4">
            <a:avLst>
              <a:gd name="adj1" fmla="val 100506"/>
              <a:gd name="adj2" fmla="val 78375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 flipH="1">
            <a:off x="4987938" y="5623368"/>
            <a:ext cx="3556334" cy="6139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Image 1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72" y="5805264"/>
            <a:ext cx="602004" cy="60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2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0.3556 -0.216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73" y="-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6 -0.2162 L 0.59844 -0.333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67345E-6 L 0.00087 0.085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858 L -0.00712 0.1905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5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5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8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1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4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7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0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0.19056 L -0.04653 0.32701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6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build="allAtOnce"/>
      <p:bldP spid="71" grpId="0"/>
      <p:bldP spid="71" grpId="1"/>
      <p:bldP spid="75" grpId="0" animBg="1"/>
      <p:bldP spid="75" grpId="1" animBg="1"/>
      <p:bldP spid="76" grpId="0" uiExpand="1" build="allAtOnce"/>
      <p:bldP spid="77" grpId="0"/>
      <p:bldP spid="77" grpId="1"/>
      <p:bldP spid="78" grpId="0" animBg="1"/>
      <p:bldP spid="78" grpId="1" animBg="1"/>
      <p:bldP spid="79" grpId="0" build="allAtOnce"/>
      <p:bldP spid="80" grpId="0"/>
      <p:bldP spid="80" grpId="1"/>
      <p:bldP spid="82" grpId="0"/>
      <p:bldP spid="83" grpId="0"/>
      <p:bldP spid="35" grpId="0"/>
      <p:bldP spid="70" grpId="0"/>
      <p:bldP spid="37" grpId="0"/>
      <p:bldP spid="103" grpId="0" animBg="1"/>
      <p:bldP spid="103" grpId="1" animBg="1"/>
      <p:bldP spid="103" grpId="2" animBg="1"/>
      <p:bldP spid="103" grpId="3" animBg="1"/>
      <p:bldP spid="103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04" y="600439"/>
            <a:ext cx="6740117" cy="5755912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36484AD-FA5C-40AD-B7FE-7D5F856652C7}"/>
              </a:ext>
            </a:extLst>
          </p:cNvPr>
          <p:cNvSpPr txBox="1"/>
          <p:nvPr/>
        </p:nvSpPr>
        <p:spPr>
          <a:xfrm>
            <a:off x="7945821" y="2161730"/>
            <a:ext cx="3762703" cy="253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dirty="0"/>
              <a:t>positions 1, 2 et 3 : 100 % ;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position 4 : 85 % ;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position 5 : 60 % ;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positions 6 et 7 : 50 % ;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positions 8 et 9 : 30 % ;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position 10 : 20 %.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09B99F-600D-4843-A1D3-7759E478D459}"/>
              </a:ext>
            </a:extLst>
          </p:cNvPr>
          <p:cNvSpPr txBox="1"/>
          <p:nvPr/>
        </p:nvSpPr>
        <p:spPr>
          <a:xfrm>
            <a:off x="8862895" y="1609420"/>
            <a:ext cx="192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Eye-tracking</a:t>
            </a:r>
          </a:p>
        </p:txBody>
      </p:sp>
    </p:spTree>
    <p:extLst>
      <p:ext uri="{BB962C8B-B14F-4D97-AF65-F5344CB8AC3E}">
        <p14:creationId xmlns:p14="http://schemas.microsoft.com/office/powerpoint/2010/main" val="395012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02E57-BA1D-4369-A96D-B4C2AEB4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être bien référencer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38080-ECFA-48B1-8DA2-764FD234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Etapes à suivre : </a:t>
            </a:r>
          </a:p>
          <a:p>
            <a:r>
              <a:rPr lang="fr-FR" b="1" u="sng" dirty="0"/>
              <a:t>Etape 1 : Le choix des mots-clés </a:t>
            </a:r>
          </a:p>
          <a:p>
            <a:pPr lvl="1"/>
            <a:r>
              <a:rPr lang="fr-FR" i="0" dirty="0"/>
              <a:t>Etudier les mots clés à cibler et les sélectionner avec soin.</a:t>
            </a:r>
          </a:p>
          <a:p>
            <a:r>
              <a:rPr lang="fr-FR" b="1" u="sng" dirty="0"/>
              <a:t>Etape 2 : Optimisation technique</a:t>
            </a:r>
            <a:endParaRPr lang="fr-FR" b="1" i="0" u="sng" dirty="0"/>
          </a:p>
          <a:p>
            <a:pPr lvl="1"/>
            <a:r>
              <a:rPr lang="fr-FR" i="0" dirty="0"/>
              <a:t>Optimiser la structure de la page, le codage et le contenu pour qu’ils contiennent les mots clés.</a:t>
            </a:r>
          </a:p>
          <a:p>
            <a:r>
              <a:rPr lang="fr-FR" b="1" u="sng" dirty="0"/>
              <a:t>Etape 3 : Amélioration de votre popularité </a:t>
            </a:r>
          </a:p>
          <a:p>
            <a:pPr lvl="1"/>
            <a:r>
              <a:rPr lang="fr-FR" i="0" dirty="0"/>
              <a:t>Augmenter le nombre de liens entrants vers le site visé et leur qualité, C’est ce qu’on appelle le </a:t>
            </a:r>
            <a:r>
              <a:rPr lang="fr-FR" sz="2400" b="1" dirty="0"/>
              <a:t>Netlinking</a:t>
            </a:r>
            <a:r>
              <a:rPr lang="fr-FR" i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1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Netlinking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Def : Mettre en place plusieurs liens vers votre site pour améliorer votre positionnement dans les SERP et augmenter votre trafic depuis les sites référents,</a:t>
            </a:r>
          </a:p>
        </p:txBody>
      </p:sp>
    </p:spTree>
    <p:extLst>
      <p:ext uri="{BB962C8B-B14F-4D97-AF65-F5344CB8AC3E}">
        <p14:creationId xmlns:p14="http://schemas.microsoft.com/office/powerpoint/2010/main" val="22672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168FD-7F5D-42ED-B721-FC209B5C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Prérequis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CB5AD-7F36-401D-9AD8-DE18D570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fr-FR" dirty="0"/>
              <a:t>Signifie </a:t>
            </a:r>
            <a:r>
              <a:rPr lang="fr-FR" b="1" i="1" dirty="0"/>
              <a:t>Search Engine Optimization </a:t>
            </a:r>
          </a:p>
          <a:p>
            <a:endParaRPr lang="fr-FR" dirty="0"/>
          </a:p>
          <a:p>
            <a:r>
              <a:rPr lang="fr-FR" i="1" u="sng" dirty="0"/>
              <a:t>Def :</a:t>
            </a:r>
            <a:r>
              <a:rPr lang="fr-FR" dirty="0"/>
              <a:t> Ensemble de techniques mise en place pour </a:t>
            </a:r>
            <a:r>
              <a:rPr lang="fr-FR" b="1" dirty="0"/>
              <a:t>faciliter la visibilité </a:t>
            </a:r>
            <a:r>
              <a:rPr lang="fr-FR" dirty="0"/>
              <a:t>d’un site internet sur les moteurs de recherches.</a:t>
            </a:r>
          </a:p>
          <a:p>
            <a:endParaRPr lang="fr-FR" dirty="0"/>
          </a:p>
          <a:p>
            <a:r>
              <a:rPr lang="fr-FR" i="1" u="sng" dirty="0"/>
              <a:t>Exemple :</a:t>
            </a:r>
            <a:r>
              <a:rPr lang="fr-FR" dirty="0"/>
              <a:t> Léandre vient de finir son site et décide de le mettre en ligne, mais il faut des visiteurs, mais comment faire ?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017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02E57-BA1D-4369-A96D-B4C2AEB4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être bien référencer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38080-ECFA-48B1-8DA2-764FD234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20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Etapes à suivre : </a:t>
            </a:r>
          </a:p>
          <a:p>
            <a:r>
              <a:rPr lang="fr-FR" b="1" u="sng" dirty="0"/>
              <a:t>Etape 1 : Le choix des mots-clés </a:t>
            </a:r>
          </a:p>
          <a:p>
            <a:pPr lvl="1"/>
            <a:r>
              <a:rPr lang="fr-FR" i="0" dirty="0"/>
              <a:t>Etudier les mots clés à cibler et les sélectionner avec soin.</a:t>
            </a:r>
          </a:p>
          <a:p>
            <a:r>
              <a:rPr lang="fr-FR" b="1" u="sng" dirty="0"/>
              <a:t>Etape 2 : Optimisation technique</a:t>
            </a:r>
            <a:endParaRPr lang="fr-FR" b="1" i="0" u="sng" dirty="0"/>
          </a:p>
          <a:p>
            <a:pPr lvl="1"/>
            <a:r>
              <a:rPr lang="fr-FR" i="0" dirty="0"/>
              <a:t>Optimiser la structure de la page, le codage et le contenu pour qu’ils contiennent les mots clés.</a:t>
            </a:r>
          </a:p>
          <a:p>
            <a:r>
              <a:rPr lang="fr-FR" b="1" u="sng" dirty="0"/>
              <a:t>Etape 3 : Amélioration de votre popularité </a:t>
            </a:r>
          </a:p>
          <a:p>
            <a:pPr lvl="1"/>
            <a:r>
              <a:rPr lang="fr-FR" i="0" dirty="0"/>
              <a:t>Augmenter le nombre de liens entrants vers le site visé et leur qualité, C’est ce qu’on appelle le </a:t>
            </a:r>
            <a:r>
              <a:rPr lang="fr-FR" sz="2400" b="1" dirty="0"/>
              <a:t>Netlinking</a:t>
            </a:r>
            <a:r>
              <a:rPr lang="fr-FR" i="0" dirty="0"/>
              <a:t> </a:t>
            </a:r>
          </a:p>
          <a:p>
            <a:pPr lvl="1"/>
            <a:r>
              <a:rPr lang="fr-FR" dirty="0"/>
              <a:t>Connaitre la stratégie de la longue traine.</a:t>
            </a:r>
          </a:p>
          <a:p>
            <a:pPr lvl="1"/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1807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Théorie de la longue traîne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567608" y="4797152"/>
            <a:ext cx="7416824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2567608" y="1844824"/>
            <a:ext cx="0" cy="2952328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287688" y="3068960"/>
            <a:ext cx="0" cy="1728192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303912" y="4077072"/>
            <a:ext cx="0" cy="72008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567608" y="5445224"/>
            <a:ext cx="7416824" cy="0"/>
          </a:xfrm>
          <a:prstGeom prst="straightConnector1">
            <a:avLst/>
          </a:prstGeom>
          <a:ln w="22225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567608" y="6165304"/>
            <a:ext cx="7416824" cy="0"/>
          </a:xfrm>
          <a:prstGeom prst="straightConnector1">
            <a:avLst/>
          </a:prstGeom>
          <a:ln w="22225"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639617" y="5589241"/>
            <a:ext cx="620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 Gothic (En-têtes)"/>
              </a:rPr>
              <a:t>Trafic qualifié</a:t>
            </a:r>
          </a:p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(En-têtes)"/>
              </a:rPr>
              <a:t>  Visiteurs correspondants aux services ou produits proposés par le site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711625" y="4869161"/>
            <a:ext cx="5424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 Gothic (En-têtes)"/>
              </a:rPr>
              <a:t>Taux de rebond</a:t>
            </a:r>
          </a:p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(En-têtes)"/>
              </a:rPr>
              <a:t>  Nombre de visiteur qui quittent le site dès la première page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494370" y="1196752"/>
            <a:ext cx="13901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Century Gothic (En-têtes)"/>
              </a:rPr>
              <a:t>Recherche</a:t>
            </a:r>
          </a:p>
          <a:p>
            <a:r>
              <a:rPr lang="fr-FR" sz="1200" dirty="0">
                <a:solidFill>
                  <a:srgbClr val="C00000"/>
                </a:solidFill>
                <a:latin typeface="Century Gothic (En-têtes)"/>
              </a:rPr>
              <a:t>Nb de résultat</a:t>
            </a:r>
          </a:p>
          <a:p>
            <a:r>
              <a:rPr lang="fr-FR" sz="1200" dirty="0">
                <a:solidFill>
                  <a:srgbClr val="C00000"/>
                </a:solidFill>
                <a:latin typeface="Century Gothic (En-têtes)"/>
              </a:rPr>
              <a:t>pour une même</a:t>
            </a:r>
          </a:p>
          <a:p>
            <a:r>
              <a:rPr lang="fr-FR" sz="1200" dirty="0">
                <a:solidFill>
                  <a:srgbClr val="C00000"/>
                </a:solidFill>
                <a:latin typeface="Century Gothic (En-têtes)"/>
              </a:rPr>
              <a:t>requête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827203" y="4819781"/>
            <a:ext cx="18902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Century Gothic (En-têtes)"/>
              </a:rPr>
              <a:t>Requêtes</a:t>
            </a:r>
          </a:p>
          <a:p>
            <a:r>
              <a:rPr lang="fr-FR" sz="1200" dirty="0">
                <a:solidFill>
                  <a:srgbClr val="C00000"/>
                </a:solidFill>
                <a:latin typeface="Century Gothic (En-têtes)"/>
              </a:rPr>
              <a:t>Nb de mots-clés utilisés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515507" y="1844824"/>
            <a:ext cx="4201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Century Gothic (En-têtes)"/>
              </a:rPr>
              <a:t>Requête d’un seul mot-clé &gt; très concurrentiel</a:t>
            </a:r>
          </a:p>
          <a:p>
            <a:pPr algn="ctr"/>
            <a:r>
              <a:rPr lang="fr-FR" sz="1400" dirty="0">
                <a:latin typeface="Century Gothic (En-têtes)"/>
              </a:rPr>
              <a:t>(Ex : « cours »)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817529" y="2673793"/>
            <a:ext cx="2573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Century Gothic (En-têtes)"/>
              </a:rPr>
              <a:t>Requête de deux mots-clés</a:t>
            </a:r>
          </a:p>
          <a:p>
            <a:pPr algn="ctr"/>
            <a:r>
              <a:rPr lang="fr-FR" sz="1400" dirty="0">
                <a:latin typeface="Century Gothic (En-têtes)"/>
              </a:rPr>
              <a:t>(Ex : « cours informatique »)</a:t>
            </a:r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2999656" y="2106434"/>
            <a:ext cx="696990" cy="962526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3935760" y="2839726"/>
            <a:ext cx="952300" cy="1237347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75920" y="3197013"/>
            <a:ext cx="5112568" cy="1544094"/>
          </a:xfrm>
          <a:prstGeom prst="rect">
            <a:avLst/>
          </a:prstGeom>
          <a:solidFill>
            <a:srgbClr val="FFFFBD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5726575" y="3697868"/>
            <a:ext cx="490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Century Gothic (En-têtes)"/>
              </a:rPr>
              <a:t>Requête de plus de trois mots-clés &gt; peu concurrentiel</a:t>
            </a:r>
          </a:p>
          <a:p>
            <a:pPr algn="ctr"/>
            <a:r>
              <a:rPr lang="fr-FR" sz="1400" dirty="0">
                <a:latin typeface="Century Gothic (En-têtes)"/>
              </a:rPr>
              <a:t>(Ex : « cours informatique online »)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5560416" y="4077072"/>
            <a:ext cx="543682" cy="494928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e libre 16"/>
          <p:cNvSpPr/>
          <p:nvPr/>
        </p:nvSpPr>
        <p:spPr>
          <a:xfrm>
            <a:off x="2839994" y="1764406"/>
            <a:ext cx="6967471" cy="2807594"/>
          </a:xfrm>
          <a:custGeom>
            <a:avLst/>
            <a:gdLst>
              <a:gd name="connsiteX0" fmla="*/ 0 w 6967471"/>
              <a:gd name="connsiteY0" fmla="*/ 0 h 2807594"/>
              <a:gd name="connsiteX1" fmla="*/ 1493950 w 6967471"/>
              <a:gd name="connsiteY1" fmla="*/ 1996225 h 2807594"/>
              <a:gd name="connsiteX2" fmla="*/ 6967471 w 6967471"/>
              <a:gd name="connsiteY2" fmla="*/ 2807594 h 280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7471" h="2807594">
                <a:moveTo>
                  <a:pt x="0" y="0"/>
                </a:moveTo>
                <a:cubicBezTo>
                  <a:pt x="166352" y="764146"/>
                  <a:pt x="332705" y="1528293"/>
                  <a:pt x="1493950" y="1996225"/>
                </a:cubicBezTo>
                <a:cubicBezTo>
                  <a:pt x="2655195" y="2464157"/>
                  <a:pt x="4811333" y="2635875"/>
                  <a:pt x="6967471" y="2807594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605610" y="3273732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  <a:latin typeface="Century Gothic (En-têtes)"/>
              </a:rPr>
              <a:t>La queue de la longue traîne</a:t>
            </a:r>
          </a:p>
        </p:txBody>
      </p:sp>
    </p:spTree>
    <p:extLst>
      <p:ext uri="{BB962C8B-B14F-4D97-AF65-F5344CB8AC3E}">
        <p14:creationId xmlns:p14="http://schemas.microsoft.com/office/powerpoint/2010/main" val="41010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types d’utilisation du web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56" y="1700809"/>
            <a:ext cx="801073" cy="1001341"/>
          </a:xfrm>
        </p:spPr>
      </p:pic>
      <p:cxnSp>
        <p:nvCxnSpPr>
          <p:cNvPr id="4" name="Connecteur droit 3"/>
          <p:cNvCxnSpPr/>
          <p:nvPr/>
        </p:nvCxnSpPr>
        <p:spPr>
          <a:xfrm>
            <a:off x="3215680" y="1916832"/>
            <a:ext cx="0" cy="41764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space réservé du contenu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26" y="3212976"/>
            <a:ext cx="927118" cy="1074916"/>
          </a:xfrm>
          <a:prstGeom prst="rect">
            <a:avLst/>
          </a:prstGeom>
        </p:spPr>
      </p:pic>
      <p:pic>
        <p:nvPicPr>
          <p:cNvPr id="11" name="Espace réservé du contenu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56" y="4869160"/>
            <a:ext cx="801073" cy="943672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3215680" y="2276872"/>
            <a:ext cx="79208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215680" y="3861048"/>
            <a:ext cx="79208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15680" y="5445224"/>
            <a:ext cx="79208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3935760" y="2132856"/>
            <a:ext cx="216024" cy="216024"/>
          </a:xfrm>
          <a:prstGeom prst="ellipse">
            <a:avLst/>
          </a:prstGeom>
          <a:solidFill>
            <a:srgbClr val="2790FF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3935760" y="3717032"/>
            <a:ext cx="216024" cy="216024"/>
          </a:xfrm>
          <a:prstGeom prst="ellipse">
            <a:avLst/>
          </a:prstGeom>
          <a:solidFill>
            <a:srgbClr val="7C313B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3935760" y="5301208"/>
            <a:ext cx="216024" cy="216024"/>
          </a:xfrm>
          <a:prstGeom prst="ellipse">
            <a:avLst/>
          </a:prstGeom>
          <a:solidFill>
            <a:srgbClr val="FF2744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807969" y="1776934"/>
            <a:ext cx="1890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VISITEURS </a:t>
            </a:r>
          </a:p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fr-FR" sz="1600" b="1" dirty="0">
                <a:solidFill>
                  <a:srgbClr val="27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CHERCHENT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879976" y="3284985"/>
            <a:ext cx="1941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VISITEURS </a:t>
            </a:r>
          </a:p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fr-FR" sz="1600" b="1" dirty="0">
                <a:solidFill>
                  <a:srgbClr val="7C31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PARTICIPENT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879976" y="5004466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VISITEURS </a:t>
            </a:r>
          </a:p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fr-FR" sz="1600" b="1" dirty="0">
                <a:solidFill>
                  <a:srgbClr val="FF27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SURFENT</a:t>
            </a:r>
          </a:p>
        </p:txBody>
      </p:sp>
    </p:spTree>
    <p:extLst>
      <p:ext uri="{BB962C8B-B14F-4D97-AF65-F5344CB8AC3E}">
        <p14:creationId xmlns:p14="http://schemas.microsoft.com/office/powerpoint/2010/main" val="36008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439816" y="47878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VOTRE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DISPOSITIF WEB</a:t>
            </a:r>
          </a:p>
        </p:txBody>
      </p:sp>
      <p:pic>
        <p:nvPicPr>
          <p:cNvPr id="13" name="Espace réservé du contenu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16" y="1769530"/>
            <a:ext cx="801073" cy="1001341"/>
          </a:xfrm>
          <a:prstGeom prst="rect">
            <a:avLst/>
          </a:prstGeom>
        </p:spPr>
      </p:pic>
      <p:pic>
        <p:nvPicPr>
          <p:cNvPr id="14" name="Espace réservé du contenu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00808"/>
            <a:ext cx="927118" cy="1074916"/>
          </a:xfrm>
          <a:prstGeom prst="rect">
            <a:avLst/>
          </a:prstGeom>
        </p:spPr>
      </p:pic>
      <p:pic>
        <p:nvPicPr>
          <p:cNvPr id="15" name="Espace réservé du contenu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1" y="1820198"/>
            <a:ext cx="801073" cy="943672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999656" y="2209259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VISITEURS </a:t>
            </a:r>
          </a:p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fr-FR" sz="1400" b="1" dirty="0">
                <a:solidFill>
                  <a:srgbClr val="27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CHERCHENT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07969" y="2276872"/>
            <a:ext cx="17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VISITEURS </a:t>
            </a:r>
          </a:p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fr-FR" sz="1400" b="1" dirty="0">
                <a:solidFill>
                  <a:srgbClr val="7C31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PARTICIPENT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896201" y="3049796"/>
            <a:ext cx="26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r>
              <a:rPr lang="fr-FR" sz="1400" b="1" dirty="0">
                <a:solidFill>
                  <a:srgbClr val="FF27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VISUELLE</a:t>
            </a:r>
          </a:p>
        </p:txBody>
      </p:sp>
      <p:sp>
        <p:nvSpPr>
          <p:cNvPr id="11" name="Accolade ouvrante 10"/>
          <p:cNvSpPr/>
          <p:nvPr/>
        </p:nvSpPr>
        <p:spPr>
          <a:xfrm rot="16200000">
            <a:off x="3436795" y="1849913"/>
            <a:ext cx="196860" cy="2097218"/>
          </a:xfrm>
          <a:prstGeom prst="leftBrace">
            <a:avLst>
              <a:gd name="adj1" fmla="val 8333"/>
              <a:gd name="adj2" fmla="val 488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Accolade ouvrante 20"/>
          <p:cNvSpPr/>
          <p:nvPr/>
        </p:nvSpPr>
        <p:spPr>
          <a:xfrm rot="16200000">
            <a:off x="6280655" y="1732177"/>
            <a:ext cx="216024" cy="2313527"/>
          </a:xfrm>
          <a:prstGeom prst="leftBrace">
            <a:avLst>
              <a:gd name="adj1" fmla="val 8333"/>
              <a:gd name="adj2" fmla="val 488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Accolade ouvrante 23"/>
          <p:cNvSpPr/>
          <p:nvPr/>
        </p:nvSpPr>
        <p:spPr>
          <a:xfrm rot="16200000">
            <a:off x="8719556" y="1895742"/>
            <a:ext cx="249705" cy="1914389"/>
          </a:xfrm>
          <a:prstGeom prst="leftBrace">
            <a:avLst>
              <a:gd name="adj1" fmla="val 8333"/>
              <a:gd name="adj2" fmla="val 488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639616" y="3068960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r>
              <a:rPr lang="fr-FR" sz="1400" b="1" dirty="0">
                <a:solidFill>
                  <a:srgbClr val="27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REFERENCEMENT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303913" y="3049796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r>
              <a:rPr lang="fr-FR" sz="1400" b="1" dirty="0">
                <a:solidFill>
                  <a:srgbClr val="7C31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MEDIAS SOCIAUX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400256" y="2204864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VISITEURS </a:t>
            </a:r>
          </a:p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fr-FR" sz="1400" b="1" dirty="0">
                <a:solidFill>
                  <a:srgbClr val="FF27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SURFENT</a:t>
            </a:r>
            <a:endParaRPr lang="fr-FR" sz="1400" b="1" dirty="0">
              <a:solidFill>
                <a:srgbClr val="278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2639616" y="3645024"/>
            <a:ext cx="1800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375920" y="3645024"/>
            <a:ext cx="1800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968209" y="3645024"/>
            <a:ext cx="25919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3535226" y="3645024"/>
            <a:ext cx="1336638" cy="1008112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807969" y="3645024"/>
            <a:ext cx="580699" cy="1008112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6960096" y="3645024"/>
            <a:ext cx="2448272" cy="1008112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SSIM\Desktop\Enseignement\Optimisation site web\images\1421002774_f-target_256-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537321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ZoneTexte 42"/>
          <p:cNvSpPr txBox="1"/>
          <p:nvPr/>
        </p:nvSpPr>
        <p:spPr>
          <a:xfrm>
            <a:off x="5375920" y="55799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VOS OBJECTIFS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4475820" y="5229200"/>
            <a:ext cx="29163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8">
            <a:extLst>
              <a:ext uri="{FF2B5EF4-FFF2-40B4-BE49-F238E27FC236}">
                <a16:creationId xmlns:a16="http://schemas.microsoft.com/office/drawing/2014/main" id="{6EBD7814-5EB7-42AF-97A4-1A2C08B4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fr-FR" dirty="0"/>
              <a:t>3 types d’utilisation du web</a:t>
            </a:r>
          </a:p>
        </p:txBody>
      </p:sp>
    </p:spTree>
    <p:extLst>
      <p:ext uri="{BB962C8B-B14F-4D97-AF65-F5344CB8AC3E}">
        <p14:creationId xmlns:p14="http://schemas.microsoft.com/office/powerpoint/2010/main" val="42042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11" grpId="0" animBg="1"/>
      <p:bldP spid="21" grpId="0" animBg="1"/>
      <p:bldP spid="24" grpId="0" animBg="1"/>
      <p:bldP spid="25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du SEO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047750"/>
          </a:xfrm>
        </p:spPr>
        <p:txBody>
          <a:bodyPr/>
          <a:lstStyle/>
          <a:p>
            <a:r>
              <a:rPr lang="fr-FR" dirty="0"/>
              <a:t>Les actions effectués ont un effet sur le long terme</a:t>
            </a:r>
          </a:p>
          <a:p>
            <a:r>
              <a:rPr lang="fr-FR" dirty="0"/>
              <a:t>La visibilité est plus fortes car elle est multisupport (Google, Bing, Yahoo, …)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B75D8F4-6E79-4E7B-87C4-5B4DE83DECA2}"/>
              </a:ext>
            </a:extLst>
          </p:cNvPr>
          <p:cNvSpPr txBox="1">
            <a:spLocks/>
          </p:cNvSpPr>
          <p:nvPr/>
        </p:nvSpPr>
        <p:spPr>
          <a:xfrm>
            <a:off x="1371600" y="333375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Inconvénients du SEO 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1D7038-7395-45FB-BB4D-3C8FD13F7FCD}"/>
              </a:ext>
            </a:extLst>
          </p:cNvPr>
          <p:cNvSpPr txBox="1">
            <a:spLocks/>
          </p:cNvSpPr>
          <p:nvPr/>
        </p:nvSpPr>
        <p:spPr>
          <a:xfrm>
            <a:off x="1371600" y="4269828"/>
            <a:ext cx="9601200" cy="1902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premiers résultats prennent du temps !</a:t>
            </a:r>
          </a:p>
          <a:p>
            <a:r>
              <a:rPr lang="fr-FR" dirty="0"/>
              <a:t>Rechercher les liens entrants et les actions SEO demande beaucoup de temps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903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1504" y="1639342"/>
            <a:ext cx="8892480" cy="466997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hlinkClick r:id="rId3"/>
              </a:rPr>
              <a:t>http://cours-de-referencement.ec-lille.fr/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4"/>
              </a:rPr>
              <a:t>http://openclassrooms.com/courses/le-referencement-de-son-site-web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5"/>
              </a:rPr>
              <a:t>http://prezi.com/j6th5m-mlatb/cm-1-seo-pilier-de-trafic-et-de-visibilite/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6"/>
              </a:rPr>
              <a:t>http://www.google.com/about/company/history/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7"/>
              </a:rPr>
              <a:t>https://support.google.com/webmasters/answer/99170?hl=fr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8"/>
              </a:rPr>
              <a:t>https://support.google.com/webmasters/answer/2722261?hl=en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9"/>
              </a:rPr>
              <a:t>http://www.atinternet.com/ressources/ressources/etudes-publiques/barometre-des-moteurs/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r>
              <a:rPr lang="fr-FR" dirty="0">
                <a:solidFill>
                  <a:schemeClr val="tx1"/>
                </a:solidFill>
                <a:hlinkClick r:id="rId10"/>
              </a:rPr>
              <a:t>http://fr.wikipedia.org/wiki/Google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790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1504" y="1639342"/>
            <a:ext cx="8892480" cy="466997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hlinkClick r:id="rId3"/>
              </a:rPr>
              <a:t>http://www.aliweb.com/addlink.html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4"/>
              </a:rPr>
              <a:t>https://www.youtube.com/watch?v=F_w8LmSHlgw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5"/>
              </a:rPr>
              <a:t>http://www.creation-site-internet.cc/post-creation/referencement/la-formule-de-page-rank-enfin-devoilee-162/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6"/>
              </a:rPr>
              <a:t>https://support.google.com/analytics/answer/1033867?hl=fr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7"/>
              </a:rPr>
              <a:t>http://www.vdp-digital.com/article-133-bing-le-moteur-de-recherche-de-microsoft-devient-le-moteur-officiel-de-yahoo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95EB5-7479-4377-B7F4-94A1F33C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E4B0D-A048-4F4D-8324-23ADD0D3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votre site est mal référencé, il ne sert à rien car aucun visiteur ne le verra.</a:t>
            </a:r>
          </a:p>
          <a:p>
            <a:r>
              <a:rPr lang="fr-FR" dirty="0"/>
              <a:t>Le but est d’atteindre le positionnement le plus près du Top 10 et d’apparaitre sur la première page des moteurs de recherches.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49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B4F113C-C889-4D07-A7D7-3FD8DC316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81" y="244379"/>
            <a:ext cx="6884201" cy="63692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F4E520-FC9D-4156-BBAF-D022BB0E7B82}"/>
              </a:ext>
            </a:extLst>
          </p:cNvPr>
          <p:cNvSpPr/>
          <p:nvPr/>
        </p:nvSpPr>
        <p:spPr>
          <a:xfrm>
            <a:off x="2130641" y="1509204"/>
            <a:ext cx="4944862" cy="3346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C1282-3470-4818-AC6D-6CE5D490EE07}"/>
              </a:ext>
            </a:extLst>
          </p:cNvPr>
          <p:cNvSpPr/>
          <p:nvPr/>
        </p:nvSpPr>
        <p:spPr>
          <a:xfrm>
            <a:off x="2130641" y="4918229"/>
            <a:ext cx="4944862" cy="16953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C9A2120-AFA8-4E1E-A8AC-3057F1EE2FCE}"/>
              </a:ext>
            </a:extLst>
          </p:cNvPr>
          <p:cNvSpPr/>
          <p:nvPr/>
        </p:nvSpPr>
        <p:spPr>
          <a:xfrm>
            <a:off x="7205868" y="2902997"/>
            <a:ext cx="1420426" cy="559294"/>
          </a:xfrm>
          <a:prstGeom prst="rightArrow">
            <a:avLst>
              <a:gd name="adj1" fmla="val 33838"/>
              <a:gd name="adj2" fmla="val 47980"/>
            </a:avLst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606B8AA-C1C1-46ED-B138-6F1C21EAE2DF}"/>
              </a:ext>
            </a:extLst>
          </p:cNvPr>
          <p:cNvSpPr/>
          <p:nvPr/>
        </p:nvSpPr>
        <p:spPr>
          <a:xfrm>
            <a:off x="7205867" y="5321917"/>
            <a:ext cx="1420427" cy="659622"/>
          </a:xfrm>
          <a:prstGeom prst="rightArrow">
            <a:avLst>
              <a:gd name="adj1" fmla="val 25701"/>
              <a:gd name="adj2" fmla="val 48131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F0EDA7-B076-4DCD-85D0-FD33C19C90C0}"/>
              </a:ext>
            </a:extLst>
          </p:cNvPr>
          <p:cNvSpPr txBox="1"/>
          <p:nvPr/>
        </p:nvSpPr>
        <p:spPr>
          <a:xfrm>
            <a:off x="9014842" y="2997978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Annonces Payantes (SEA)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1B49E2-71E0-4CE4-939D-C41A3A9637B8}"/>
              </a:ext>
            </a:extLst>
          </p:cNvPr>
          <p:cNvSpPr txBox="1"/>
          <p:nvPr/>
        </p:nvSpPr>
        <p:spPr>
          <a:xfrm>
            <a:off x="9014842" y="5461287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Annonces Gratuites (SEO)</a:t>
            </a:r>
          </a:p>
        </p:txBody>
      </p:sp>
    </p:spTree>
    <p:extLst>
      <p:ext uri="{BB962C8B-B14F-4D97-AF65-F5344CB8AC3E}">
        <p14:creationId xmlns:p14="http://schemas.microsoft.com/office/powerpoint/2010/main" val="34326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040" y="403167"/>
            <a:ext cx="9601200" cy="1485900"/>
          </a:xfrm>
        </p:spPr>
        <p:txBody>
          <a:bodyPr/>
          <a:lstStyle/>
          <a:p>
            <a:r>
              <a:rPr lang="fr-FR" dirty="0"/>
              <a:t>Moteurs de recherches</a:t>
            </a:r>
            <a:br>
              <a:rPr lang="fr-FR" dirty="0"/>
            </a:br>
            <a:r>
              <a:rPr lang="fr-FR" dirty="0"/>
              <a:t>(Part de marché)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BE550C9-0311-4E30-A616-47BC446FAEE0}"/>
              </a:ext>
            </a:extLst>
          </p:cNvPr>
          <p:cNvSpPr txBox="1"/>
          <p:nvPr/>
        </p:nvSpPr>
        <p:spPr>
          <a:xfrm>
            <a:off x="8849711" y="3584029"/>
            <a:ext cx="96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93,3%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A186E35-2FBF-42C0-9E07-C4AD54270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372" y="2039007"/>
            <a:ext cx="6632536" cy="41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538808" y="724145"/>
            <a:ext cx="8229600" cy="1600200"/>
          </a:xfrm>
        </p:spPr>
        <p:txBody>
          <a:bodyPr/>
          <a:lstStyle/>
          <a:p>
            <a:r>
              <a:rPr lang="fr-FR" dirty="0"/>
              <a:t>Google </a:t>
            </a:r>
            <a:r>
              <a:rPr lang="fr-FR" sz="2800" dirty="0"/>
              <a:t>en quelques chiffres</a:t>
            </a:r>
            <a:endParaRPr lang="fr-FR" dirty="0"/>
          </a:p>
        </p:txBody>
      </p:sp>
      <p:pic>
        <p:nvPicPr>
          <p:cNvPr id="1026" name="Picture 2" descr="D:\Enseignement\Optimisation site web\img\d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08944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3752" y="208944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92" y="208944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2224" y="208944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315580" y="2559241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30 Trillions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439816" y="2559241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20 Milliards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600056" y="2559241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100 Milliards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688288" y="2559241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495 Millions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47528" y="4611469"/>
            <a:ext cx="231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 (En-têtes)"/>
              </a:rPr>
              <a:t>Nombre d’adresses unique sur le web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162125" y="4609729"/>
            <a:ext cx="212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 (En-têtes)"/>
              </a:rPr>
              <a:t>Nombre de pages crawlées par Google chaque jour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420036" y="4609729"/>
            <a:ext cx="212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 (En-têtes)"/>
              </a:rPr>
              <a:t>Nombre de requêtes de recherche par mois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472264" y="4609728"/>
            <a:ext cx="2124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 (En-têtes)"/>
              </a:rPr>
              <a:t>Nombre de requêtes inédites effectuées par Google chaque jour</a:t>
            </a:r>
          </a:p>
        </p:txBody>
      </p:sp>
    </p:spTree>
    <p:extLst>
      <p:ext uri="{BB962C8B-B14F-4D97-AF65-F5344CB8AC3E}">
        <p14:creationId xmlns:p14="http://schemas.microsoft.com/office/powerpoint/2010/main" val="390589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444F-A704-4B0E-918B-EC78FF83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Référencement et projet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24DF1-0AEB-4D9F-96BE-DB827C5F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SEO (search engine optimisation) et le référencement naturel sont intégrés aujourd’hui dès la phase de conception d’un projet web. </a:t>
            </a:r>
          </a:p>
          <a:p>
            <a:r>
              <a:rPr lang="fr-FR" dirty="0"/>
              <a:t>Il est pris en charge soit par : </a:t>
            </a:r>
          </a:p>
          <a:p>
            <a:pPr lvl="1"/>
            <a:r>
              <a:rPr lang="fr-FR" dirty="0"/>
              <a:t>un référenceur SEO en agence qui aura un rôle de consultant SEO </a:t>
            </a:r>
          </a:p>
          <a:p>
            <a:pPr lvl="1"/>
            <a:r>
              <a:rPr lang="fr-FR" dirty="0"/>
              <a:t>un référenceur chez l’annonceur qui aura un rôle de responsable SEO </a:t>
            </a:r>
          </a:p>
          <a:p>
            <a:pPr lvl="1"/>
            <a:r>
              <a:rPr lang="fr-FR" dirty="0"/>
              <a:t>le chef de projet ou le directeur technique, formé au référencement </a:t>
            </a:r>
          </a:p>
          <a:p>
            <a:pPr lvl="1"/>
            <a:r>
              <a:rPr lang="fr-FR" dirty="0"/>
              <a:t>un rédacteur web qui sera chargé du référencement</a:t>
            </a:r>
          </a:p>
        </p:txBody>
      </p:sp>
    </p:spTree>
    <p:extLst>
      <p:ext uri="{BB962C8B-B14F-4D97-AF65-F5344CB8AC3E}">
        <p14:creationId xmlns:p14="http://schemas.microsoft.com/office/powerpoint/2010/main" val="28042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61AE4-5FDD-4FD6-8B7E-6BF5D13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Comment être bien positionner dans les moteurs de recherches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B2EFB4-DAFD-48B2-8CE0-AC8BE52E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4724400" cy="3695700"/>
          </a:xfrm>
        </p:spPr>
        <p:txBody>
          <a:bodyPr/>
          <a:lstStyle/>
          <a:p>
            <a:pPr lvl="1"/>
            <a:r>
              <a:rPr lang="fr-FR" dirty="0"/>
              <a:t>Rédaction web </a:t>
            </a:r>
          </a:p>
          <a:p>
            <a:pPr marL="530352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3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E78C5-614B-4B7C-BACF-61C14BD8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Rédacteur web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54E9D9A-63C4-4C06-9C3F-2299D1EE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923393"/>
            <a:ext cx="9995954" cy="36684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17EA88-688C-4B2E-9527-1E6C3972C5F9}"/>
              </a:ext>
            </a:extLst>
          </p:cNvPr>
          <p:cNvSpPr/>
          <p:nvPr/>
        </p:nvSpPr>
        <p:spPr>
          <a:xfrm>
            <a:off x="3426372" y="2711669"/>
            <a:ext cx="2963918" cy="3153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113F3-AC49-4FEE-806E-C6F050E67CD4}"/>
              </a:ext>
            </a:extLst>
          </p:cNvPr>
          <p:cNvSpPr/>
          <p:nvPr/>
        </p:nvSpPr>
        <p:spPr>
          <a:xfrm>
            <a:off x="3426372" y="4876800"/>
            <a:ext cx="7020911" cy="483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1D9BC-85B7-4EFE-9288-038B12A23311}"/>
              </a:ext>
            </a:extLst>
          </p:cNvPr>
          <p:cNvSpPr/>
          <p:nvPr/>
        </p:nvSpPr>
        <p:spPr>
          <a:xfrm>
            <a:off x="3426372" y="3279228"/>
            <a:ext cx="6737131" cy="483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A29A33-E569-4657-B8F4-63269E67C9FB}"/>
              </a:ext>
            </a:extLst>
          </p:cNvPr>
          <p:cNvSpPr/>
          <p:nvPr/>
        </p:nvSpPr>
        <p:spPr>
          <a:xfrm>
            <a:off x="3426372" y="4361793"/>
            <a:ext cx="6863256" cy="283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C875C0C-6DA6-46D9-A5A4-C7C99F8CDF8B}"/>
              </a:ext>
            </a:extLst>
          </p:cNvPr>
          <p:cNvSpPr/>
          <p:nvPr/>
        </p:nvSpPr>
        <p:spPr>
          <a:xfrm rot="10800000">
            <a:off x="2795750" y="2758965"/>
            <a:ext cx="546538" cy="22071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68A3E9F-EA1B-485C-BB79-60B7058A5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336" y="3406237"/>
            <a:ext cx="591363" cy="3170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80696B2-89A7-471F-AF78-7697A25D2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336" y="5017936"/>
            <a:ext cx="591363" cy="3170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44ED6A0-194E-45B0-917F-CF095F981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336" y="4369282"/>
            <a:ext cx="591363" cy="31701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E4E5E08-EAEE-46F0-A386-1D4F8BF274BB}"/>
              </a:ext>
            </a:extLst>
          </p:cNvPr>
          <p:cNvSpPr txBox="1"/>
          <p:nvPr/>
        </p:nvSpPr>
        <p:spPr>
          <a:xfrm>
            <a:off x="1371600" y="2657647"/>
            <a:ext cx="12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Balise Title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3E694D3-9FAE-4F01-A16B-4CCCA5B75CC8}"/>
              </a:ext>
            </a:extLst>
          </p:cNvPr>
          <p:cNvSpPr txBox="1"/>
          <p:nvPr/>
        </p:nvSpPr>
        <p:spPr>
          <a:xfrm>
            <a:off x="1252393" y="3359173"/>
            <a:ext cx="15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Balise Meta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2E5D373-D5A3-45C8-B2D5-68C071CBD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251" y="4277833"/>
            <a:ext cx="1347333" cy="49991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9160820-9BF3-4D8E-AEF9-59F1F7823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424" y="4925128"/>
            <a:ext cx="153632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6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9" grpId="0"/>
      <p:bldP spid="21" grpId="0"/>
    </p:bldLst>
  </p:timing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7492</TotalTime>
  <Words>1359</Words>
  <Application>Microsoft Office PowerPoint</Application>
  <PresentationFormat>Grand écran</PresentationFormat>
  <Paragraphs>210</Paragraphs>
  <Slides>26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Abadi</vt:lpstr>
      <vt:lpstr>Arial</vt:lpstr>
      <vt:lpstr>Berlin Sans FB</vt:lpstr>
      <vt:lpstr>Calibri</vt:lpstr>
      <vt:lpstr>Century Gothic (En-têtes)</vt:lpstr>
      <vt:lpstr>Franklin Gothic Book</vt:lpstr>
      <vt:lpstr>Rognage</vt:lpstr>
      <vt:lpstr>Le SEO </vt:lpstr>
      <vt:lpstr>Prérequis  </vt:lpstr>
      <vt:lpstr>SEO</vt:lpstr>
      <vt:lpstr>Présentation PowerPoint</vt:lpstr>
      <vt:lpstr>Moteurs de recherches (Part de marché)</vt:lpstr>
      <vt:lpstr>Google en quelques chiffres</vt:lpstr>
      <vt:lpstr>Référencement et projet web</vt:lpstr>
      <vt:lpstr>Comment être bien positionner dans les moteurs de recherches ?</vt:lpstr>
      <vt:lpstr>Rédacteur web</vt:lpstr>
      <vt:lpstr>Rédacteur web </vt:lpstr>
      <vt:lpstr>Comment être bien positionner dans les moteurs de recherches ?</vt:lpstr>
      <vt:lpstr>Comment fonctionnent les moteurs de recherches ?</vt:lpstr>
      <vt:lpstr>L’exploitation : Crawling</vt:lpstr>
      <vt:lpstr>Indexation</vt:lpstr>
      <vt:lpstr>Recherche</vt:lpstr>
      <vt:lpstr>Présentation PowerPoint</vt:lpstr>
      <vt:lpstr>Présentation PowerPoint</vt:lpstr>
      <vt:lpstr>Comment être bien référencer ? </vt:lpstr>
      <vt:lpstr>Netlinking</vt:lpstr>
      <vt:lpstr>Comment être bien référencer ? </vt:lpstr>
      <vt:lpstr>Théorie de la longue traîne</vt:lpstr>
      <vt:lpstr>3 types d’utilisation du web</vt:lpstr>
      <vt:lpstr>3 types d’utilisation du web</vt:lpstr>
      <vt:lpstr>Avantages du SEO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SEO</dc:title>
  <dc:creator>Leandre JCLK</dc:creator>
  <cp:lastModifiedBy>Léandre DIBI</cp:lastModifiedBy>
  <cp:revision>44</cp:revision>
  <dcterms:created xsi:type="dcterms:W3CDTF">2019-02-07T19:35:25Z</dcterms:created>
  <dcterms:modified xsi:type="dcterms:W3CDTF">2020-02-14T08:26:23Z</dcterms:modified>
</cp:coreProperties>
</file>