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0" d="100"/>
          <a:sy n="120" d="100"/>
        </p:scale>
        <p:origin x="174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80CC-CB45-4967-A5CB-4B07C52121FC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7A20-876F-4B19-B9DC-8C57612830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204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80CC-CB45-4967-A5CB-4B07C52121FC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7A20-876F-4B19-B9DC-8C57612830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02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80CC-CB45-4967-A5CB-4B07C52121FC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7A20-876F-4B19-B9DC-8C57612830AB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8176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80CC-CB45-4967-A5CB-4B07C52121FC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7A20-876F-4B19-B9DC-8C57612830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254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80CC-CB45-4967-A5CB-4B07C52121FC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7A20-876F-4B19-B9DC-8C57612830AB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73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80CC-CB45-4967-A5CB-4B07C52121FC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7A20-876F-4B19-B9DC-8C57612830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266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80CC-CB45-4967-A5CB-4B07C52121FC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7A20-876F-4B19-B9DC-8C57612830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249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80CC-CB45-4967-A5CB-4B07C52121FC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7A20-876F-4B19-B9DC-8C57612830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21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80CC-CB45-4967-A5CB-4B07C52121FC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7A20-876F-4B19-B9DC-8C57612830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41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80CC-CB45-4967-A5CB-4B07C52121FC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7A20-876F-4B19-B9DC-8C57612830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3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80CC-CB45-4967-A5CB-4B07C52121FC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7A20-876F-4B19-B9DC-8C57612830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15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80CC-CB45-4967-A5CB-4B07C52121FC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7A20-876F-4B19-B9DC-8C57612830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16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80CC-CB45-4967-A5CB-4B07C52121FC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7A20-876F-4B19-B9DC-8C57612830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31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80CC-CB45-4967-A5CB-4B07C52121FC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7A20-876F-4B19-B9DC-8C57612830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21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80CC-CB45-4967-A5CB-4B07C52121FC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7A20-876F-4B19-B9DC-8C57612830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39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80CC-CB45-4967-A5CB-4B07C52121FC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7A20-876F-4B19-B9DC-8C57612830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80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80CC-CB45-4967-A5CB-4B07C52121FC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44E7A20-876F-4B19-B9DC-8C57612830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99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framework/reference/web/webflux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andro-jesus-eng/crud-person-webflu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D7103-89AE-3820-4166-E9B9E579C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Programação Reativa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5BB558-9E6A-9741-4820-64C32EF00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3600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  <a:t>Spring </a:t>
            </a:r>
            <a:r>
              <a:rPr lang="pt-BR" sz="3600" b="0" i="0" u="none" strike="noStrike" dirty="0" err="1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  <a:t>WebFlux</a:t>
            </a:r>
            <a:endParaRPr lang="pt-BR" sz="3600" b="0" i="0" u="none" strike="noStrike" dirty="0">
              <a:solidFill>
                <a:srgbClr val="1A0DAB"/>
              </a:solidFill>
              <a:effectLst/>
              <a:latin typeface="arial" panose="020B0604020202020204" pitchFamily="34" charset="0"/>
              <a:hlinkClick r:id="rId2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9587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170C7-B396-83B2-4D8E-0E7440D2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Spring Boot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13A8CEE-ACC7-88D5-C173-6C48C8474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7880" y="1325783"/>
            <a:ext cx="7050300" cy="5337409"/>
          </a:xfr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998A76BA-3533-8843-93E9-26443375B3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D4A8A3AE-2A65-2A4B-2789-DB5561D13A93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633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170C7-B396-83B2-4D8E-0E7440D2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Mão na massa!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98A76BA-3533-8843-93E9-26443375B3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D4A8A3AE-2A65-2A4B-2789-DB5561D13A93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141AEC86-6207-BB95-5AEE-898001E5F369}"/>
              </a:ext>
            </a:extLst>
          </p:cNvPr>
          <p:cNvSpPr txBox="1">
            <a:spLocks/>
          </p:cNvSpPr>
          <p:nvPr/>
        </p:nvSpPr>
        <p:spPr>
          <a:xfrm>
            <a:off x="677334" y="2496710"/>
            <a:ext cx="8596668" cy="3686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https://github.com/leandro-jesus-eng/crud-person-webflux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Leandro de Jesus</a:t>
            </a:r>
          </a:p>
          <a:p>
            <a:r>
              <a:rPr lang="en-US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leandro.jesus.eng@gmail.com</a:t>
            </a:r>
          </a:p>
          <a:p>
            <a:r>
              <a:rPr lang="en-US" sz="1400" b="1" i="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Engenheiro</a:t>
            </a:r>
            <a:r>
              <a:rPr lang="en-US" sz="1400" b="1" i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Software </a:t>
            </a:r>
            <a:r>
              <a:rPr lang="en-US" sz="1400" b="1" i="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</a:t>
            </a:r>
            <a:r>
              <a:rPr lang="en-US" sz="1400" b="1" i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TCS</a:t>
            </a:r>
          </a:p>
          <a:p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Mestre </a:t>
            </a:r>
            <a:r>
              <a:rPr lang="en-US" sz="1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Ciência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 </a:t>
            </a:r>
            <a:r>
              <a:rPr lang="en-US" sz="1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Computação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Doutor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Meio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Ambiente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 </a:t>
            </a:r>
            <a:r>
              <a:rPr lang="en-US" sz="1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Desenvolvimento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Regional</a:t>
            </a:r>
          </a:p>
        </p:txBody>
      </p:sp>
    </p:spTree>
    <p:extLst>
      <p:ext uri="{BB962C8B-B14F-4D97-AF65-F5344CB8AC3E}">
        <p14:creationId xmlns:p14="http://schemas.microsoft.com/office/powerpoint/2010/main" val="103730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170C7-B396-83B2-4D8E-0E7440D2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3E56DD-0C12-B302-4DC7-87EAB3A30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processamento reativo é um paradigma que permite aos desenvolvedores criar aplicativos </a:t>
            </a:r>
            <a:r>
              <a:rPr lang="pt-BR" b="1" i="0" dirty="0">
                <a:solidFill>
                  <a:srgbClr val="25252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assíncronos</a:t>
            </a:r>
            <a:r>
              <a:rPr lang="pt-BR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 sem bloqueio que podem lidar com </a:t>
            </a:r>
            <a:r>
              <a:rPr lang="pt-BR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back-pressure</a:t>
            </a:r>
            <a:r>
              <a:rPr lang="pt-BR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(controle de fluxo).</a:t>
            </a:r>
          </a:p>
          <a:p>
            <a:endParaRPr lang="pt-BR" dirty="0">
              <a:solidFill>
                <a:srgbClr val="25252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 sistemas reativos utilizam melhor os processadores modernos. Além disso, a inclusão do </a:t>
            </a:r>
            <a:r>
              <a:rPr lang="pt-BR" b="1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back-pressure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na programação reativa garante uma melhor resiliência entre componentes dissociados.</a:t>
            </a:r>
          </a:p>
          <a:p>
            <a:endParaRPr lang="pt-BR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Streaming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trata-se de uma eficiente técnica arquitetural a qual explora modelos de construção de fluxos de dados, reagindo a eventos na linha do tempo. Seu processamento e transformações de dados são realizadas em um </a:t>
            </a:r>
            <a:r>
              <a:rPr lang="pt-BR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Pipeline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composto de </a:t>
            </a:r>
            <a:r>
              <a:rPr lang="pt-BR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Steps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conhecidos como </a:t>
            </a:r>
            <a:r>
              <a:rPr lang="pt-BR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Processors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51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349AA-DD1E-8959-53A0-BB7A180F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Manifesto Reativo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C626BF-9B2C-2B69-7CAF-7414B80BF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34576" cy="3880773"/>
          </a:xfrm>
        </p:spPr>
        <p:txBody>
          <a:bodyPr>
            <a:normAutofit/>
          </a:bodyPr>
          <a:lstStyle/>
          <a:p>
            <a:pPr algn="l" fontAlgn="auto"/>
            <a:r>
              <a:rPr lang="pt-BR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programação reativa baseia-se em 4 pilares essenciais:</a:t>
            </a: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Elástico</a:t>
            </a:r>
            <a:r>
              <a:rPr lang="pt-BR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Reage à demanda/carga: aplicações podem fazer uso de múltiplos núcleos e múltiplos servidores;</a:t>
            </a: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Resiliente</a:t>
            </a:r>
            <a:r>
              <a:rPr lang="pt-BR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Reage às falhas; aplicações reagem e se recuperam de falhas de software, hardware e de conectividade;</a:t>
            </a: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pt-BR" b="1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Message</a:t>
            </a:r>
            <a:r>
              <a:rPr lang="pt-BR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b="1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Driven</a:t>
            </a:r>
            <a:r>
              <a:rPr lang="pt-BR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pt-BR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Reage aos eventos (</a:t>
            </a:r>
            <a:r>
              <a:rPr lang="pt-BR" b="0" i="1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</a:t>
            </a:r>
            <a:r>
              <a:rPr lang="pt-BR" b="0" i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b="0" i="1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driven</a:t>
            </a:r>
            <a:r>
              <a:rPr lang="pt-BR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): em vez de compor aplicações por múltiplas </a:t>
            </a:r>
            <a:r>
              <a:rPr lang="pt-BR" b="0" i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threads</a:t>
            </a:r>
            <a:r>
              <a:rPr lang="pt-BR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síncronas, sistemas são compostos de gerenciadores de eventos assíncronos e não bloqueantes;</a:t>
            </a: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Responsivo</a:t>
            </a:r>
            <a:r>
              <a:rPr lang="pt-BR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Reage aos usuários: aplicações que oferecem interações ricas e “tempo real” com usuários.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968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170C7-B396-83B2-4D8E-0E7440D2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Back-</a:t>
            </a:r>
            <a:r>
              <a:rPr lang="pt-BR" dirty="0" err="1"/>
              <a:t>pressure</a:t>
            </a:r>
            <a:r>
              <a:rPr lang="pt-BR" dirty="0"/>
              <a:t>?</a:t>
            </a:r>
            <a:br>
              <a:rPr lang="pt-BR" dirty="0"/>
            </a:br>
            <a:r>
              <a:rPr lang="pt-BR" sz="1600" dirty="0"/>
              <a:t>https://www.baeldung.com/spring-webflux-backpressure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3E56DD-0C12-B302-4DC7-87EAB3A30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É a capacidade de um </a:t>
            </a:r>
            <a:r>
              <a:rPr lang="pt-BR" b="0" i="1" dirty="0" err="1">
                <a:solidFill>
                  <a:srgbClr val="25252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Consumer</a:t>
            </a:r>
            <a:r>
              <a:rPr lang="pt-BR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sinalizar ao </a:t>
            </a:r>
            <a:r>
              <a:rPr lang="pt-BR" b="0" i="1" dirty="0">
                <a:solidFill>
                  <a:srgbClr val="25252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Producer</a:t>
            </a:r>
            <a:r>
              <a:rPr lang="pt-BR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que a taxa de emissão é maior do que ele pode suportar. Assim, utilizando este mecanismo, o </a:t>
            </a:r>
            <a:r>
              <a:rPr lang="pt-BR" b="0" i="1" dirty="0" err="1">
                <a:solidFill>
                  <a:srgbClr val="25252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Consumer</a:t>
            </a:r>
            <a:r>
              <a:rPr lang="pt-BR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obtém controle sobre a velocidade com que os dados são emitidos. Com isso, o </a:t>
            </a:r>
            <a:r>
              <a:rPr lang="pt-BR" b="0" i="1" dirty="0" err="1">
                <a:solidFill>
                  <a:srgbClr val="25252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Subscriber</a:t>
            </a:r>
            <a:r>
              <a:rPr lang="pt-BR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controla o fluxo de dados do </a:t>
            </a:r>
            <a:r>
              <a:rPr lang="pt-BR" b="0" i="1" dirty="0">
                <a:solidFill>
                  <a:srgbClr val="25252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Publisher</a:t>
            </a:r>
            <a:r>
              <a:rPr lang="pt-BR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pt-BR" dirty="0">
              <a:solidFill>
                <a:srgbClr val="25252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Devido à natureza não bloqueante da Programação Reativa, o servidor não envia o fluxo completo de uma só vez. Ele pode enviar os dados simultaneamente assim que estiverem disponíveis. Assim, o cliente espera menos tempo para receber e processar os eventos. 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01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BF7A88C4-290D-4FD5-BCD3-30F86CFD62C8}"/>
              </a:ext>
            </a:extLst>
          </p:cNvPr>
          <p:cNvSpPr/>
          <p:nvPr/>
        </p:nvSpPr>
        <p:spPr>
          <a:xfrm>
            <a:off x="3553211" y="1853251"/>
            <a:ext cx="2594839" cy="473407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B170C7-B396-83B2-4D8E-0E7440D2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Use Case: Relatório de Performance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38B15CF-9A29-2794-2824-E167FF9838B8}"/>
              </a:ext>
            </a:extLst>
          </p:cNvPr>
          <p:cNvSpPr/>
          <p:nvPr/>
        </p:nvSpPr>
        <p:spPr>
          <a:xfrm>
            <a:off x="319524" y="1309755"/>
            <a:ext cx="1191223" cy="550849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Início</a:t>
            </a:r>
          </a:p>
        </p:txBody>
      </p:sp>
      <p:sp>
        <p:nvSpPr>
          <p:cNvPr id="5" name="Fluxograma: Processo Predefinido 4">
            <a:extLst>
              <a:ext uri="{FF2B5EF4-FFF2-40B4-BE49-F238E27FC236}">
                <a16:creationId xmlns:a16="http://schemas.microsoft.com/office/drawing/2014/main" id="{F00C77D2-9CEF-F1BF-C9C9-1C98A660DDFA}"/>
              </a:ext>
            </a:extLst>
          </p:cNvPr>
          <p:cNvSpPr/>
          <p:nvPr/>
        </p:nvSpPr>
        <p:spPr>
          <a:xfrm>
            <a:off x="3816626" y="2234317"/>
            <a:ext cx="2081393" cy="612648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Recupera Dados Gerais Colaboradores</a:t>
            </a: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BFCE3906-A017-4541-E5F2-87F6D1C7BA38}"/>
              </a:ext>
            </a:extLst>
          </p:cNvPr>
          <p:cNvSpPr/>
          <p:nvPr/>
        </p:nvSpPr>
        <p:spPr>
          <a:xfrm>
            <a:off x="2202512" y="2306078"/>
            <a:ext cx="715617" cy="469126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SQL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416572C-A5B1-E539-6446-4355A5870E93}"/>
              </a:ext>
            </a:extLst>
          </p:cNvPr>
          <p:cNvCxnSpPr>
            <a:cxnSpLocks/>
            <a:stCxn id="5" idx="1"/>
            <a:endCxn id="6" idx="4"/>
          </p:cNvCxnSpPr>
          <p:nvPr/>
        </p:nvCxnSpPr>
        <p:spPr>
          <a:xfrm flipH="1">
            <a:off x="2918129" y="2540641"/>
            <a:ext cx="8984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Fluxograma: Processo Predefinido 8">
            <a:extLst>
              <a:ext uri="{FF2B5EF4-FFF2-40B4-BE49-F238E27FC236}">
                <a16:creationId xmlns:a16="http://schemas.microsoft.com/office/drawing/2014/main" id="{F6060F7B-D41E-46E0-ACBE-82BCD617329F}"/>
              </a:ext>
            </a:extLst>
          </p:cNvPr>
          <p:cNvSpPr/>
          <p:nvPr/>
        </p:nvSpPr>
        <p:spPr>
          <a:xfrm>
            <a:off x="3816626" y="2871018"/>
            <a:ext cx="2081393" cy="612648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Recupera Avaliações Competências Colaboradores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C2C45E9-4227-CFAA-DAC5-D03EA62C16FB}"/>
              </a:ext>
            </a:extLst>
          </p:cNvPr>
          <p:cNvSpPr/>
          <p:nvPr/>
        </p:nvSpPr>
        <p:spPr>
          <a:xfrm>
            <a:off x="6973293" y="1277951"/>
            <a:ext cx="1596740" cy="38387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Competências</a:t>
            </a:r>
          </a:p>
        </p:txBody>
      </p: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25C7AA6D-199F-5C46-C43B-2F245782E40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5898019" y="1469887"/>
            <a:ext cx="1075274" cy="17074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Fluxograma: Processo Predefinido 13">
            <a:extLst>
              <a:ext uri="{FF2B5EF4-FFF2-40B4-BE49-F238E27FC236}">
                <a16:creationId xmlns:a16="http://schemas.microsoft.com/office/drawing/2014/main" id="{7410C029-53AF-8F0D-FD08-3F36C3152EA9}"/>
              </a:ext>
            </a:extLst>
          </p:cNvPr>
          <p:cNvSpPr/>
          <p:nvPr/>
        </p:nvSpPr>
        <p:spPr>
          <a:xfrm>
            <a:off x="3816626" y="3507719"/>
            <a:ext cx="2081393" cy="612648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Recupera Dados </a:t>
            </a:r>
            <a:r>
              <a:rPr lang="pt-BR" sz="1200" dirty="0" err="1"/>
              <a:t>XQuali</a:t>
            </a:r>
            <a:endParaRPr lang="pt-BR" sz="1200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FF6B5B0-C3DF-21EF-57F1-1127F03FCCA5}"/>
              </a:ext>
            </a:extLst>
          </p:cNvPr>
          <p:cNvSpPr/>
          <p:nvPr/>
        </p:nvSpPr>
        <p:spPr>
          <a:xfrm>
            <a:off x="6973293" y="1702463"/>
            <a:ext cx="1596740" cy="38387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Metas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5C1C1BD6-FFE6-1BF8-5541-15896F55A279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5898019" y="1894399"/>
            <a:ext cx="1075274" cy="1919644"/>
          </a:xfrm>
          <a:prstGeom prst="bentConnector3">
            <a:avLst>
              <a:gd name="adj1" fmla="val 6183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Fluxograma: Processo Predefinido 20">
            <a:extLst>
              <a:ext uri="{FF2B5EF4-FFF2-40B4-BE49-F238E27FC236}">
                <a16:creationId xmlns:a16="http://schemas.microsoft.com/office/drawing/2014/main" id="{F3FBBB09-E887-5EEF-16D0-DFE83CD0D6CB}"/>
              </a:ext>
            </a:extLst>
          </p:cNvPr>
          <p:cNvSpPr/>
          <p:nvPr/>
        </p:nvSpPr>
        <p:spPr>
          <a:xfrm>
            <a:off x="3816626" y="4150694"/>
            <a:ext cx="2081393" cy="612648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Recupera Classificação Performance</a:t>
            </a:r>
          </a:p>
        </p:txBody>
      </p:sp>
      <p:sp>
        <p:nvSpPr>
          <p:cNvPr id="22" name="Fluxograma: Disco Magnético 21">
            <a:extLst>
              <a:ext uri="{FF2B5EF4-FFF2-40B4-BE49-F238E27FC236}">
                <a16:creationId xmlns:a16="http://schemas.microsoft.com/office/drawing/2014/main" id="{10626E16-1058-0748-8669-57754F184B16}"/>
              </a:ext>
            </a:extLst>
          </p:cNvPr>
          <p:cNvSpPr/>
          <p:nvPr/>
        </p:nvSpPr>
        <p:spPr>
          <a:xfrm>
            <a:off x="2202512" y="4198601"/>
            <a:ext cx="715617" cy="469126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SQL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1B641979-686A-C1D3-057F-AC573ADE6A92}"/>
              </a:ext>
            </a:extLst>
          </p:cNvPr>
          <p:cNvCxnSpPr>
            <a:cxnSpLocks/>
            <a:endCxn id="22" idx="4"/>
          </p:cNvCxnSpPr>
          <p:nvPr/>
        </p:nvCxnSpPr>
        <p:spPr>
          <a:xfrm flipH="1">
            <a:off x="2918129" y="4433164"/>
            <a:ext cx="8984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Fluxograma: Documento 23">
            <a:extLst>
              <a:ext uri="{FF2B5EF4-FFF2-40B4-BE49-F238E27FC236}">
                <a16:creationId xmlns:a16="http://schemas.microsoft.com/office/drawing/2014/main" id="{C53D771F-AC53-6623-07DF-AA5351B91696}"/>
              </a:ext>
            </a:extLst>
          </p:cNvPr>
          <p:cNvSpPr/>
          <p:nvPr/>
        </p:nvSpPr>
        <p:spPr>
          <a:xfrm>
            <a:off x="1898512" y="1279773"/>
            <a:ext cx="1956021" cy="605934"/>
          </a:xfrm>
          <a:prstGeom prst="flowChartDocumen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Lista de Colaboradores</a:t>
            </a: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8EA1DC1E-7298-0AD0-D8E4-3CEE9E4F03CE}"/>
              </a:ext>
            </a:extLst>
          </p:cNvPr>
          <p:cNvCxnSpPr>
            <a:stCxn id="4" idx="6"/>
            <a:endCxn id="24" idx="1"/>
          </p:cNvCxnSpPr>
          <p:nvPr/>
        </p:nvCxnSpPr>
        <p:spPr>
          <a:xfrm flipV="1">
            <a:off x="1510747" y="1582740"/>
            <a:ext cx="387765" cy="24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BADB11CA-3937-2C85-3478-6F8AEF52556E}"/>
              </a:ext>
            </a:extLst>
          </p:cNvPr>
          <p:cNvCxnSpPr>
            <a:cxnSpLocks/>
            <a:stCxn id="24" idx="3"/>
            <a:endCxn id="5" idx="0"/>
          </p:cNvCxnSpPr>
          <p:nvPr/>
        </p:nvCxnSpPr>
        <p:spPr>
          <a:xfrm>
            <a:off x="3854533" y="1582740"/>
            <a:ext cx="1002790" cy="65157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Fluxograma: Processo Predefinido 28">
            <a:extLst>
              <a:ext uri="{FF2B5EF4-FFF2-40B4-BE49-F238E27FC236}">
                <a16:creationId xmlns:a16="http://schemas.microsoft.com/office/drawing/2014/main" id="{3F75A9F7-554F-8624-8A16-F2944880F746}"/>
              </a:ext>
            </a:extLst>
          </p:cNvPr>
          <p:cNvSpPr/>
          <p:nvPr/>
        </p:nvSpPr>
        <p:spPr>
          <a:xfrm>
            <a:off x="3816626" y="4787594"/>
            <a:ext cx="2081393" cy="612648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Recupera Mapa Momento Carreira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72A7CC5C-E976-D97C-304D-E56BB03206CF}"/>
              </a:ext>
            </a:extLst>
          </p:cNvPr>
          <p:cNvSpPr/>
          <p:nvPr/>
        </p:nvSpPr>
        <p:spPr>
          <a:xfrm>
            <a:off x="6985498" y="2114142"/>
            <a:ext cx="1596740" cy="38387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PDI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1C49D78F-39A3-DED9-683D-CC3D80963FD8}"/>
              </a:ext>
            </a:extLst>
          </p:cNvPr>
          <p:cNvCxnSpPr>
            <a:stCxn id="29" idx="3"/>
            <a:endCxn id="32" idx="1"/>
          </p:cNvCxnSpPr>
          <p:nvPr/>
        </p:nvCxnSpPr>
        <p:spPr>
          <a:xfrm flipV="1">
            <a:off x="5898019" y="2306078"/>
            <a:ext cx="1087479" cy="2787840"/>
          </a:xfrm>
          <a:prstGeom prst="bentConnector3">
            <a:avLst>
              <a:gd name="adj1" fmla="val 7559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2BD71ED7-C440-7868-8DC7-6A96982DE35E}"/>
              </a:ext>
            </a:extLst>
          </p:cNvPr>
          <p:cNvSpPr/>
          <p:nvPr/>
        </p:nvSpPr>
        <p:spPr>
          <a:xfrm>
            <a:off x="3816626" y="5661329"/>
            <a:ext cx="2081393" cy="7599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Espera – para o merge dos dados</a:t>
            </a:r>
          </a:p>
        </p:txBody>
      </p:sp>
      <p:sp>
        <p:nvSpPr>
          <p:cNvPr id="41" name="Fluxograma: Documento 40">
            <a:extLst>
              <a:ext uri="{FF2B5EF4-FFF2-40B4-BE49-F238E27FC236}">
                <a16:creationId xmlns:a16="http://schemas.microsoft.com/office/drawing/2014/main" id="{7C9222F7-C7C1-A892-D151-C7290F36BFDD}"/>
              </a:ext>
            </a:extLst>
          </p:cNvPr>
          <p:cNvSpPr/>
          <p:nvPr/>
        </p:nvSpPr>
        <p:spPr>
          <a:xfrm>
            <a:off x="9066891" y="3943847"/>
            <a:ext cx="1956021" cy="1456395"/>
          </a:xfrm>
          <a:prstGeom prst="flowChartDocumen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Lista de Colaboradores + Dados de Performance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15A1F19F-E867-D720-422F-A95A0ABD7D12}"/>
              </a:ext>
            </a:extLst>
          </p:cNvPr>
          <p:cNvSpPr/>
          <p:nvPr/>
        </p:nvSpPr>
        <p:spPr>
          <a:xfrm>
            <a:off x="9449289" y="3153575"/>
            <a:ext cx="1191223" cy="550849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2484833C-F47C-B678-8207-F2A4A674F4CB}"/>
              </a:ext>
            </a:extLst>
          </p:cNvPr>
          <p:cNvCxnSpPr>
            <a:cxnSpLocks/>
            <a:stCxn id="41" idx="0"/>
            <a:endCxn id="42" idx="4"/>
          </p:cNvCxnSpPr>
          <p:nvPr/>
        </p:nvCxnSpPr>
        <p:spPr>
          <a:xfrm rot="16200000" flipV="1">
            <a:off x="9925191" y="3824135"/>
            <a:ext cx="239423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CBFDC024-8550-D42A-D088-952CDC965E3D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5898017" y="5303958"/>
            <a:ext cx="4146885" cy="10403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381763CA-907A-EC2A-3B08-6E223CE1802C}"/>
              </a:ext>
            </a:extLst>
          </p:cNvPr>
          <p:cNvCxnSpPr>
            <a:cxnSpLocks/>
            <a:stCxn id="11" idx="3"/>
            <a:endCxn id="40" idx="3"/>
          </p:cNvCxnSpPr>
          <p:nvPr/>
        </p:nvCxnSpPr>
        <p:spPr>
          <a:xfrm flipH="1">
            <a:off x="5898019" y="1469887"/>
            <a:ext cx="2672014" cy="4571429"/>
          </a:xfrm>
          <a:prstGeom prst="bentConnector3">
            <a:avLst>
              <a:gd name="adj1" fmla="val -855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35B7DAAF-6D3A-1B7F-3742-A1D66F07868B}"/>
              </a:ext>
            </a:extLst>
          </p:cNvPr>
          <p:cNvCxnSpPr>
            <a:stCxn id="15" idx="3"/>
          </p:cNvCxnSpPr>
          <p:nvPr/>
        </p:nvCxnSpPr>
        <p:spPr>
          <a:xfrm flipV="1">
            <a:off x="8570033" y="1892300"/>
            <a:ext cx="224110" cy="2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75305C63-39F9-7471-DD21-44550B69FA7D}"/>
              </a:ext>
            </a:extLst>
          </p:cNvPr>
          <p:cNvCxnSpPr/>
          <p:nvPr/>
        </p:nvCxnSpPr>
        <p:spPr>
          <a:xfrm flipV="1">
            <a:off x="8585852" y="2303978"/>
            <a:ext cx="224110" cy="2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CA3E6BB4-0FE9-0DCA-FD17-FAF1F8673D44}"/>
              </a:ext>
            </a:extLst>
          </p:cNvPr>
          <p:cNvSpPr txBox="1"/>
          <p:nvPr/>
        </p:nvSpPr>
        <p:spPr>
          <a:xfrm>
            <a:off x="5030179" y="186498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PEP</a:t>
            </a:r>
          </a:p>
        </p:txBody>
      </p:sp>
      <p:cxnSp>
        <p:nvCxnSpPr>
          <p:cNvPr id="77" name="Conector: Angulado 76">
            <a:extLst>
              <a:ext uri="{FF2B5EF4-FFF2-40B4-BE49-F238E27FC236}">
                <a16:creationId xmlns:a16="http://schemas.microsoft.com/office/drawing/2014/main" id="{2EA4C159-8B4C-9E0F-5BAC-1A5184EE771E}"/>
              </a:ext>
            </a:extLst>
          </p:cNvPr>
          <p:cNvCxnSpPr>
            <a:cxnSpLocks/>
            <a:stCxn id="6" idx="2"/>
            <a:endCxn id="40" idx="1"/>
          </p:cNvCxnSpPr>
          <p:nvPr/>
        </p:nvCxnSpPr>
        <p:spPr>
          <a:xfrm rot="10800000" flipH="1" flipV="1">
            <a:off x="2202512" y="2540640"/>
            <a:ext cx="1614114" cy="3500675"/>
          </a:xfrm>
          <a:prstGeom prst="bentConnector3">
            <a:avLst>
              <a:gd name="adj1" fmla="val -141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1316C80C-656D-0EED-97CC-C26CD05561AF}"/>
              </a:ext>
            </a:extLst>
          </p:cNvPr>
          <p:cNvCxnSpPr/>
          <p:nvPr/>
        </p:nvCxnSpPr>
        <p:spPr>
          <a:xfrm flipV="1">
            <a:off x="1984044" y="4454919"/>
            <a:ext cx="224110" cy="2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858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170C7-B396-83B2-4D8E-0E7440D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51410" cy="1320800"/>
          </a:xfrm>
        </p:spPr>
        <p:txBody>
          <a:bodyPr>
            <a:normAutofit/>
          </a:bodyPr>
          <a:lstStyle/>
          <a:p>
            <a:r>
              <a:rPr lang="pt-BR" dirty="0"/>
              <a:t>Response Time</a:t>
            </a:r>
            <a:br>
              <a:rPr lang="pt-BR" dirty="0"/>
            </a:br>
            <a:r>
              <a:rPr lang="pt-BR" sz="1000" dirty="0"/>
              <a:t>https://technology.amis.nl/software-development/performance-and-tuning/spring-blocking-vs-non-blocking-r2dbc-vs-jdbc-and-webflux-vs-web-mvc</a:t>
            </a:r>
            <a:endParaRPr lang="pt-BR" sz="1600" dirty="0"/>
          </a:p>
        </p:txBody>
      </p:sp>
      <p:pic>
        <p:nvPicPr>
          <p:cNvPr id="1026" name="Picture 2" descr="Spring: Blocking vs non-blocking: R2DBC vs JDBC and WebFlux vs Web MVC latency at different concurrencies">
            <a:extLst>
              <a:ext uri="{FF2B5EF4-FFF2-40B4-BE49-F238E27FC236}">
                <a16:creationId xmlns:a16="http://schemas.microsoft.com/office/drawing/2014/main" id="{595FBA0B-E62C-B9C9-DB98-5D64584D1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179" y="1426332"/>
            <a:ext cx="6888977" cy="551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19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170C7-B396-83B2-4D8E-0E7440D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056927" cy="1320800"/>
          </a:xfrm>
        </p:spPr>
        <p:txBody>
          <a:bodyPr>
            <a:normAutofit/>
          </a:bodyPr>
          <a:lstStyle/>
          <a:p>
            <a:r>
              <a:rPr lang="pt-BR" dirty="0"/>
              <a:t>THROUGHPUT</a:t>
            </a:r>
            <a:br>
              <a:rPr lang="pt-BR" dirty="0"/>
            </a:br>
            <a:r>
              <a:rPr lang="pt-BR" sz="1000" dirty="0"/>
              <a:t>https://technology.amis.nl/software-development/performance-and-tuning/spring-blocking-vs-non-blocking-r2dbc-vs-jdbc-and-webflux-vs-web-mvc</a:t>
            </a:r>
          </a:p>
        </p:txBody>
      </p:sp>
      <p:pic>
        <p:nvPicPr>
          <p:cNvPr id="2050" name="Picture 2" descr="Spring: Blocking vs non-blocking: R2DBC vs JDBC and WebFlux vs Web MVC throughput at different concurrencies">
            <a:extLst>
              <a:ext uri="{FF2B5EF4-FFF2-40B4-BE49-F238E27FC236}">
                <a16:creationId xmlns:a16="http://schemas.microsoft.com/office/drawing/2014/main" id="{8ED3B9A5-7FB1-D832-692A-B25F74CFD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162" y="1412020"/>
            <a:ext cx="6698145" cy="535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32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170C7-B396-83B2-4D8E-0E7440D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056927" cy="1320800"/>
          </a:xfrm>
        </p:spPr>
        <p:txBody>
          <a:bodyPr>
            <a:normAutofit/>
          </a:bodyPr>
          <a:lstStyle/>
          <a:p>
            <a:r>
              <a:rPr lang="pt-BR" dirty="0"/>
              <a:t>CPU </a:t>
            </a:r>
            <a:r>
              <a:rPr lang="pt-BR" dirty="0" err="1"/>
              <a:t>usage</a:t>
            </a:r>
            <a:r>
              <a:rPr lang="pt-BR" dirty="0"/>
              <a:t> per </a:t>
            </a:r>
            <a:r>
              <a:rPr lang="pt-BR" dirty="0" err="1"/>
              <a:t>request</a:t>
            </a:r>
            <a:br>
              <a:rPr lang="pt-BR" dirty="0"/>
            </a:br>
            <a:r>
              <a:rPr lang="pt-BR" sz="1000" dirty="0"/>
              <a:t>https://technology.amis.nl/software-development/performance-and-tuning/spring-blocking-vs-non-blocking-r2dbc-vs-jdbc-and-webflux-vs-web-mvc</a:t>
            </a:r>
          </a:p>
        </p:txBody>
      </p:sp>
      <p:pic>
        <p:nvPicPr>
          <p:cNvPr id="3074" name="Picture 2" descr="Spring: Blocking vs non-blocking: R2DBC vs JDBC and WebFlux vs Web MVC cpu per request at different concurrencies">
            <a:extLst>
              <a:ext uri="{FF2B5EF4-FFF2-40B4-BE49-F238E27FC236}">
                <a16:creationId xmlns:a16="http://schemas.microsoft.com/office/drawing/2014/main" id="{DC64D956-2C0D-7ED4-6AF6-B7E4DFDAF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702" y="1359540"/>
            <a:ext cx="6873074" cy="549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415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170C7-B396-83B2-4D8E-0E7440D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056927" cy="1320800"/>
          </a:xfrm>
        </p:spPr>
        <p:txBody>
          <a:bodyPr>
            <a:normAutofit/>
          </a:bodyPr>
          <a:lstStyle/>
          <a:p>
            <a:r>
              <a:rPr lang="pt-BR" dirty="0"/>
              <a:t>MEMORY</a:t>
            </a:r>
            <a:br>
              <a:rPr lang="pt-BR" dirty="0"/>
            </a:br>
            <a:r>
              <a:rPr lang="pt-BR" sz="1000" dirty="0"/>
              <a:t>https://technology.amis.nl/software-development/performance-and-tuning/spring-blocking-vs-non-blocking-r2dbc-vs-jdbc-and-webflux-vs-web-mvc</a:t>
            </a:r>
          </a:p>
        </p:txBody>
      </p:sp>
      <p:pic>
        <p:nvPicPr>
          <p:cNvPr id="4098" name="Picture 2" descr="Spring: Blocking vs non-blocking: R2DBC vs JDBC and WebFlux vs Web MVC memory at different concurrencies">
            <a:extLst>
              <a:ext uri="{FF2B5EF4-FFF2-40B4-BE49-F238E27FC236}">
                <a16:creationId xmlns:a16="http://schemas.microsoft.com/office/drawing/2014/main" id="{AC3DD25E-2D46-697A-A157-A94D9D03E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302" y="1366431"/>
            <a:ext cx="7159322" cy="572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0143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7256</TotalTime>
  <Words>477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Arial</vt:lpstr>
      <vt:lpstr>Open Sans</vt:lpstr>
      <vt:lpstr>Trebuchet MS</vt:lpstr>
      <vt:lpstr>Wingdings 3</vt:lpstr>
      <vt:lpstr>Facetado</vt:lpstr>
      <vt:lpstr>Programação Reativa</vt:lpstr>
      <vt:lpstr>Definição</vt:lpstr>
      <vt:lpstr>Manifesto Reativo</vt:lpstr>
      <vt:lpstr>O que é Back-pressure? https://www.baeldung.com/spring-webflux-backpressure</vt:lpstr>
      <vt:lpstr>Use Case: Relatório de Performance</vt:lpstr>
      <vt:lpstr>Response Time https://technology.amis.nl/software-development/performance-and-tuning/spring-blocking-vs-non-blocking-r2dbc-vs-jdbc-and-webflux-vs-web-mvc</vt:lpstr>
      <vt:lpstr>THROUGHPUT https://technology.amis.nl/software-development/performance-and-tuning/spring-blocking-vs-non-blocking-r2dbc-vs-jdbc-and-webflux-vs-web-mvc</vt:lpstr>
      <vt:lpstr>CPU usage per request https://technology.amis.nl/software-development/performance-and-tuning/spring-blocking-vs-non-blocking-r2dbc-vs-jdbc-and-webflux-vs-web-mvc</vt:lpstr>
      <vt:lpstr>MEMORY https://technology.amis.nl/software-development/performance-and-tuning/spring-blocking-vs-non-blocking-r2dbc-vs-jdbc-and-webflux-vs-web-mvc</vt:lpstr>
      <vt:lpstr>Spring Boot</vt:lpstr>
      <vt:lpstr>Mão na massa!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Jesus (03830071)</dc:creator>
  <cp:lastModifiedBy>Márcia Ferreira Cristaldo</cp:lastModifiedBy>
  <cp:revision>13</cp:revision>
  <dcterms:created xsi:type="dcterms:W3CDTF">2023-08-30T16:19:30Z</dcterms:created>
  <dcterms:modified xsi:type="dcterms:W3CDTF">2023-09-11T20:05:36Z</dcterms:modified>
</cp:coreProperties>
</file>