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126B-DE01-4928-B701-3AF0443DE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08BC3D-ACB7-40E0-84AD-F2BA2C133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CFF2DE-8460-49CB-ACD2-3DE3B075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3A1FA3-CF8D-4CC1-A10B-2D0D8F0A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C9F162-30FD-4FC2-BBF0-F960B394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6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7FB94-7AF3-4E7A-830B-282B15CA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9ED1F-CF9C-4814-A62D-725E57E77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C45956-FC48-4BFE-87EA-300A5D14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B84A8-2219-43C6-B8F7-5BDD23BF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E26BA3-4AC4-44C8-BC48-396FB9DD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1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DB4F51-0839-4D05-BA8E-46ADF433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1458FF-44D1-49C8-8DC4-A4F2DAEAA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5EAC3B-8001-4057-A2D4-C66CE99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90368-EF45-416F-8CA2-ED6B6346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79B12-FD14-4975-A7CF-C347C6E7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527AF-454B-4291-9AA4-B0393BA8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2CE29-9D5D-45E1-A699-FDF1B14C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36F372-A785-4F69-B7C0-938F3A6F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CE39B-C1E5-4A6F-9C92-9CB4E6BF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54124D-470F-4159-9190-5036CB20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20C06-84A4-4C71-814E-F599AD08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FACF5D-E58F-453B-8B89-F6925CE3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6940C5-86D7-4ACE-84B8-42C4CAC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64EA38-CE90-4AD4-BDD1-A9453450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1DD0C6-C056-426B-A40E-EA72A415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1D8D4-B9B0-450F-BB03-1E2EFB4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FCECF-DA8F-4A56-A631-7AECABEC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5F6C78-77C3-4883-B715-88DE67A2C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B359BD-1245-46C1-A56A-414E2C43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5F942E-6234-4476-B9D2-969688E1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462730-0D5C-4096-B572-DF1C1511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3F162-EAD6-428A-BC3B-FA488B57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20D58A-1EB9-463B-A9F5-6E7DC094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FCBE7-3D9F-4EFB-BF92-5C870B3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F300C6-E688-4882-A7A2-9341D0387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C221BE-E0E4-4CF8-94B4-B2F7FA83E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61C642-57F8-4C64-8DED-333A498E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CF7302-3B13-4F47-8642-EEC45CB6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F7DB64-5644-4DC5-AA7F-D6BE90CE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5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C95AB-99DF-4D70-9320-916FFD50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38661A-95D5-48A9-960C-C83703AB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F0970B-1044-4A97-A654-9E12E7D9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A935EA-5F6F-48C8-95D1-E1CC3F31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4035FC-2670-4E06-9C9B-31BCA1C6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931C25-47F0-4AB9-9901-D4F28BF5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EBBAAF-BC26-4864-B151-BD7AD2B5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0EDED-E947-4409-9363-3F92BC60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8C123-4A4D-430D-8BD0-8EB584EC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E1720A-B5F8-49A9-97A5-2FA524B0F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BBE32B-8775-4B71-8294-8A55BE2A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AFB09-B3F9-4064-9CA3-6AF5AA43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450F9A-2692-4576-99BD-32B80F4D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9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6448F-DEA2-4C36-BE51-D1A4BB97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08C0C8-E85B-4FD9-A206-B8D611609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296CFA-53F2-4C1C-9E6F-DF6ECD671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199F93-579F-4CC8-A449-641623E8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82FED6-9F16-40B8-893A-92AAC5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D1D297-5F52-4816-BFA5-2389AB5D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EBCE5F-1D96-4A2B-BD5E-B3F62B2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EF8A51-2642-4CB1-B721-CD1989E4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5A0F6-7E1D-4E73-955D-5336A877E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C229-584A-493D-A138-91E17B7D41A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F10D2-36DB-4717-9C9F-45FFEC3FD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9A3DEE-B534-4C1E-9256-BAEF9C19D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D62E-D415-405B-B76A-A4346A7807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uglasm.wordpress.com/2015/09/13/dia-del-programador-informatic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mputador_pesso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wikipedia.org/wiki/Rodrigo_Pessoa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6B2315-BB09-440B-952F-7A35A2D7C366}"/>
              </a:ext>
            </a:extLst>
          </p:cNvPr>
          <p:cNvSpPr txBox="1"/>
          <p:nvPr/>
        </p:nvSpPr>
        <p:spPr>
          <a:xfrm>
            <a:off x="1145309" y="544945"/>
            <a:ext cx="86637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1º - Paradigma</a:t>
            </a:r>
          </a:p>
          <a:p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Orientado a Objetos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Representação do mundo Real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Reaproveitamento de Código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Produtividade</a:t>
            </a:r>
          </a:p>
          <a:p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Estruturada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Funções (</a:t>
            </a:r>
            <a:r>
              <a:rPr lang="pt-BR" sz="3600" dirty="0" err="1"/>
              <a:t>IoT</a:t>
            </a:r>
            <a:r>
              <a:rPr lang="pt-BR" sz="3600" dirty="0"/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Desempenho é melhor que OO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80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6B2315-BB09-440B-952F-7A35A2D7C366}"/>
              </a:ext>
            </a:extLst>
          </p:cNvPr>
          <p:cNvSpPr txBox="1"/>
          <p:nvPr/>
        </p:nvSpPr>
        <p:spPr>
          <a:xfrm>
            <a:off x="1145309" y="544945"/>
            <a:ext cx="86637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Estruturada</a:t>
            </a:r>
          </a:p>
          <a:p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Função que o vendedor pesquise o preço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Preciso de um função que o vendedor lance os produtos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Preciso de uma pesquisa do lista de itens e lance o pagamento (caixa)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 caixa dá baixa na lista de itens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No pacote dá baixa na entrega do pedido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153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6B2315-BB09-440B-952F-7A35A2D7C366}"/>
              </a:ext>
            </a:extLst>
          </p:cNvPr>
          <p:cNvSpPr txBox="1"/>
          <p:nvPr/>
        </p:nvSpPr>
        <p:spPr>
          <a:xfrm>
            <a:off x="1145309" y="544945"/>
            <a:ext cx="86637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OO</a:t>
            </a:r>
          </a:p>
          <a:p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Cliente</a:t>
            </a:r>
            <a:r>
              <a:rPr lang="en-US" sz="3600" dirty="0"/>
              <a:t> =&gt; </a:t>
            </a:r>
            <a:r>
              <a:rPr lang="en-US" sz="3600" dirty="0" err="1"/>
              <a:t>nome</a:t>
            </a:r>
            <a:r>
              <a:rPr lang="en-US" sz="3600" dirty="0"/>
              <a:t>, </a:t>
            </a:r>
            <a:r>
              <a:rPr lang="en-US" sz="3600" dirty="0" err="1"/>
              <a:t>cpf</a:t>
            </a:r>
            <a:r>
              <a:rPr lang="en-US" sz="3600" dirty="0"/>
              <a:t>, </a:t>
            </a:r>
            <a:r>
              <a:rPr lang="en-US" sz="3600" dirty="0" err="1"/>
              <a:t>telefone</a:t>
            </a:r>
            <a:r>
              <a:rPr lang="en-US" sz="3600" dirty="0"/>
              <a:t>… </a:t>
            </a:r>
            <a:r>
              <a:rPr lang="en-US" sz="3600" dirty="0" err="1"/>
              <a:t>comprar</a:t>
            </a:r>
            <a:r>
              <a:rPr lang="en-US" sz="3600" dirty="0"/>
              <a:t>() ….. </a:t>
            </a:r>
            <a:r>
              <a:rPr lang="en-US" sz="3600" dirty="0" err="1"/>
              <a:t>reclamar</a:t>
            </a:r>
            <a:r>
              <a:rPr lang="en-US" sz="3600" dirty="0"/>
              <a:t>() …. </a:t>
            </a:r>
            <a:r>
              <a:rPr lang="en-US" sz="3600" dirty="0" err="1"/>
              <a:t>solicitarPedidos</a:t>
            </a:r>
            <a:r>
              <a:rPr lang="en-US" sz="3600" dirty="0"/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Produto</a:t>
            </a:r>
            <a:r>
              <a:rPr lang="en-US" sz="3600" dirty="0"/>
              <a:t> =&gt; </a:t>
            </a:r>
            <a:r>
              <a:rPr lang="en-US" sz="3600" dirty="0" err="1"/>
              <a:t>preco</a:t>
            </a:r>
            <a:r>
              <a:rPr lang="en-US" sz="3600" dirty="0"/>
              <a:t>, </a:t>
            </a:r>
            <a:r>
              <a:rPr lang="en-US" sz="3600" dirty="0" err="1"/>
              <a:t>qtde</a:t>
            </a:r>
            <a:r>
              <a:rPr lang="en-US" sz="3600" dirty="0"/>
              <a:t>, </a:t>
            </a:r>
            <a:r>
              <a:rPr lang="en-US" sz="3600" dirty="0" err="1"/>
              <a:t>cor</a:t>
            </a:r>
            <a:r>
              <a:rPr lang="en-US" sz="3600" dirty="0"/>
              <a:t>….. trocar()… </a:t>
            </a:r>
            <a:r>
              <a:rPr lang="en-US" sz="3600" dirty="0" err="1"/>
              <a:t>solicitar</a:t>
            </a:r>
            <a:r>
              <a:rPr lang="en-US" sz="3600" dirty="0"/>
              <a:t>()……</a:t>
            </a:r>
          </a:p>
        </p:txBody>
      </p:sp>
    </p:spTree>
    <p:extLst>
      <p:ext uri="{BB962C8B-B14F-4D97-AF65-F5344CB8AC3E}">
        <p14:creationId xmlns:p14="http://schemas.microsoft.com/office/powerpoint/2010/main" val="131319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6B2315-BB09-440B-952F-7A35A2D7C366}"/>
              </a:ext>
            </a:extLst>
          </p:cNvPr>
          <p:cNvSpPr txBox="1"/>
          <p:nvPr/>
        </p:nvSpPr>
        <p:spPr>
          <a:xfrm>
            <a:off x="1145309" y="544945"/>
            <a:ext cx="86637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Exatas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Gordo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Nerd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Pasteleiro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Óculos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Imerso na tecnologia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Pizza / bacon é vida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Toma coca cola </a:t>
            </a:r>
          </a:p>
          <a:p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D0B390-C52B-43A7-9DA5-0181B1A38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26958" y="930499"/>
            <a:ext cx="5236757" cy="24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5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6B2315-BB09-440B-952F-7A35A2D7C366}"/>
              </a:ext>
            </a:extLst>
          </p:cNvPr>
          <p:cNvSpPr txBox="1"/>
          <p:nvPr/>
        </p:nvSpPr>
        <p:spPr>
          <a:xfrm>
            <a:off x="1145309" y="544945"/>
            <a:ext cx="8663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2º - Tipo (</a:t>
            </a:r>
            <a:r>
              <a:rPr lang="pt-BR" sz="3600" dirty="0" err="1"/>
              <a:t>Nivel</a:t>
            </a:r>
            <a:r>
              <a:rPr lang="pt-BR" sz="3600" dirty="0"/>
              <a:t>)</a:t>
            </a:r>
          </a:p>
          <a:p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Desempenho é melhor que OO</a:t>
            </a:r>
            <a:endParaRPr lang="en-US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D029D6-E7D4-4A97-9845-ACF04F5C3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469" y="3235924"/>
            <a:ext cx="2857500" cy="20669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7CCCBB-0239-411E-B164-900AA302CE53}"/>
              </a:ext>
            </a:extLst>
          </p:cNvPr>
          <p:cNvSpPr txBox="1"/>
          <p:nvPr/>
        </p:nvSpPr>
        <p:spPr>
          <a:xfrm>
            <a:off x="1249796" y="4933517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t.wikipedia.org/wiki/Computador_pessoal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BC893D-C6EE-477F-85D2-4980E5EE8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199734" y="2847106"/>
            <a:ext cx="1347877" cy="28445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6E737C-E5DE-489B-B093-30050EF7E178}"/>
              </a:ext>
            </a:extLst>
          </p:cNvPr>
          <p:cNvSpPr txBox="1"/>
          <p:nvPr/>
        </p:nvSpPr>
        <p:spPr>
          <a:xfrm>
            <a:off x="9199734" y="5302849"/>
            <a:ext cx="134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pt.wikipedia.org/wiki/Rodrigo_Pessoa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C88F80-2DFD-429E-AFC4-DE1090423C7F}"/>
              </a:ext>
            </a:extLst>
          </p:cNvPr>
          <p:cNvCxnSpPr/>
          <p:nvPr/>
        </p:nvCxnSpPr>
        <p:spPr>
          <a:xfrm>
            <a:off x="3968750" y="3429000"/>
            <a:ext cx="49535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652873-C585-4B07-B018-79727B20B873}"/>
              </a:ext>
            </a:extLst>
          </p:cNvPr>
          <p:cNvSpPr txBox="1"/>
          <p:nvPr/>
        </p:nvSpPr>
        <p:spPr>
          <a:xfrm>
            <a:off x="9383830" y="2308385"/>
            <a:ext cx="116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Alto </a:t>
            </a:r>
            <a:r>
              <a:rPr lang="pt-BR" dirty="0" err="1"/>
              <a:t>Nivel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B065BD-31BE-4AF7-B1E5-7198A0AB6A38}"/>
              </a:ext>
            </a:extLst>
          </p:cNvPr>
          <p:cNvSpPr txBox="1"/>
          <p:nvPr/>
        </p:nvSpPr>
        <p:spPr>
          <a:xfrm>
            <a:off x="1249796" y="2740862"/>
            <a:ext cx="155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Baixo </a:t>
            </a:r>
            <a:r>
              <a:rPr lang="pt-BR" dirty="0" err="1"/>
              <a:t>Nivel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D8886B-A2F6-4227-BDA6-25FAE6E8BF63}"/>
              </a:ext>
            </a:extLst>
          </p:cNvPr>
          <p:cNvSpPr txBox="1"/>
          <p:nvPr/>
        </p:nvSpPr>
        <p:spPr>
          <a:xfrm>
            <a:off x="4507345" y="3596483"/>
            <a:ext cx="348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if</a:t>
            </a:r>
            <a:r>
              <a:rPr lang="pt-BR" sz="3200" dirty="0"/>
              <a:t> a=b </a:t>
            </a:r>
            <a:r>
              <a:rPr lang="pt-BR" sz="3200" dirty="0" err="1"/>
              <a:t>and</a:t>
            </a:r>
            <a:r>
              <a:rPr lang="pt-BR" sz="3200" dirty="0"/>
              <a:t> b&gt;5 </a:t>
            </a:r>
            <a:r>
              <a:rPr lang="pt-BR" sz="3200" dirty="0" err="1"/>
              <a:t>then</a:t>
            </a:r>
            <a:endParaRPr lang="pt-BR" sz="3200" dirty="0"/>
          </a:p>
          <a:p>
            <a:endParaRPr lang="pt-BR" sz="3200" dirty="0"/>
          </a:p>
          <a:p>
            <a:r>
              <a:rPr lang="pt-BR" sz="3200" dirty="0" err="1"/>
              <a:t>if</a:t>
            </a:r>
            <a:r>
              <a:rPr lang="pt-BR" sz="3200" dirty="0"/>
              <a:t> (a==b &amp;&amp; b&gt;5){</a:t>
            </a:r>
          </a:p>
          <a:p>
            <a:endParaRPr lang="pt-BR" sz="3200" dirty="0"/>
          </a:p>
          <a:p>
            <a:r>
              <a:rPr lang="en-US" sz="3200" dirty="0"/>
              <a:t>&amp;H</a:t>
            </a:r>
          </a:p>
        </p:txBody>
      </p:sp>
    </p:spTree>
    <p:extLst>
      <p:ext uri="{BB962C8B-B14F-4D97-AF65-F5344CB8AC3E}">
        <p14:creationId xmlns:p14="http://schemas.microsoft.com/office/powerpoint/2010/main" val="283929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6B2315-BB09-440B-952F-7A35A2D7C366}"/>
              </a:ext>
            </a:extLst>
          </p:cNvPr>
          <p:cNvSpPr txBox="1"/>
          <p:nvPr/>
        </p:nvSpPr>
        <p:spPr>
          <a:xfrm>
            <a:off x="295564" y="544945"/>
            <a:ext cx="110005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3º - Arquitetura</a:t>
            </a:r>
          </a:p>
          <a:p>
            <a:endParaRPr lang="pt-BR" sz="3600" dirty="0"/>
          </a:p>
          <a:p>
            <a:pPr marL="457200" indent="-457200">
              <a:buFontTx/>
              <a:buChar char="-"/>
            </a:pPr>
            <a:r>
              <a:rPr lang="pt-BR" sz="2800" dirty="0"/>
              <a:t>Compilada (</a:t>
            </a:r>
            <a:r>
              <a:rPr lang="pt-BR" sz="2800" dirty="0">
                <a:solidFill>
                  <a:schemeClr val="accent1"/>
                </a:solidFill>
              </a:rPr>
              <a:t>velocidade</a:t>
            </a:r>
            <a:r>
              <a:rPr lang="pt-BR" sz="2800" dirty="0"/>
              <a:t> – </a:t>
            </a:r>
            <a:r>
              <a:rPr lang="pt-BR" sz="2800" dirty="0">
                <a:solidFill>
                  <a:srgbClr val="FF0000"/>
                </a:solidFill>
              </a:rPr>
              <a:t>manutenção </a:t>
            </a:r>
            <a:r>
              <a:rPr lang="pt-BR" sz="2800" dirty="0"/>
              <a:t>– </a:t>
            </a:r>
            <a:r>
              <a:rPr lang="pt-BR" sz="2800" dirty="0">
                <a:solidFill>
                  <a:srgbClr val="FF0000"/>
                </a:solidFill>
              </a:rPr>
              <a:t>portabilidade </a:t>
            </a:r>
            <a:r>
              <a:rPr lang="pt-BR" sz="2800" dirty="0"/>
              <a:t>– </a:t>
            </a:r>
            <a:r>
              <a:rPr lang="pt-BR" sz="2800" dirty="0">
                <a:solidFill>
                  <a:schemeClr val="accent1"/>
                </a:solidFill>
              </a:rPr>
              <a:t>segurança</a:t>
            </a:r>
            <a:r>
              <a:rPr lang="pt-BR" sz="2800" dirty="0"/>
              <a:t>)</a:t>
            </a:r>
          </a:p>
          <a:p>
            <a:pPr marL="457200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dirty="0"/>
              <a:t>-    Interpretada (</a:t>
            </a:r>
            <a:r>
              <a:rPr lang="pt-BR" sz="2800" dirty="0">
                <a:solidFill>
                  <a:srgbClr val="FF0000"/>
                </a:solidFill>
              </a:rPr>
              <a:t>velocidade</a:t>
            </a:r>
            <a:r>
              <a:rPr lang="pt-BR" sz="2800" dirty="0"/>
              <a:t> – </a:t>
            </a:r>
            <a:r>
              <a:rPr lang="pt-BR" sz="2800" dirty="0">
                <a:solidFill>
                  <a:schemeClr val="accent1"/>
                </a:solidFill>
              </a:rPr>
              <a:t>manutenção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– </a:t>
            </a:r>
            <a:r>
              <a:rPr lang="pt-BR" sz="2800" dirty="0">
                <a:solidFill>
                  <a:schemeClr val="accent1"/>
                </a:solidFill>
              </a:rPr>
              <a:t>portabilidade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– </a:t>
            </a:r>
            <a:r>
              <a:rPr lang="pt-BR" sz="2800" dirty="0">
                <a:solidFill>
                  <a:srgbClr val="FF0000"/>
                </a:solidFill>
              </a:rPr>
              <a:t>segurança</a:t>
            </a:r>
            <a:r>
              <a:rPr lang="pt-BR" sz="2800" dirty="0"/>
              <a:t>)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</a:t>
            </a:r>
          </a:p>
          <a:p>
            <a:endParaRPr lang="pt-BR" sz="3600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C88F80-2DFD-429E-AFC4-DE1090423C7F}"/>
              </a:ext>
            </a:extLst>
          </p:cNvPr>
          <p:cNvCxnSpPr>
            <a:cxnSpLocks/>
          </p:cNvCxnSpPr>
          <p:nvPr/>
        </p:nvCxnSpPr>
        <p:spPr>
          <a:xfrm>
            <a:off x="3368387" y="2740862"/>
            <a:ext cx="12867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B065BD-31BE-4AF7-B1E5-7198A0AB6A38}"/>
              </a:ext>
            </a:extLst>
          </p:cNvPr>
          <p:cNvSpPr txBox="1"/>
          <p:nvPr/>
        </p:nvSpPr>
        <p:spPr>
          <a:xfrm>
            <a:off x="1173727" y="2479252"/>
            <a:ext cx="2418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Código Fonte</a:t>
            </a:r>
          </a:p>
          <a:p>
            <a:r>
              <a:rPr lang="pt-BR" sz="2800" dirty="0"/>
              <a:t>.c</a:t>
            </a:r>
            <a:endParaRPr lang="en-US" sz="28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53886D-7E85-4C58-A641-65FB5E4A02F6}"/>
              </a:ext>
            </a:extLst>
          </p:cNvPr>
          <p:cNvSpPr txBox="1"/>
          <p:nvPr/>
        </p:nvSpPr>
        <p:spPr>
          <a:xfrm>
            <a:off x="4655128" y="2479252"/>
            <a:ext cx="2418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Compilação</a:t>
            </a:r>
            <a:endParaRPr lang="en-US" sz="2800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A0BB60F-E9AA-4435-98AB-75928B749FE1}"/>
              </a:ext>
            </a:extLst>
          </p:cNvPr>
          <p:cNvCxnSpPr>
            <a:cxnSpLocks/>
          </p:cNvCxnSpPr>
          <p:nvPr/>
        </p:nvCxnSpPr>
        <p:spPr>
          <a:xfrm>
            <a:off x="6559550" y="2743142"/>
            <a:ext cx="12867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D5D6D6-9CD3-45D2-B721-FD41C70FDC56}"/>
              </a:ext>
            </a:extLst>
          </p:cNvPr>
          <p:cNvSpPr txBox="1"/>
          <p:nvPr/>
        </p:nvSpPr>
        <p:spPr>
          <a:xfrm>
            <a:off x="7921954" y="2479252"/>
            <a:ext cx="2418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Executável</a:t>
            </a:r>
          </a:p>
          <a:p>
            <a:r>
              <a:rPr lang="en-US" sz="2800" dirty="0"/>
              <a:t>.exe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AAF14A3-68B0-41D8-8510-12FB92E2185A}"/>
              </a:ext>
            </a:extLst>
          </p:cNvPr>
          <p:cNvCxnSpPr>
            <a:cxnSpLocks/>
          </p:cNvCxnSpPr>
          <p:nvPr/>
        </p:nvCxnSpPr>
        <p:spPr>
          <a:xfrm>
            <a:off x="3368387" y="5053872"/>
            <a:ext cx="12867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F5BD36-2494-437D-8479-0F8250708041}"/>
              </a:ext>
            </a:extLst>
          </p:cNvPr>
          <p:cNvSpPr txBox="1"/>
          <p:nvPr/>
        </p:nvSpPr>
        <p:spPr>
          <a:xfrm>
            <a:off x="1173727" y="4792262"/>
            <a:ext cx="2418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Código Fonte</a:t>
            </a:r>
          </a:p>
          <a:p>
            <a:r>
              <a:rPr lang="pt-BR" sz="2800" dirty="0"/>
              <a:t>.</a:t>
            </a:r>
            <a:r>
              <a:rPr lang="pt-BR" sz="2800" dirty="0" err="1"/>
              <a:t>bas</a:t>
            </a:r>
            <a:endParaRPr lang="pt-BR" sz="2800" dirty="0"/>
          </a:p>
          <a:p>
            <a:r>
              <a:rPr lang="pt-BR" sz="2800" dirty="0"/>
              <a:t>.</a:t>
            </a:r>
            <a:r>
              <a:rPr lang="pt-BR" sz="2800" dirty="0" err="1"/>
              <a:t>html</a:t>
            </a:r>
            <a:endParaRPr lang="pt-BR" sz="2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292D1D-4A00-4A48-B2AF-751F2D5DD732}"/>
              </a:ext>
            </a:extLst>
          </p:cNvPr>
          <p:cNvSpPr txBox="1"/>
          <p:nvPr/>
        </p:nvSpPr>
        <p:spPr>
          <a:xfrm>
            <a:off x="4431278" y="4781630"/>
            <a:ext cx="2418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Software</a:t>
            </a:r>
          </a:p>
          <a:p>
            <a:pPr algn="ctr"/>
            <a:r>
              <a:rPr lang="pt-BR" sz="2800" dirty="0" err="1"/>
              <a:t>Qbasic</a:t>
            </a:r>
            <a:endParaRPr lang="pt-BR" sz="2800" dirty="0"/>
          </a:p>
          <a:p>
            <a:pPr algn="ctr"/>
            <a:r>
              <a:rPr lang="pt-BR" sz="2800" dirty="0"/>
              <a:t>Browser (IE/Edge/Safari..)</a:t>
            </a:r>
            <a:endParaRPr lang="en-US" sz="2800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EAF18A3-50EF-4817-95A6-6DF81FF43168}"/>
              </a:ext>
            </a:extLst>
          </p:cNvPr>
          <p:cNvCxnSpPr>
            <a:cxnSpLocks/>
          </p:cNvCxnSpPr>
          <p:nvPr/>
        </p:nvCxnSpPr>
        <p:spPr>
          <a:xfrm>
            <a:off x="6559550" y="5056152"/>
            <a:ext cx="12867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F7AC96-FD39-47EB-8C06-6439CBB958DA}"/>
              </a:ext>
            </a:extLst>
          </p:cNvPr>
          <p:cNvSpPr txBox="1"/>
          <p:nvPr/>
        </p:nvSpPr>
        <p:spPr>
          <a:xfrm>
            <a:off x="7921953" y="4792262"/>
            <a:ext cx="397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43602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6B2315-BB09-440B-952F-7A35A2D7C366}"/>
              </a:ext>
            </a:extLst>
          </p:cNvPr>
          <p:cNvSpPr txBox="1"/>
          <p:nvPr/>
        </p:nvSpPr>
        <p:spPr>
          <a:xfrm>
            <a:off x="295564" y="544945"/>
            <a:ext cx="1100050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3º - Arquitetura</a:t>
            </a:r>
          </a:p>
          <a:p>
            <a:endParaRPr lang="pt-BR" sz="3600" dirty="0"/>
          </a:p>
          <a:p>
            <a:pPr marL="457200" indent="-457200">
              <a:buFontTx/>
              <a:buChar char="-"/>
            </a:pPr>
            <a:r>
              <a:rPr lang="pt-BR" sz="2800" dirty="0"/>
              <a:t>Hibrida (</a:t>
            </a:r>
            <a:r>
              <a:rPr lang="pt-BR" sz="2800" dirty="0">
                <a:solidFill>
                  <a:schemeClr val="accent1"/>
                </a:solidFill>
              </a:rPr>
              <a:t>veloci</a:t>
            </a:r>
            <a:r>
              <a:rPr lang="pt-BR" sz="2800" dirty="0">
                <a:solidFill>
                  <a:srgbClr val="FF0000"/>
                </a:solidFill>
              </a:rPr>
              <a:t>dade</a:t>
            </a:r>
            <a:r>
              <a:rPr lang="pt-BR" sz="2800" dirty="0"/>
              <a:t> – </a:t>
            </a:r>
            <a:r>
              <a:rPr lang="pt-BR" sz="2800" dirty="0">
                <a:solidFill>
                  <a:srgbClr val="FF0000"/>
                </a:solidFill>
              </a:rPr>
              <a:t>manutenção </a:t>
            </a:r>
            <a:r>
              <a:rPr lang="pt-BR" sz="2800" dirty="0"/>
              <a:t>– </a:t>
            </a:r>
            <a:r>
              <a:rPr lang="pt-BR" sz="2800" dirty="0">
                <a:solidFill>
                  <a:schemeClr val="accent1"/>
                </a:solidFill>
              </a:rPr>
              <a:t>portabilidade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– </a:t>
            </a:r>
            <a:r>
              <a:rPr lang="pt-BR" sz="2800" dirty="0">
                <a:solidFill>
                  <a:schemeClr val="accent1"/>
                </a:solidFill>
              </a:rPr>
              <a:t>segurança</a:t>
            </a:r>
            <a:r>
              <a:rPr lang="pt-BR" sz="2800" dirty="0"/>
              <a:t>)</a:t>
            </a:r>
          </a:p>
          <a:p>
            <a:pPr marL="457200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dirty="0">
                <a:solidFill>
                  <a:srgbClr val="FF0000"/>
                </a:solidFill>
              </a:rPr>
              <a:t> 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</a:t>
            </a:r>
          </a:p>
          <a:p>
            <a:endParaRPr lang="pt-BR" sz="3600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C88F80-2DFD-429E-AFC4-DE1090423C7F}"/>
              </a:ext>
            </a:extLst>
          </p:cNvPr>
          <p:cNvCxnSpPr>
            <a:cxnSpLocks/>
          </p:cNvCxnSpPr>
          <p:nvPr/>
        </p:nvCxnSpPr>
        <p:spPr>
          <a:xfrm>
            <a:off x="3368387" y="2740862"/>
            <a:ext cx="12867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B065BD-31BE-4AF7-B1E5-7198A0AB6A38}"/>
              </a:ext>
            </a:extLst>
          </p:cNvPr>
          <p:cNvSpPr txBox="1"/>
          <p:nvPr/>
        </p:nvSpPr>
        <p:spPr>
          <a:xfrm>
            <a:off x="1173727" y="2479252"/>
            <a:ext cx="24185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Código Fonte</a:t>
            </a:r>
            <a:endParaRPr lang="en-US" sz="2800" dirty="0"/>
          </a:p>
          <a:p>
            <a:r>
              <a:rPr lang="en-US" sz="2800" b="1" dirty="0"/>
              <a:t>.java</a:t>
            </a:r>
          </a:p>
          <a:p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r>
              <a:rPr lang="en-US" sz="2800" dirty="0"/>
              <a:t>.</a:t>
            </a:r>
            <a:r>
              <a:rPr lang="en-US" sz="2800" dirty="0" err="1"/>
              <a:t>py</a:t>
            </a:r>
            <a:endParaRPr lang="pt-BR" sz="28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53886D-7E85-4C58-A641-65FB5E4A02F6}"/>
              </a:ext>
            </a:extLst>
          </p:cNvPr>
          <p:cNvSpPr txBox="1"/>
          <p:nvPr/>
        </p:nvSpPr>
        <p:spPr>
          <a:xfrm>
            <a:off x="4655128" y="2479252"/>
            <a:ext cx="2418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Compilação</a:t>
            </a:r>
            <a:endParaRPr lang="en-US" sz="2800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A0BB60F-E9AA-4435-98AB-75928B749FE1}"/>
              </a:ext>
            </a:extLst>
          </p:cNvPr>
          <p:cNvCxnSpPr>
            <a:cxnSpLocks/>
          </p:cNvCxnSpPr>
          <p:nvPr/>
        </p:nvCxnSpPr>
        <p:spPr>
          <a:xfrm>
            <a:off x="6559550" y="2743142"/>
            <a:ext cx="12867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D5D6D6-9CD3-45D2-B721-FD41C70FDC56}"/>
              </a:ext>
            </a:extLst>
          </p:cNvPr>
          <p:cNvSpPr txBox="1"/>
          <p:nvPr/>
        </p:nvSpPr>
        <p:spPr>
          <a:xfrm>
            <a:off x="7921953" y="2479252"/>
            <a:ext cx="3374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/>
              <a:t>ByteCode</a:t>
            </a:r>
            <a:endParaRPr lang="pt-BR" sz="2800" b="1" dirty="0"/>
          </a:p>
          <a:p>
            <a:r>
              <a:rPr lang="en-US" sz="2800" b="1" dirty="0"/>
              <a:t>.class </a:t>
            </a:r>
            <a:r>
              <a:rPr lang="en-US" sz="2800" dirty="0"/>
              <a:t>// .</a:t>
            </a:r>
            <a:r>
              <a:rPr lang="en-US" sz="2800" dirty="0" err="1"/>
              <a:t>dll</a:t>
            </a:r>
            <a:r>
              <a:rPr lang="en-US" sz="2800" dirty="0"/>
              <a:t>/.exe/.</a:t>
            </a:r>
            <a:r>
              <a:rPr lang="en-US" sz="2800" dirty="0" err="1"/>
              <a:t>ocx</a:t>
            </a:r>
            <a:r>
              <a:rPr lang="en-US" sz="2800" dirty="0"/>
              <a:t>        </a:t>
            </a:r>
          </a:p>
          <a:p>
            <a:r>
              <a:rPr lang="en-US" sz="2800" dirty="0"/>
              <a:t>       // .</a:t>
            </a:r>
            <a:r>
              <a:rPr lang="en-US" sz="2800" dirty="0" err="1"/>
              <a:t>pyc</a:t>
            </a:r>
            <a:endParaRPr lang="en-US" sz="28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AAF14A3-68B0-41D8-8510-12FB92E2185A}"/>
              </a:ext>
            </a:extLst>
          </p:cNvPr>
          <p:cNvCxnSpPr>
            <a:cxnSpLocks/>
          </p:cNvCxnSpPr>
          <p:nvPr/>
        </p:nvCxnSpPr>
        <p:spPr>
          <a:xfrm flipH="1">
            <a:off x="6179127" y="3429000"/>
            <a:ext cx="2170546" cy="1363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292D1D-4A00-4A48-B2AF-751F2D5DD732}"/>
              </a:ext>
            </a:extLst>
          </p:cNvPr>
          <p:cNvSpPr txBox="1"/>
          <p:nvPr/>
        </p:nvSpPr>
        <p:spPr>
          <a:xfrm>
            <a:off x="4270048" y="4741736"/>
            <a:ext cx="24185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Software</a:t>
            </a:r>
          </a:p>
          <a:p>
            <a:pPr algn="ctr"/>
            <a:r>
              <a:rPr lang="pt-BR" sz="2800" dirty="0"/>
              <a:t>JVM</a:t>
            </a:r>
          </a:p>
          <a:p>
            <a:pPr algn="ctr"/>
            <a:r>
              <a:rPr lang="pt-BR" sz="2800" dirty="0"/>
              <a:t>Framework</a:t>
            </a:r>
          </a:p>
          <a:p>
            <a:pPr algn="ctr"/>
            <a:r>
              <a:rPr lang="pt-BR" sz="2800" dirty="0"/>
              <a:t>PVM</a:t>
            </a:r>
            <a:endParaRPr lang="en-US" sz="2800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EAF18A3-50EF-4817-95A6-6DF81FF43168}"/>
              </a:ext>
            </a:extLst>
          </p:cNvPr>
          <p:cNvCxnSpPr>
            <a:cxnSpLocks/>
          </p:cNvCxnSpPr>
          <p:nvPr/>
        </p:nvCxnSpPr>
        <p:spPr>
          <a:xfrm>
            <a:off x="6559550" y="5056152"/>
            <a:ext cx="12867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F7AC96-FD39-47EB-8C06-6439CBB958DA}"/>
              </a:ext>
            </a:extLst>
          </p:cNvPr>
          <p:cNvSpPr txBox="1"/>
          <p:nvPr/>
        </p:nvSpPr>
        <p:spPr>
          <a:xfrm>
            <a:off x="7921953" y="4792262"/>
            <a:ext cx="397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Sistema Operacional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D07A48-92B0-4605-875F-083AA9B5B424}"/>
              </a:ext>
            </a:extLst>
          </p:cNvPr>
          <p:cNvSpPr txBox="1"/>
          <p:nvPr/>
        </p:nvSpPr>
        <p:spPr>
          <a:xfrm>
            <a:off x="5079286" y="2113010"/>
            <a:ext cx="2418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/>
              <a:t>javac</a:t>
            </a:r>
            <a:endParaRPr lang="en-US" sz="28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F628220-4C45-4AEA-AF51-707F584FD24C}"/>
              </a:ext>
            </a:extLst>
          </p:cNvPr>
          <p:cNvSpPr txBox="1"/>
          <p:nvPr/>
        </p:nvSpPr>
        <p:spPr>
          <a:xfrm>
            <a:off x="2909095" y="4375493"/>
            <a:ext cx="349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/>
              <a:t>java</a:t>
            </a:r>
            <a:r>
              <a:rPr lang="pt-BR" sz="2800" b="1" dirty="0"/>
              <a:t> &lt;</a:t>
            </a:r>
            <a:r>
              <a:rPr lang="pt-BR" sz="2800" b="1" dirty="0" err="1"/>
              <a:t>nomeArquivo</a:t>
            </a:r>
            <a:r>
              <a:rPr lang="pt-BR" sz="2800" b="1" dirty="0"/>
              <a:t>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528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6B2315-BB09-440B-952F-7A35A2D7C366}"/>
              </a:ext>
            </a:extLst>
          </p:cNvPr>
          <p:cNvSpPr txBox="1"/>
          <p:nvPr/>
        </p:nvSpPr>
        <p:spPr>
          <a:xfrm>
            <a:off x="295564" y="544945"/>
            <a:ext cx="1100050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Variáveis (são espaços de memória voláteis/temporários)</a:t>
            </a:r>
          </a:p>
          <a:p>
            <a:endParaRPr lang="pt-BR" sz="28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rgbClr val="FF0000"/>
                </a:solidFill>
              </a:rPr>
              <a:t>Identificador (nome da variável)</a:t>
            </a:r>
          </a:p>
          <a:p>
            <a:pPr marL="914400" lvl="1" indent="-457200">
              <a:buFontTx/>
              <a:buChar char="-"/>
            </a:pPr>
            <a:r>
              <a:rPr lang="pt-BR" sz="2800" dirty="0">
                <a:solidFill>
                  <a:srgbClr val="FF0000"/>
                </a:solidFill>
              </a:rPr>
              <a:t>Regras</a:t>
            </a:r>
          </a:p>
          <a:p>
            <a:pPr marL="1371600" lvl="2" indent="-457200">
              <a:buFontTx/>
              <a:buChar char="-"/>
            </a:pPr>
            <a:r>
              <a:rPr lang="pt-BR" sz="2400" dirty="0"/>
              <a:t>Não usarás caracteres especiais (exceção “_” </a:t>
            </a:r>
            <a:r>
              <a:rPr lang="pt-BR" sz="2400" dirty="0" err="1"/>
              <a:t>underline</a:t>
            </a:r>
            <a:r>
              <a:rPr lang="pt-BR" sz="2400" dirty="0"/>
              <a:t>). Exemplo: </a:t>
            </a:r>
            <a:r>
              <a:rPr lang="pt-BR" sz="2400" dirty="0" err="1"/>
              <a:t>n@me</a:t>
            </a:r>
            <a:r>
              <a:rPr lang="pt-BR" sz="2400" dirty="0"/>
              <a:t>, </a:t>
            </a:r>
            <a:r>
              <a:rPr lang="pt-BR" sz="2400" dirty="0" err="1"/>
              <a:t>tr#s</a:t>
            </a:r>
            <a:r>
              <a:rPr lang="pt-BR" sz="2400" dirty="0"/>
              <a:t>... </a:t>
            </a:r>
          </a:p>
          <a:p>
            <a:pPr marL="1371600" lvl="2" indent="-457200">
              <a:buFontTx/>
              <a:buChar char="-"/>
            </a:pPr>
            <a:r>
              <a:rPr lang="pt-BR" sz="2400" dirty="0"/>
              <a:t>Não utilizarás palavras reservadas da linguagem. Exemplo: </a:t>
            </a:r>
            <a:r>
              <a:rPr lang="pt-BR" sz="2400" dirty="0" err="1"/>
              <a:t>class</a:t>
            </a:r>
            <a:r>
              <a:rPr lang="pt-BR" sz="2400" dirty="0"/>
              <a:t>, </a:t>
            </a:r>
            <a:r>
              <a:rPr lang="pt-BR" sz="2400" dirty="0" err="1"/>
              <a:t>void</a:t>
            </a:r>
            <a:r>
              <a:rPr lang="pt-BR" sz="2400" dirty="0"/>
              <a:t>, </a:t>
            </a:r>
            <a:r>
              <a:rPr lang="pt-BR" sz="2400" dirty="0" err="1"/>
              <a:t>public</a:t>
            </a:r>
            <a:r>
              <a:rPr lang="pt-BR" sz="2400" dirty="0"/>
              <a:t>, </a:t>
            </a:r>
            <a:r>
              <a:rPr lang="pt-BR" sz="2400" dirty="0" err="1"/>
              <a:t>main</a:t>
            </a:r>
            <a:r>
              <a:rPr lang="pt-BR" sz="2400" dirty="0"/>
              <a:t>..... </a:t>
            </a:r>
          </a:p>
          <a:p>
            <a:pPr marL="1371600" lvl="2" indent="-457200">
              <a:buFontTx/>
              <a:buChar char="-"/>
            </a:pPr>
            <a:r>
              <a:rPr lang="pt-BR" sz="2400" dirty="0"/>
              <a:t>Não começarás com um número. Exemplo: 1berto</a:t>
            </a:r>
          </a:p>
          <a:p>
            <a:pPr marL="914400" lvl="1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pt-BR" sz="2800" dirty="0">
                <a:solidFill>
                  <a:srgbClr val="FF0000"/>
                </a:solidFill>
              </a:rPr>
              <a:t>Padrões</a:t>
            </a:r>
          </a:p>
          <a:p>
            <a:pPr marL="1371600" lvl="2" indent="-457200">
              <a:buFontTx/>
              <a:buChar char="-"/>
            </a:pPr>
            <a:r>
              <a:rPr lang="pt-BR" sz="2400" dirty="0"/>
              <a:t>Todas as letras em </a:t>
            </a:r>
            <a:r>
              <a:rPr lang="pt-BR" sz="2400" dirty="0" err="1"/>
              <a:t>minusculas</a:t>
            </a:r>
            <a:r>
              <a:rPr lang="pt-BR" sz="2400" dirty="0"/>
              <a:t>, exceção o inicio de uma nova palavra que não seja a primeira (</a:t>
            </a:r>
            <a:r>
              <a:rPr lang="pt-BR" sz="2400" dirty="0" err="1"/>
              <a:t>Camel</a:t>
            </a:r>
            <a:r>
              <a:rPr lang="pt-BR" sz="2400" dirty="0"/>
              <a:t> Case).</a:t>
            </a:r>
          </a:p>
          <a:p>
            <a:pPr marL="1371600" lvl="2" indent="-457200">
              <a:buFontTx/>
              <a:buChar char="-"/>
            </a:pPr>
            <a:r>
              <a:rPr lang="pt-BR" sz="2400" dirty="0"/>
              <a:t>Identificador (nome) deve ter sentido, ser relevante.</a:t>
            </a:r>
          </a:p>
          <a:p>
            <a:pPr marL="914400" lvl="1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rgbClr val="FF0000"/>
                </a:solidFill>
              </a:rPr>
              <a:t>Tipo do Dado (continua...)</a:t>
            </a:r>
          </a:p>
        </p:txBody>
      </p:sp>
    </p:spTree>
    <p:extLst>
      <p:ext uri="{BB962C8B-B14F-4D97-AF65-F5344CB8AC3E}">
        <p14:creationId xmlns:p14="http://schemas.microsoft.com/office/powerpoint/2010/main" val="387511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46B2315-BB09-440B-952F-7A35A2D7C366}"/>
              </a:ext>
            </a:extLst>
          </p:cNvPr>
          <p:cNvSpPr txBox="1"/>
          <p:nvPr/>
        </p:nvSpPr>
        <p:spPr>
          <a:xfrm>
            <a:off x="295564" y="544945"/>
            <a:ext cx="11000509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Variáveis (são espaços de memória voláteis/temporários)</a:t>
            </a:r>
            <a:endParaRPr lang="pt-BR" sz="2800" dirty="0">
              <a:solidFill>
                <a:srgbClr val="FF0000"/>
              </a:solidFill>
            </a:endParaRPr>
          </a:p>
          <a:p>
            <a:pPr marL="914400" lvl="1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2400" dirty="0">
                <a:solidFill>
                  <a:srgbClr val="FF0000"/>
                </a:solidFill>
              </a:rPr>
              <a:t>Tipo do Dado</a:t>
            </a:r>
          </a:p>
          <a:p>
            <a:pPr marL="914400" lvl="1" indent="-457200">
              <a:buFontTx/>
              <a:buChar char="-"/>
            </a:pPr>
            <a:r>
              <a:rPr lang="pt-BR" sz="2400" dirty="0"/>
              <a:t>Numérico: somente será numérico quando houver a possibilidade de ser usado para algum cálculo matemático, ou for um dado muito sensível para busca/consultas.</a:t>
            </a:r>
          </a:p>
          <a:p>
            <a:pPr lvl="2"/>
            <a:r>
              <a:rPr lang="pt-BR" sz="2400" dirty="0"/>
              <a:t>Exemplo: nota de uma prova, </a:t>
            </a:r>
            <a:r>
              <a:rPr lang="pt-BR" sz="2400" dirty="0" err="1"/>
              <a:t>qtde</a:t>
            </a:r>
            <a:r>
              <a:rPr lang="pt-BR" sz="2400" dirty="0"/>
              <a:t>.... </a:t>
            </a:r>
          </a:p>
          <a:p>
            <a:pPr marL="1828800" lvl="3" indent="-457200">
              <a:buFontTx/>
              <a:buChar char="-"/>
            </a:pPr>
            <a:r>
              <a:rPr lang="pt-BR" sz="2400" b="1" dirty="0"/>
              <a:t>Inteiro</a:t>
            </a:r>
            <a:r>
              <a:rPr lang="pt-BR" sz="2400" dirty="0"/>
              <a:t>: exemplo idade</a:t>
            </a:r>
          </a:p>
          <a:p>
            <a:pPr marL="1828800" lvl="3" indent="-457200">
              <a:buFontTx/>
              <a:buChar char="-"/>
            </a:pPr>
            <a:r>
              <a:rPr lang="pt-BR" sz="2400" b="1" dirty="0"/>
              <a:t>Real</a:t>
            </a:r>
            <a:r>
              <a:rPr lang="pt-BR" sz="2400" dirty="0"/>
              <a:t> (com casas decimais): nota de prova</a:t>
            </a:r>
          </a:p>
          <a:p>
            <a:pPr marL="914400" lvl="1" indent="-457200">
              <a:buFontTx/>
              <a:buChar char="-"/>
            </a:pPr>
            <a:endParaRPr lang="pt-BR" sz="2400" dirty="0">
              <a:solidFill>
                <a:srgbClr val="FF0000"/>
              </a:solidFill>
            </a:endParaRPr>
          </a:p>
          <a:p>
            <a:pPr marL="914400" lvl="1" indent="-457200">
              <a:buFontTx/>
              <a:buChar char="-"/>
            </a:pPr>
            <a:endParaRPr lang="pt-BR" sz="2400" dirty="0">
              <a:solidFill>
                <a:srgbClr val="FF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pt-BR" sz="2400" dirty="0"/>
              <a:t>Alfanumérico: o que contém caracteres não numéricos e/ou números que não serão utilizados para operações matemáticas.</a:t>
            </a:r>
          </a:p>
          <a:p>
            <a:pPr marL="1371600" lvl="2" indent="-457200">
              <a:buFontTx/>
              <a:buChar char="-"/>
            </a:pPr>
            <a:r>
              <a:rPr lang="pt-BR" sz="2400" dirty="0"/>
              <a:t>Exemplo: nome, sexo, logradouro, cep 00010-009 (se não for um dado MUITO utilizado para pesquisa), número da casa.</a:t>
            </a:r>
          </a:p>
          <a:p>
            <a:pPr lvl="2"/>
            <a:endParaRPr lang="pt-BR" sz="2400" dirty="0"/>
          </a:p>
          <a:p>
            <a:pPr marL="457200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dirty="0">
                <a:solidFill>
                  <a:srgbClr val="FF0000"/>
                </a:solidFill>
              </a:rPr>
              <a:t> 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07357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486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Humberto Sousa</dc:creator>
  <cp:lastModifiedBy>Humberto Sousa</cp:lastModifiedBy>
  <cp:revision>13</cp:revision>
  <dcterms:created xsi:type="dcterms:W3CDTF">2020-05-26T12:22:29Z</dcterms:created>
  <dcterms:modified xsi:type="dcterms:W3CDTF">2020-05-26T19:39:40Z</dcterms:modified>
</cp:coreProperties>
</file>