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63" r:id="rId2"/>
    <p:sldId id="264" r:id="rId3"/>
    <p:sldId id="265" r:id="rId4"/>
    <p:sldId id="269" r:id="rId5"/>
    <p:sldId id="266" r:id="rId6"/>
    <p:sldId id="268" r:id="rId7"/>
    <p:sldId id="267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95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Problemas computacionais são resolvidos através de implementação de algoritmos: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Algoritmo:</a:t>
            </a:r>
          </a:p>
          <a:p>
            <a:pPr marL="450000" lvl="1" indent="0">
              <a:buNone/>
            </a:pPr>
            <a:r>
              <a:rPr lang="pt-BR" dirty="0"/>
              <a:t>“Um algoritmo é uma sequência finita de ações executáveis que visam obter uma solução para um determinado tipo de problema”</a:t>
            </a:r>
            <a:r>
              <a:rPr lang="pt-BR" baseline="30000" dirty="0"/>
              <a:t>1</a:t>
            </a:r>
          </a:p>
          <a:p>
            <a:pPr marL="450000" lvl="1" indent="0">
              <a:buNone/>
            </a:pPr>
            <a:endParaRPr lang="pt-BR" baseline="30000" dirty="0"/>
          </a:p>
          <a:p>
            <a:pPr marL="450000" lvl="1" indent="0">
              <a:buNone/>
            </a:pPr>
            <a:r>
              <a:rPr lang="pt-BR" dirty="0"/>
              <a:t>Se implementam algoritmos através de lógica de programação</a:t>
            </a:r>
            <a:endParaRPr lang="pt-BR" baseline="300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DE8BB8-06A9-4B21-B757-FBF2C1FCC495}"/>
              </a:ext>
            </a:extLst>
          </p:cNvPr>
          <p:cNvSpPr/>
          <p:nvPr/>
        </p:nvSpPr>
        <p:spPr>
          <a:xfrm>
            <a:off x="421154" y="6409564"/>
            <a:ext cx="3058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1 -https://pt.wikipedia.org/wiki/Algoritmo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62203-05C2-4ACB-85D9-236AF3DB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C66D8F-FE95-43EC-BF55-F1B1D01EC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Transformar uma temperatura em Celsius para Fahrenheit</a:t>
                </a:r>
              </a:p>
              <a:p>
                <a:endParaRPr lang="pt-BR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C66D8F-FE95-43EC-BF55-F1B1D01E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4CCB82C-9A15-420D-9499-FA1F40E4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53" y="3761824"/>
            <a:ext cx="48196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6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E6E02-CBB3-4DB3-A3F6-54265BC2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para Data Science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A53A0-FA86-4CCC-B3A7-4B93D720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Porque lógica de programação para Data Science?</a:t>
            </a:r>
          </a:p>
          <a:p>
            <a:endParaRPr lang="pt-BR" dirty="0"/>
          </a:p>
          <a:p>
            <a:pPr lvl="1"/>
            <a:r>
              <a:rPr lang="pt-BR" dirty="0"/>
              <a:t>Problemas de Data Science são resolvidos através da implementação de algoritmos</a:t>
            </a:r>
          </a:p>
          <a:p>
            <a:pPr lvl="1"/>
            <a:r>
              <a:rPr lang="pt-BR" dirty="0"/>
              <a:t>Por exemplo:</a:t>
            </a:r>
          </a:p>
          <a:p>
            <a:pPr lvl="2"/>
            <a:r>
              <a:rPr lang="pt-BR" dirty="0"/>
              <a:t>Recomendar produtos  para clientes de um varejo on-line:</a:t>
            </a:r>
          </a:p>
          <a:p>
            <a:pPr lvl="1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4DE07E-7BA5-4F0F-BF57-06CE2CA68EEE}"/>
              </a:ext>
            </a:extLst>
          </p:cNvPr>
          <p:cNvSpPr/>
          <p:nvPr/>
        </p:nvSpPr>
        <p:spPr>
          <a:xfrm>
            <a:off x="2672861" y="4340888"/>
            <a:ext cx="1256044" cy="95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356ABA-E620-4BEE-834E-470756B98FB1}"/>
              </a:ext>
            </a:extLst>
          </p:cNvPr>
          <p:cNvSpPr/>
          <p:nvPr/>
        </p:nvSpPr>
        <p:spPr>
          <a:xfrm>
            <a:off x="4398433" y="4340887"/>
            <a:ext cx="1256044" cy="95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46C74A-9B3D-4E1A-B629-380C11FA0571}"/>
              </a:ext>
            </a:extLst>
          </p:cNvPr>
          <p:cNvSpPr/>
          <p:nvPr/>
        </p:nvSpPr>
        <p:spPr>
          <a:xfrm>
            <a:off x="6124005" y="4340886"/>
            <a:ext cx="1256044" cy="95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921F4A-9236-4216-B93C-434FED69F009}"/>
              </a:ext>
            </a:extLst>
          </p:cNvPr>
          <p:cNvSpPr/>
          <p:nvPr/>
        </p:nvSpPr>
        <p:spPr>
          <a:xfrm>
            <a:off x="7849577" y="4340886"/>
            <a:ext cx="1256044" cy="95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Recomendação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B3BBC97-F3EB-42D7-A9D0-B86E8188AFE0}"/>
              </a:ext>
            </a:extLst>
          </p:cNvPr>
          <p:cNvSpPr/>
          <p:nvPr/>
        </p:nvSpPr>
        <p:spPr>
          <a:xfrm>
            <a:off x="4073233" y="4617215"/>
            <a:ext cx="180871" cy="40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8A48C1B-AA9E-42CB-9C56-812D6CFF43CB}"/>
              </a:ext>
            </a:extLst>
          </p:cNvPr>
          <p:cNvSpPr/>
          <p:nvPr/>
        </p:nvSpPr>
        <p:spPr>
          <a:xfrm>
            <a:off x="5798805" y="4632285"/>
            <a:ext cx="180871" cy="40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0B7F592-EB5B-4405-B621-A93967F6BE03}"/>
              </a:ext>
            </a:extLst>
          </p:cNvPr>
          <p:cNvSpPr/>
          <p:nvPr/>
        </p:nvSpPr>
        <p:spPr>
          <a:xfrm>
            <a:off x="7524377" y="4617215"/>
            <a:ext cx="180871" cy="40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79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62203-05C2-4ACB-85D9-236AF3DB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36144F51-9674-422D-919E-4BC6B308F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2063396"/>
                <a:ext cx="10394707" cy="3311189"/>
              </a:xfrm>
              <a:prstGeom prst="rect">
                <a:avLst/>
              </a:prstGeom>
            </p:spPr>
            <p:txBody>
              <a:bodyPr/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i="1" dirty="0">
                    <a:latin typeface="Cambria Math" panose="02040503050406030204" pitchFamily="18" charset="0"/>
                  </a:rPr>
                  <a:t>Distribuição de Poisson: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/>
                          <m:t> </m:t>
                        </m:r>
                        <m:r>
                          <m:rPr>
                            <m:nor/>
                          </m:rPr>
                          <a:rPr lang="el-GR"/>
                          <m:t>λ</m:t>
                        </m:r>
                      </m:sup>
                    </m:sSup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 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/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/>
                              <m:t>λ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pt-BR" dirty="0"/>
              </a:p>
              <a:p>
                <a:pPr marL="36900" indent="0">
                  <a:buNone/>
                </a:pPr>
                <a:endParaRPr lang="pt-BR" dirty="0"/>
              </a:p>
              <a:p>
                <a:pPr marL="36900" indent="0">
                  <a:buNone/>
                </a:pP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poisson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x,lam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36900" indent="0">
                  <a:buNone/>
                </a:pP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pow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(2.71828,-lam) *  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pow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lam,x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/ </a:t>
                </a:r>
                <a:r>
                  <a:rPr lang="pt-BR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factorial</a:t>
                </a:r>
                <a:r>
                  <a:rPr lang="pt-B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36144F51-9674-422D-919E-4BC6B308F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63396"/>
                <a:ext cx="10394707" cy="3311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46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E6E02-CBB3-4DB3-A3F6-54265BC2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para Data Science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A53A0-FA86-4CCC-B3A7-4B93D720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curso:</a:t>
            </a:r>
          </a:p>
          <a:p>
            <a:pPr lvl="1"/>
            <a:r>
              <a:rPr lang="pt-BR" b="1" u="sng" dirty="0"/>
              <a:t>Ensina Lógica de Programação</a:t>
            </a:r>
          </a:p>
          <a:p>
            <a:pPr lvl="1"/>
            <a:r>
              <a:rPr lang="pt-BR" dirty="0"/>
              <a:t>Implementa as técnicas e exercícios diretamente na linguagem Python: uma das mais populares em Data Science</a:t>
            </a:r>
          </a:p>
          <a:p>
            <a:pPr lvl="2"/>
            <a:r>
              <a:rPr lang="pt-BR" dirty="0"/>
              <a:t>Aprende lógica de programação</a:t>
            </a:r>
          </a:p>
          <a:p>
            <a:pPr lvl="2"/>
            <a:r>
              <a:rPr lang="pt-BR" dirty="0"/>
              <a:t>Aprende Python</a:t>
            </a:r>
          </a:p>
          <a:p>
            <a:pPr lvl="1"/>
            <a:r>
              <a:rPr lang="pt-BR" dirty="0"/>
              <a:t>Introduz as principais bibliotecas usadas em Data Science para Python</a:t>
            </a:r>
          </a:p>
          <a:p>
            <a:pPr lvl="1"/>
            <a:r>
              <a:rPr lang="pt-BR" dirty="0"/>
              <a:t>Ensina a criar e consumir seus próprios métodos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90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01914-838A-4AC6-ADE1-23225605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5B101-801F-4B18-85A1-35CCAA00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Aulas Teóricas</a:t>
            </a:r>
          </a:p>
          <a:p>
            <a:r>
              <a:rPr lang="pt-BR" dirty="0"/>
              <a:t>Apresentação de Problemas</a:t>
            </a:r>
          </a:p>
          <a:p>
            <a:r>
              <a:rPr lang="pt-BR" dirty="0"/>
              <a:t>Aulas Práticas – Resolução dos Problemas com Implementação em Python</a:t>
            </a:r>
          </a:p>
          <a:p>
            <a:r>
              <a:rPr lang="pt-BR" dirty="0"/>
              <a:t>Apresentação de Atividades para o aluno</a:t>
            </a:r>
          </a:p>
          <a:p>
            <a:pPr lvl="1"/>
            <a:r>
              <a:rPr lang="pt-BR" dirty="0"/>
              <a:t>Esta atividades não são resolvidas pelo professor, mas a solução pode ser baixada junto com o material do curso</a:t>
            </a:r>
          </a:p>
          <a:p>
            <a:endParaRPr lang="pt-BR" dirty="0"/>
          </a:p>
          <a:p>
            <a:r>
              <a:rPr lang="pt-BR" dirty="0"/>
              <a:t>No ambiente para baixar:</a:t>
            </a:r>
          </a:p>
          <a:p>
            <a:pPr lvl="1"/>
            <a:r>
              <a:rPr lang="pt-BR" dirty="0"/>
              <a:t>Script e Slides para Download, tudo em um único arquivo anexado a primeira aula (esta aula)</a:t>
            </a:r>
          </a:p>
        </p:txBody>
      </p:sp>
    </p:spTree>
    <p:extLst>
      <p:ext uri="{BB962C8B-B14F-4D97-AF65-F5344CB8AC3E}">
        <p14:creationId xmlns:p14="http://schemas.microsoft.com/office/powerpoint/2010/main" val="1919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70309-D34F-4805-829C-8F29C105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1F172-1B13-4FB5-9338-F6DAD525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pt-BR" dirty="0"/>
              <a:t>1. Apresentação</a:t>
            </a:r>
          </a:p>
          <a:p>
            <a:pPr marL="36900" indent="0">
              <a:buNone/>
            </a:pPr>
            <a:r>
              <a:rPr lang="pt-BR" dirty="0"/>
              <a:t>2. Declaração de Variáveis</a:t>
            </a:r>
          </a:p>
          <a:p>
            <a:pPr marL="36900" indent="0">
              <a:buNone/>
            </a:pPr>
            <a:r>
              <a:rPr lang="pt-BR" dirty="0"/>
              <a:t>3. Estruturas de Decisão</a:t>
            </a:r>
          </a:p>
          <a:p>
            <a:pPr marL="36900" indent="0">
              <a:buNone/>
            </a:pPr>
            <a:r>
              <a:rPr lang="pt-BR" dirty="0"/>
              <a:t>4. Estruturas de Repetição</a:t>
            </a:r>
          </a:p>
          <a:p>
            <a:pPr marL="36900" indent="0">
              <a:buNone/>
            </a:pPr>
            <a:r>
              <a:rPr lang="pt-BR" dirty="0"/>
              <a:t>5. Funções</a:t>
            </a:r>
          </a:p>
          <a:p>
            <a:pPr marL="36900" indent="0">
              <a:buNone/>
            </a:pPr>
            <a:r>
              <a:rPr lang="pt-BR" dirty="0"/>
              <a:t>6. Orientação a Objetos</a:t>
            </a:r>
          </a:p>
          <a:p>
            <a:pPr marL="36900" indent="0">
              <a:buNone/>
            </a:pPr>
            <a:r>
              <a:rPr lang="pt-BR" dirty="0"/>
              <a:t>7. Problemas Diversos</a:t>
            </a:r>
          </a:p>
          <a:p>
            <a:pPr marL="36900" indent="0">
              <a:buNone/>
            </a:pPr>
            <a:r>
              <a:rPr lang="pt-BR" dirty="0"/>
              <a:t>8. Implementado Funções de Data Science</a:t>
            </a:r>
          </a:p>
          <a:p>
            <a:pPr marL="36900" indent="0">
              <a:buNone/>
            </a:pPr>
            <a:r>
              <a:rPr lang="pt-BR" dirty="0"/>
              <a:t>9. Usando Funções de Data Science</a:t>
            </a:r>
          </a:p>
          <a:p>
            <a:pPr marL="36900" indent="0">
              <a:buNone/>
            </a:pPr>
            <a:r>
              <a:rPr lang="pt-BR" dirty="0"/>
              <a:t>10. Atividade Final</a:t>
            </a:r>
          </a:p>
          <a:p>
            <a:pPr marL="36900" indent="0">
              <a:buNone/>
            </a:pPr>
            <a:r>
              <a:rPr lang="pt-BR" dirty="0"/>
              <a:t>11. Recomendações </a:t>
            </a:r>
            <a:r>
              <a:rPr lang="pt-BR"/>
              <a:t>de Estudo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636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466</TotalTime>
  <Words>328</Words>
  <Application>Microsoft Office PowerPoint</Application>
  <PresentationFormat>Widescreen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Calisto MT</vt:lpstr>
      <vt:lpstr>Cambria Math</vt:lpstr>
      <vt:lpstr>Courier New</vt:lpstr>
      <vt:lpstr>Wingdings 2</vt:lpstr>
      <vt:lpstr>Ardósia</vt:lpstr>
      <vt:lpstr>Lógica de Programação</vt:lpstr>
      <vt:lpstr>Exemplo</vt:lpstr>
      <vt:lpstr>Lógica para Data Science</vt:lpstr>
      <vt:lpstr>Exemplo</vt:lpstr>
      <vt:lpstr>Lógica para Data Science</vt:lpstr>
      <vt:lpstr>Orientações do Curso</vt:lpstr>
      <vt:lpstr>Estrutura do Curso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81</cp:revision>
  <dcterms:created xsi:type="dcterms:W3CDTF">2016-12-19T13:42:26Z</dcterms:created>
  <dcterms:modified xsi:type="dcterms:W3CDTF">2019-02-24T10:55:34Z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