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263" r:id="rId2"/>
    <p:sldId id="264" r:id="rId3"/>
    <p:sldId id="265" r:id="rId4"/>
    <p:sldId id="266" r:id="rId5"/>
    <p:sldId id="267" r:id="rId6"/>
    <p:sldId id="268" r:id="rId7"/>
    <p:sldId id="270" r:id="rId8"/>
    <p:sldId id="269" r:id="rId9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o Amaral" initials="FA" lastIdx="3" clrIdx="0">
    <p:extLst>
      <p:ext uri="{19B8F6BF-5375-455C-9EA6-DF929625EA0E}">
        <p15:presenceInfo xmlns:p15="http://schemas.microsoft.com/office/powerpoint/2012/main" userId="9a6f6749b1a80f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84959" autoAdjust="0"/>
  </p:normalViewPr>
  <p:slideViewPr>
    <p:cSldViewPr snapToGrid="0">
      <p:cViewPr varScale="1">
        <p:scale>
          <a:sx n="97" d="100"/>
          <a:sy n="97" d="100"/>
        </p:scale>
        <p:origin x="10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800A5-1022-4970-8600-38D1B4B6AECD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7EF08-FE2F-42B4-9939-DC216063C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842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399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017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24F1FC-4B70-458D-A97C-0DEF7821CF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9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FAE4D33-43CA-4D1C-9ACB-A71BD7F1EF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7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5D82B9A-0CD1-47D6-BB2F-68AB96A456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34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852A977-7914-4C8E-A023-EBD3F9608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49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8DCE0C-27EA-4515-AF95-50D52FF85D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7FDD67E-0115-4236-8CE1-42ED299A63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FDAB88B-31F9-4052-BA86-E4405ACEDA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446" y="5651401"/>
            <a:ext cx="797287" cy="92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14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9A2523B-2884-46F1-BA91-EEA3AC79BE9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45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238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178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608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61E29D-C550-4A06-91C3-5B10E75C96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ACD94EC-EBD6-43CB-B433-626499F8D8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5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02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79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54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2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7A5568A-1634-4399-88CA-93157161E8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0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DCC550-7C03-4109-8E0F-0296BBB53841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5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>
            <a:extLst>
              <a:ext uri="{FF2B5EF4-FFF2-40B4-BE49-F238E27FC236}">
                <a16:creationId xmlns:a16="http://schemas.microsoft.com/office/drawing/2014/main" id="{3A983F66-59B9-47C9-9E90-48FABAD7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Final</a:t>
            </a:r>
          </a:p>
        </p:txBody>
      </p:sp>
      <p:sp>
        <p:nvSpPr>
          <p:cNvPr id="31" name="Espaço Reservado para Conteúdo 30">
            <a:extLst>
              <a:ext uri="{FF2B5EF4-FFF2-40B4-BE49-F238E27FC236}">
                <a16:creationId xmlns:a16="http://schemas.microsoft.com/office/drawing/2014/main" id="{F79E7954-84A9-49C2-BACD-7613084BF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vai desenvolver um script em Python e postar no ambiente</a:t>
            </a:r>
          </a:p>
          <a:p>
            <a:r>
              <a:rPr lang="pt-BR" dirty="0"/>
              <a:t>O professor pode comentar o seu projeto</a:t>
            </a:r>
          </a:p>
        </p:txBody>
      </p:sp>
    </p:spTree>
    <p:extLst>
      <p:ext uri="{BB962C8B-B14F-4D97-AF65-F5344CB8AC3E}">
        <p14:creationId xmlns:p14="http://schemas.microsoft.com/office/powerpoint/2010/main" val="199569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BC0CD-A899-44DB-8B5B-384A1CC6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Fraude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538CE2-FC07-4D4A-87E5-42C3F3F5E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Fraude é um problema Global</a:t>
            </a:r>
          </a:p>
          <a:p>
            <a:r>
              <a:rPr lang="pt-BR" dirty="0"/>
              <a:t>Em média, 5% do faturamento das empresas é perdido em fraudes</a:t>
            </a:r>
          </a:p>
          <a:p>
            <a:r>
              <a:rPr lang="pt-BR" dirty="0"/>
              <a:t>A ciência de dados tem tido um papel fundamental no combate e prevenção de fraudes</a:t>
            </a:r>
          </a:p>
        </p:txBody>
      </p:sp>
    </p:spTree>
    <p:extLst>
      <p:ext uri="{BB962C8B-B14F-4D97-AF65-F5344CB8AC3E}">
        <p14:creationId xmlns:p14="http://schemas.microsoft.com/office/powerpoint/2010/main" val="4181810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628-3056-41DD-B262-A9B5EFD60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 de </a:t>
            </a:r>
            <a:r>
              <a:rPr lang="pt-BR" dirty="0" err="1"/>
              <a:t>Benford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E0119D-D6CC-4BB3-A0B5-E0157970A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Lei Estatística</a:t>
            </a:r>
          </a:p>
          <a:p>
            <a:r>
              <a:rPr lang="pt-BR" dirty="0"/>
              <a:t>Trata da distribuição esperada dos dígitos de números gerados naturalmente</a:t>
            </a:r>
          </a:p>
          <a:p>
            <a:pPr lvl="1"/>
            <a:r>
              <a:rPr lang="pt-BR" dirty="0"/>
              <a:t>Exemplo: contas a pagar</a:t>
            </a:r>
          </a:p>
        </p:txBody>
      </p:sp>
    </p:spTree>
    <p:extLst>
      <p:ext uri="{BB962C8B-B14F-4D97-AF65-F5344CB8AC3E}">
        <p14:creationId xmlns:p14="http://schemas.microsoft.com/office/powerpoint/2010/main" val="10668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B3F7A-C511-4694-A24B-AF679FA8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 de </a:t>
            </a:r>
            <a:r>
              <a:rPr lang="pt-BR" dirty="0" err="1"/>
              <a:t>Benford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6E8E1B-2ABC-4BAB-8E33-012F959ED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Primeiro Dígito (Dígito Mais a Esquerda)</a:t>
            </a:r>
          </a:p>
          <a:p>
            <a:pPr marL="1170000" lvl="3" indent="0">
              <a:buNone/>
            </a:pPr>
            <a:r>
              <a:rPr lang="pt-BR" sz="2000" dirty="0"/>
              <a:t>R$  1.247,80                     R$ 73.000.000,00         R$ 298,90</a:t>
            </a:r>
          </a:p>
          <a:p>
            <a:endParaRPr lang="pt-BR" dirty="0"/>
          </a:p>
          <a:p>
            <a:r>
              <a:rPr lang="pt-BR" dirty="0"/>
              <a:t>Distribuição Esperada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119021D-1BC0-4D2E-B0C7-7178703B5C60}"/>
              </a:ext>
            </a:extLst>
          </p:cNvPr>
          <p:cNvSpPr/>
          <p:nvPr/>
        </p:nvSpPr>
        <p:spPr>
          <a:xfrm>
            <a:off x="2555748" y="2195567"/>
            <a:ext cx="203480" cy="362578"/>
          </a:xfrm>
          <a:prstGeom prst="rect">
            <a:avLst/>
          </a:prstGeom>
          <a:noFill/>
          <a:ln cap="sq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C84549D-A04E-488F-B7A3-BA62A6AB1630}"/>
              </a:ext>
            </a:extLst>
          </p:cNvPr>
          <p:cNvSpPr/>
          <p:nvPr/>
        </p:nvSpPr>
        <p:spPr>
          <a:xfrm>
            <a:off x="5222748" y="2206455"/>
            <a:ext cx="203480" cy="362578"/>
          </a:xfrm>
          <a:prstGeom prst="rect">
            <a:avLst/>
          </a:prstGeom>
          <a:noFill/>
          <a:ln cap="sq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D92682F-63B9-4FA3-9802-813B2595EEDF}"/>
              </a:ext>
            </a:extLst>
          </p:cNvPr>
          <p:cNvSpPr/>
          <p:nvPr/>
        </p:nvSpPr>
        <p:spPr>
          <a:xfrm>
            <a:off x="7686268" y="2206455"/>
            <a:ext cx="203480" cy="362578"/>
          </a:xfrm>
          <a:prstGeom prst="rect">
            <a:avLst/>
          </a:prstGeom>
          <a:noFill/>
          <a:ln cap="sq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84A5F7C-6AFF-4684-8FD9-C6C7AA6CC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123" y="3761824"/>
            <a:ext cx="38576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24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96318-B541-4272-B979-5DC34ED8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Não Conformidade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0E07AA-6AD0-49E4-BF83-2923BF341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conformidade é quando a proporção encontrada é diferente da proporção esperada</a:t>
            </a:r>
          </a:p>
          <a:p>
            <a:r>
              <a:rPr lang="pt-BR" dirty="0"/>
              <a:t>Pode significar:</a:t>
            </a:r>
          </a:p>
          <a:p>
            <a:pPr lvl="1"/>
            <a:r>
              <a:rPr lang="pt-BR" dirty="0"/>
              <a:t>Fraude</a:t>
            </a:r>
          </a:p>
          <a:p>
            <a:pPr lvl="1"/>
            <a:r>
              <a:rPr lang="pt-BR" dirty="0"/>
              <a:t>Alterações de Dados</a:t>
            </a:r>
          </a:p>
          <a:p>
            <a:pPr lvl="1"/>
            <a:r>
              <a:rPr lang="pt-BR" dirty="0"/>
              <a:t>Erros Sistêmicos</a:t>
            </a:r>
          </a:p>
          <a:p>
            <a:pPr lvl="1"/>
            <a:r>
              <a:rPr lang="pt-BR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07785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5F912-9A14-49FF-BD8D-D69A7220F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17DCD3-905B-4F90-BE2F-D056F9636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Você deve desenvolver um programa que leia pelo menos 50 números gerados naturalmente (por exemplo, dados contábeis)</a:t>
            </a:r>
          </a:p>
          <a:p>
            <a:r>
              <a:rPr lang="pt-BR" dirty="0"/>
              <a:t>Estes números deve estar no código fonte e não inseridos pelo usuário</a:t>
            </a:r>
          </a:p>
          <a:p>
            <a:r>
              <a:rPr lang="pt-BR" dirty="0"/>
              <a:t>O programa deve verificar a proporção da ocorrência do primeiro dígito</a:t>
            </a:r>
          </a:p>
          <a:p>
            <a:r>
              <a:rPr lang="pt-BR" dirty="0"/>
              <a:t>Deve mostrar de cada digito, proporção esperada, de acordo com a tabela da lei de </a:t>
            </a:r>
            <a:r>
              <a:rPr lang="pt-BR" dirty="0" err="1"/>
              <a:t>Benford</a:t>
            </a:r>
            <a:endParaRPr lang="pt-BR" dirty="0"/>
          </a:p>
          <a:p>
            <a:r>
              <a:rPr lang="pt-BR" dirty="0"/>
              <a:t>Deve mostrar de cada digito, a proporção encontrada</a:t>
            </a:r>
          </a:p>
          <a:p>
            <a:r>
              <a:rPr lang="pt-BR" dirty="0"/>
              <a:t>O programa deve acusar se a diferença entre o proporção encontrada e esperada é significativa</a:t>
            </a:r>
          </a:p>
          <a:p>
            <a:r>
              <a:rPr lang="pt-BR" dirty="0"/>
              <a:t>Considerar diferença significativa se for superior a 1%</a:t>
            </a:r>
          </a:p>
          <a:p>
            <a:r>
              <a:rPr lang="pt-BR" dirty="0"/>
              <a:t>O programa pode usar rotinas de arredondamento, tanto para proporção esperada quanto encontrada</a:t>
            </a:r>
          </a:p>
        </p:txBody>
      </p:sp>
    </p:spTree>
    <p:extLst>
      <p:ext uri="{BB962C8B-B14F-4D97-AF65-F5344CB8AC3E}">
        <p14:creationId xmlns:p14="http://schemas.microsoft.com/office/powerpoint/2010/main" val="3214716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6CB98-A2A5-4B8B-8305-9A80657C1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Saída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424E18D-0A41-423D-828D-47A95DD8C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312" y="2020529"/>
            <a:ext cx="27241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25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0DF7E-4353-4EE5-B3AC-3120E12C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FFE6FF-7558-45FA-AC50-359EE2017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deve desenvolver e postar sua solução no ambiente</a:t>
            </a:r>
          </a:p>
          <a:p>
            <a:r>
              <a:rPr lang="pt-BR" dirty="0"/>
              <a:t>O programa não deve ter nenhuma dependência, nem necessitar a instalação de módulos</a:t>
            </a:r>
          </a:p>
          <a:p>
            <a:r>
              <a:rPr lang="pt-BR" dirty="0"/>
              <a:t>O programa deve ser um script único, mas pode implementar funções internamente</a:t>
            </a:r>
          </a:p>
          <a:p>
            <a:r>
              <a:rPr lang="pt-BR" dirty="0"/>
              <a:t>O programa não deve solicitar a entrada de dados pelo usuário</a:t>
            </a:r>
          </a:p>
          <a:p>
            <a:r>
              <a:rPr lang="pt-BR" dirty="0"/>
              <a:t>O Instrutor fornece uma solução para você avaliar:</a:t>
            </a:r>
          </a:p>
          <a:p>
            <a:pPr lvl="1"/>
            <a:r>
              <a:rPr lang="pt-BR" dirty="0"/>
              <a:t>A solução do instrutor vai ser diferente da sua, não se preocupe, o importante é atender o objetivo</a:t>
            </a:r>
          </a:p>
          <a:p>
            <a:pPr lvl="1"/>
            <a:r>
              <a:rPr lang="pt-BR" dirty="0"/>
              <a:t>Procure desenvolver a sua solução antes de olhar a do instrutor</a:t>
            </a:r>
          </a:p>
        </p:txBody>
      </p:sp>
    </p:spTree>
    <p:extLst>
      <p:ext uri="{BB962C8B-B14F-4D97-AF65-F5344CB8AC3E}">
        <p14:creationId xmlns:p14="http://schemas.microsoft.com/office/powerpoint/2010/main" val="16541399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COUNT" val="7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473</TotalTime>
  <Words>321</Words>
  <Application>Microsoft Office PowerPoint</Application>
  <PresentationFormat>Widescreen</PresentationFormat>
  <Paragraphs>43</Paragraphs>
  <Slides>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Calibri</vt:lpstr>
      <vt:lpstr>Calisto MT</vt:lpstr>
      <vt:lpstr>Wingdings 2</vt:lpstr>
      <vt:lpstr>Ardósia</vt:lpstr>
      <vt:lpstr>Projeto Final</vt:lpstr>
      <vt:lpstr>Fraude</vt:lpstr>
      <vt:lpstr>Lei de Benford</vt:lpstr>
      <vt:lpstr>Lei de Benford</vt:lpstr>
      <vt:lpstr>Não Conformidade</vt:lpstr>
      <vt:lpstr>Atividade</vt:lpstr>
      <vt:lpstr>Saída</vt:lpstr>
      <vt:lpstr>Instruções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</dc:creator>
  <cp:lastModifiedBy>Fernando Amaral</cp:lastModifiedBy>
  <cp:revision>73</cp:revision>
  <dcterms:created xsi:type="dcterms:W3CDTF">2016-12-19T13:42:26Z</dcterms:created>
  <dcterms:modified xsi:type="dcterms:W3CDTF">2019-02-24T11:03:24Z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7B723E36-C074-49CF-8FBE-6B36E6781F7D</vt:lpwstr>
  </property>
  <property fmtid="{D5CDD505-2E9C-101B-9397-08002B2CF9AE}" pid="3" name="ArticulatePath">
    <vt:lpwstr>Apresentação1</vt:lpwstr>
  </property>
</Properties>
</file>