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64" r:id="rId2"/>
    <p:sldId id="265" r:id="rId3"/>
    <p:sldId id="268" r:id="rId4"/>
    <p:sldId id="266" r:id="rId5"/>
    <p:sldId id="263" r:id="rId6"/>
    <p:sldId id="273" r:id="rId7"/>
    <p:sldId id="267" r:id="rId8"/>
    <p:sldId id="270" r:id="rId9"/>
    <p:sldId id="272" r:id="rId10"/>
    <p:sldId id="271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8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81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5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EC750-BFBA-4866-8540-C48046A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D419B-1752-425C-93AC-43AD0D19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96551"/>
          </a:xfrm>
        </p:spPr>
        <p:txBody>
          <a:bodyPr/>
          <a:lstStyle/>
          <a:p>
            <a:r>
              <a:rPr lang="pt-BR" dirty="0"/>
              <a:t>O programa deve decidir entre diferentes fluxos, de acordo com entradas</a:t>
            </a:r>
          </a:p>
          <a:p>
            <a:r>
              <a:rPr lang="pt-BR" dirty="0"/>
              <a:t>Por exemplo, se a nota de um aluno é maior ou igual a 7, ele é aprovado, caso contrário é reprovado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733488-C545-4E88-9975-7E6FFC7F70B0}"/>
              </a:ext>
            </a:extLst>
          </p:cNvPr>
          <p:cNvSpPr/>
          <p:nvPr/>
        </p:nvSpPr>
        <p:spPr>
          <a:xfrm>
            <a:off x="5151570" y="2872015"/>
            <a:ext cx="1101213" cy="73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D1F6FE72-D147-4F8E-8F1A-1264853A6823}"/>
              </a:ext>
            </a:extLst>
          </p:cNvPr>
          <p:cNvSpPr/>
          <p:nvPr/>
        </p:nvSpPr>
        <p:spPr>
          <a:xfrm>
            <a:off x="5072912" y="4190767"/>
            <a:ext cx="1268361" cy="11503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666AA5B-C2F0-4D62-A282-D0774B8505CB}"/>
              </a:ext>
            </a:extLst>
          </p:cNvPr>
          <p:cNvSpPr/>
          <p:nvPr/>
        </p:nvSpPr>
        <p:spPr>
          <a:xfrm>
            <a:off x="7747287" y="4367749"/>
            <a:ext cx="1022555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Reprovado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522D44-8A91-4FEF-A399-6B30272E513C}"/>
              </a:ext>
            </a:extLst>
          </p:cNvPr>
          <p:cNvSpPr/>
          <p:nvPr/>
        </p:nvSpPr>
        <p:spPr>
          <a:xfrm>
            <a:off x="2772163" y="4367749"/>
            <a:ext cx="1022555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Aprovado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39CD5BD-435D-4FD1-BD13-6E185994FD28}"/>
              </a:ext>
            </a:extLst>
          </p:cNvPr>
          <p:cNvCxnSpPr>
            <a:stCxn id="4" idx="2"/>
          </p:cNvCxnSpPr>
          <p:nvPr/>
        </p:nvCxnSpPr>
        <p:spPr>
          <a:xfrm flipH="1">
            <a:off x="5702176" y="3602062"/>
            <a:ext cx="1" cy="55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309643-5FFB-4F99-BAF9-A3E7D10739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341273" y="4751207"/>
            <a:ext cx="1406014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B90267E-00CB-4867-A2C9-655E878ED427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 flipV="1">
            <a:off x="3794718" y="4751207"/>
            <a:ext cx="1278194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957D17-B6B7-4247-BB2E-6E9A69D502CD}"/>
              </a:ext>
            </a:extLst>
          </p:cNvPr>
          <p:cNvSpPr txBox="1"/>
          <p:nvPr/>
        </p:nvSpPr>
        <p:spPr>
          <a:xfrm>
            <a:off x="3794718" y="4499705"/>
            <a:ext cx="1406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Maior ou igual a 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20BCC2-3E94-4B07-AB38-6D51668582BF}"/>
              </a:ext>
            </a:extLst>
          </p:cNvPr>
          <p:cNvSpPr txBox="1"/>
          <p:nvPr/>
        </p:nvSpPr>
        <p:spPr>
          <a:xfrm>
            <a:off x="6341273" y="4499705"/>
            <a:ext cx="1406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Menor que 7</a:t>
            </a: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234CD03A-438F-425C-AE6C-878A60C789AD}"/>
              </a:ext>
            </a:extLst>
          </p:cNvPr>
          <p:cNvSpPr/>
          <p:nvPr/>
        </p:nvSpPr>
        <p:spPr>
          <a:xfrm rot="3045536">
            <a:off x="6601829" y="2724191"/>
            <a:ext cx="580101" cy="2027494"/>
          </a:xfrm>
          <a:prstGeom prst="downArrow">
            <a:avLst>
              <a:gd name="adj1" fmla="val 66013"/>
              <a:gd name="adj2" fmla="val 35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Avaliação Lógica</a:t>
            </a:r>
          </a:p>
        </p:txBody>
      </p:sp>
    </p:spTree>
    <p:extLst>
      <p:ext uri="{BB962C8B-B14F-4D97-AF65-F5344CB8AC3E}">
        <p14:creationId xmlns:p14="http://schemas.microsoft.com/office/powerpoint/2010/main" val="2137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E869-A259-4A8B-83A1-385E4D53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6EA68-A3A3-463D-91BC-85842948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 = 7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&lt;= 4: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print(“Reprovado”)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&gt; 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&lt;=6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print(“Exame”)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print(“Aprovado”)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9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72D43-C592-404F-972F-44852848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C7C07-59A5-45C5-9710-98D07476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79" y="2723535"/>
            <a:ext cx="4690593" cy="24777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4000" dirty="0"/>
              <a:t>Se nota&gt;= 7 então</a:t>
            </a:r>
          </a:p>
          <a:p>
            <a:pPr marL="36900" indent="0">
              <a:buNone/>
            </a:pPr>
            <a:r>
              <a:rPr lang="pt-BR" sz="4000" dirty="0"/>
              <a:t>    Aprovado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0FDD0239-B909-4A59-AE6D-6771EFBCD1B4}"/>
              </a:ext>
            </a:extLst>
          </p:cNvPr>
          <p:cNvSpPr/>
          <p:nvPr/>
        </p:nvSpPr>
        <p:spPr>
          <a:xfrm rot="5400000">
            <a:off x="4800599" y="1728018"/>
            <a:ext cx="304800" cy="19910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797D21B-046F-439B-AC7F-DFF4FF2D232D}"/>
              </a:ext>
            </a:extLst>
          </p:cNvPr>
          <p:cNvSpPr/>
          <p:nvPr/>
        </p:nvSpPr>
        <p:spPr>
          <a:xfrm rot="3702467">
            <a:off x="5658466" y="1061845"/>
            <a:ext cx="580101" cy="2027494"/>
          </a:xfrm>
          <a:prstGeom prst="downArrow">
            <a:avLst>
              <a:gd name="adj1" fmla="val 66013"/>
              <a:gd name="adj2" fmla="val 35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Avaliação Lógica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9B2AEB1B-A286-4B23-AC4F-36267FDF1688}"/>
              </a:ext>
            </a:extLst>
          </p:cNvPr>
          <p:cNvSpPr/>
          <p:nvPr/>
        </p:nvSpPr>
        <p:spPr>
          <a:xfrm rot="5208715">
            <a:off x="8545481" y="1659422"/>
            <a:ext cx="580101" cy="4285072"/>
          </a:xfrm>
          <a:prstGeom prst="downArrow">
            <a:avLst>
              <a:gd name="adj1" fmla="val 66013"/>
              <a:gd name="adj2" fmla="val 35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Executa se o Resultado for Verdadeiro</a:t>
            </a:r>
          </a:p>
        </p:txBody>
      </p:sp>
    </p:spTree>
    <p:extLst>
      <p:ext uri="{BB962C8B-B14F-4D97-AF65-F5344CB8AC3E}">
        <p14:creationId xmlns:p14="http://schemas.microsoft.com/office/powerpoint/2010/main" val="227696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2B617-D5C0-4C23-87F8-600825F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E2C7C5-E7A1-456D-BF95-038EEA97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avaliação lógica:</a:t>
            </a:r>
          </a:p>
          <a:p>
            <a:pPr marL="4500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 se verdadeiro</a:t>
            </a:r>
          </a:p>
          <a:p>
            <a:pPr marL="4500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 se verdadeiro</a:t>
            </a:r>
          </a:p>
          <a:p>
            <a:pPr marL="72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00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 se falso</a:t>
            </a:r>
          </a:p>
          <a:p>
            <a:pPr marL="4500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#executa se falso</a:t>
            </a:r>
          </a:p>
          <a:p>
            <a:pPr marL="72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#diferente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identação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significa fim do bloco</a:t>
            </a:r>
          </a:p>
          <a:p>
            <a:pPr marL="4500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6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</a:rPr>
              <a:t>&lt;</a:t>
            </a:r>
            <a:r>
              <a:rPr lang="pt-BR" dirty="0"/>
              <a:t> - menor que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</a:rPr>
              <a:t>&gt;</a:t>
            </a:r>
            <a:r>
              <a:rPr lang="pt-BR" dirty="0"/>
              <a:t> - maior que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</a:rPr>
              <a:t>&lt;=</a:t>
            </a:r>
            <a:r>
              <a:rPr lang="pt-BR" dirty="0"/>
              <a:t> - menor igual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</a:rPr>
              <a:t>&gt;=</a:t>
            </a:r>
            <a:r>
              <a:rPr lang="pt-BR" dirty="0"/>
              <a:t> - maior igual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</a:rPr>
              <a:t>!=</a:t>
            </a:r>
            <a:r>
              <a:rPr lang="pt-BR" dirty="0"/>
              <a:t> - diferente</a:t>
            </a:r>
          </a:p>
          <a:p>
            <a:pPr marL="36900" indent="0">
              <a:buNone/>
            </a:pPr>
            <a:r>
              <a:rPr lang="pt-BR" dirty="0">
                <a:highlight>
                  <a:srgbClr val="000000"/>
                </a:highlight>
              </a:rPr>
              <a:t>==</a:t>
            </a:r>
            <a:r>
              <a:rPr lang="pt-BR" dirty="0"/>
              <a:t> - Igual</a:t>
            </a:r>
          </a:p>
        </p:txBody>
      </p:sp>
    </p:spTree>
    <p:extLst>
      <p:ext uri="{BB962C8B-B14F-4D97-AF65-F5344CB8AC3E}">
        <p14:creationId xmlns:p14="http://schemas.microsoft.com/office/powerpoint/2010/main" val="5846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err="1">
                <a:highlight>
                  <a:srgbClr val="000000"/>
                </a:highlight>
              </a:rPr>
              <a:t>and</a:t>
            </a:r>
            <a:r>
              <a:rPr lang="pt-BR" dirty="0"/>
              <a:t> - E</a:t>
            </a:r>
          </a:p>
          <a:p>
            <a:pPr marL="36900" indent="0">
              <a:buNone/>
            </a:pPr>
            <a:r>
              <a:rPr lang="pt-BR" dirty="0" err="1">
                <a:highlight>
                  <a:srgbClr val="000000"/>
                </a:highlight>
              </a:rPr>
              <a:t>or</a:t>
            </a:r>
            <a:r>
              <a:rPr lang="pt-BR" dirty="0"/>
              <a:t> - ou</a:t>
            </a:r>
          </a:p>
          <a:p>
            <a:pPr marL="36900" indent="0">
              <a:buNone/>
            </a:pPr>
            <a:r>
              <a:rPr lang="pt-BR" dirty="0" err="1">
                <a:highlight>
                  <a:srgbClr val="000000"/>
                </a:highlight>
              </a:rPr>
              <a:t>not</a:t>
            </a:r>
            <a:r>
              <a:rPr lang="pt-BR" dirty="0"/>
              <a:t> - não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40542-E2A2-4320-93BC-759025D3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1026" name="Picture 2" descr="Urso Polar, Urso, Cachecol, Brinquedo, Frio">
            <a:extLst>
              <a:ext uri="{FF2B5EF4-FFF2-40B4-BE49-F238E27FC236}">
                <a16:creationId xmlns:a16="http://schemas.microsoft.com/office/drawing/2014/main" id="{C9FBD6ED-66AA-44EF-BA4C-30289F34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45" y="1580050"/>
            <a:ext cx="1213566" cy="158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0DEABA-683A-4F43-90E1-A45294338DE5}"/>
              </a:ext>
            </a:extLst>
          </p:cNvPr>
          <p:cNvSpPr txBox="1"/>
          <p:nvPr/>
        </p:nvSpPr>
        <p:spPr>
          <a:xfrm>
            <a:off x="1120877" y="3678237"/>
            <a:ext cx="416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URSO É BRANCO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 PANDA</a:t>
            </a:r>
          </a:p>
          <a:p>
            <a:r>
              <a:rPr lang="pt-BR" dirty="0"/>
              <a:t>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C48F7D-59AA-47F2-B921-3DBA8A2D2431}"/>
              </a:ext>
            </a:extLst>
          </p:cNvPr>
          <p:cNvSpPr txBox="1"/>
          <p:nvPr/>
        </p:nvSpPr>
        <p:spPr>
          <a:xfrm>
            <a:off x="1120877" y="4842705"/>
            <a:ext cx="416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2 - URSO É BRANCO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PANDA</a:t>
            </a:r>
          </a:p>
          <a:p>
            <a:r>
              <a:rPr lang="pt-BR" dirty="0"/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4B9C52-6F7E-4A40-8B10-27A8C93401FB}"/>
              </a:ext>
            </a:extLst>
          </p:cNvPr>
          <p:cNvSpPr txBox="1"/>
          <p:nvPr/>
        </p:nvSpPr>
        <p:spPr>
          <a:xfrm>
            <a:off x="5388077" y="1863998"/>
            <a:ext cx="644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3 - URSO É BRANCO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PANDA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 TEM CACHECÓL</a:t>
            </a:r>
          </a:p>
          <a:p>
            <a:r>
              <a:rPr lang="pt-BR" dirty="0"/>
              <a:t>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DB6C0E-EBA1-4DD0-8227-3BDC730A86CD}"/>
              </a:ext>
            </a:extLst>
          </p:cNvPr>
          <p:cNvSpPr txBox="1"/>
          <p:nvPr/>
        </p:nvSpPr>
        <p:spPr>
          <a:xfrm>
            <a:off x="5388076" y="2848672"/>
            <a:ext cx="64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4 - URSO É BRANCO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PANDA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 (TEM CACHECÓL </a:t>
            </a:r>
            <a:r>
              <a:rPr lang="pt-BR" dirty="0">
                <a:solidFill>
                  <a:srgbClr val="FF0000"/>
                </a:solidFill>
              </a:rPr>
              <a:t>E</a:t>
            </a:r>
            <a:r>
              <a:rPr lang="pt-BR" dirty="0"/>
              <a:t> É ADULTO)</a:t>
            </a:r>
          </a:p>
          <a:p>
            <a:r>
              <a:rPr lang="pt-BR" dirty="0"/>
              <a:t>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EAB296-63DD-4FEC-9689-6D9355DD8627}"/>
              </a:ext>
            </a:extLst>
          </p:cNvPr>
          <p:cNvSpPr txBox="1"/>
          <p:nvPr/>
        </p:nvSpPr>
        <p:spPr>
          <a:xfrm>
            <a:off x="5388075" y="4242540"/>
            <a:ext cx="64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– (URSO É PRETO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PANDA)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(TEM CACHECÓL </a:t>
            </a:r>
            <a:r>
              <a:rPr lang="pt-BR" dirty="0">
                <a:solidFill>
                  <a:srgbClr val="FF0000"/>
                </a:solidFill>
              </a:rPr>
              <a:t>OU</a:t>
            </a:r>
            <a:r>
              <a:rPr lang="pt-BR" dirty="0"/>
              <a:t> É ADULTO)</a:t>
            </a:r>
          </a:p>
          <a:p>
            <a:r>
              <a:rPr lang="pt-BR" dirty="0"/>
              <a:t>...</a:t>
            </a:r>
          </a:p>
        </p:txBody>
      </p:sp>
      <p:pic>
        <p:nvPicPr>
          <p:cNvPr id="10" name="Gráfico 9" descr="Marca de seleção">
            <a:extLst>
              <a:ext uri="{FF2B5EF4-FFF2-40B4-BE49-F238E27FC236}">
                <a16:creationId xmlns:a16="http://schemas.microsoft.com/office/drawing/2014/main" id="{256571D6-3111-42A9-B002-9CEED0D57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3574" y="5227308"/>
            <a:ext cx="523456" cy="523456"/>
          </a:xfrm>
          <a:prstGeom prst="rect">
            <a:avLst/>
          </a:prstGeom>
        </p:spPr>
      </p:pic>
      <p:pic>
        <p:nvPicPr>
          <p:cNvPr id="12" name="Gráfico 11" descr="Fechar">
            <a:extLst>
              <a:ext uri="{FF2B5EF4-FFF2-40B4-BE49-F238E27FC236}">
                <a16:creationId xmlns:a16="http://schemas.microsoft.com/office/drawing/2014/main" id="{B594BF4C-D345-4D22-9920-A4E2E8DBC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3574" y="4128047"/>
            <a:ext cx="521110" cy="521110"/>
          </a:xfrm>
          <a:prstGeom prst="rect">
            <a:avLst/>
          </a:prstGeom>
        </p:spPr>
      </p:pic>
      <p:pic>
        <p:nvPicPr>
          <p:cNvPr id="14" name="Gráfico 13" descr="Marca de seleção">
            <a:extLst>
              <a:ext uri="{FF2B5EF4-FFF2-40B4-BE49-F238E27FC236}">
                <a16:creationId xmlns:a16="http://schemas.microsoft.com/office/drawing/2014/main" id="{4C4D31F0-CEA3-4E7F-84B9-5B3D88A9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2255" y="2184427"/>
            <a:ext cx="523456" cy="523456"/>
          </a:xfrm>
          <a:prstGeom prst="rect">
            <a:avLst/>
          </a:prstGeom>
        </p:spPr>
      </p:pic>
      <p:pic>
        <p:nvPicPr>
          <p:cNvPr id="15" name="Gráfico 14" descr="Fechar">
            <a:extLst>
              <a:ext uri="{FF2B5EF4-FFF2-40B4-BE49-F238E27FC236}">
                <a16:creationId xmlns:a16="http://schemas.microsoft.com/office/drawing/2014/main" id="{8632E00B-286C-465E-8AD4-19AB5FFC6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2254" y="3417682"/>
            <a:ext cx="521110" cy="521110"/>
          </a:xfrm>
          <a:prstGeom prst="rect">
            <a:avLst/>
          </a:prstGeom>
        </p:spPr>
      </p:pic>
      <p:pic>
        <p:nvPicPr>
          <p:cNvPr id="16" name="Gráfico 15" descr="Marca de seleção">
            <a:extLst>
              <a:ext uri="{FF2B5EF4-FFF2-40B4-BE49-F238E27FC236}">
                <a16:creationId xmlns:a16="http://schemas.microsoft.com/office/drawing/2014/main" id="{7E9EA621-B66C-4033-B720-B05903AAD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2254" y="4662463"/>
            <a:ext cx="523456" cy="5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8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5CC8-217F-4194-88A7-767333EB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2D5EE-3402-455D-A072-5FE7726B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 = 7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&gt;= 7: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print(“Aprovado”)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print(“Reprovado”)</a:t>
            </a:r>
          </a:p>
        </p:txBody>
      </p:sp>
    </p:spTree>
    <p:extLst>
      <p:ext uri="{BB962C8B-B14F-4D97-AF65-F5344CB8AC3E}">
        <p14:creationId xmlns:p14="http://schemas.microsoft.com/office/powerpoint/2010/main" val="7883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5CC8-217F-4194-88A7-767333EB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2D5EE-3402-455D-A072-5FE7726B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 = 7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90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&gt;= 7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&gt; 70: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print(“Aprovado”)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print(“Reprovado”)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&gt;= 7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&gt; 70: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print(“Aprovado”)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print(“Reprovado”)</a:t>
            </a:r>
          </a:p>
        </p:txBody>
      </p:sp>
    </p:spTree>
    <p:extLst>
      <p:ext uri="{BB962C8B-B14F-4D97-AF65-F5344CB8AC3E}">
        <p14:creationId xmlns:p14="http://schemas.microsoft.com/office/powerpoint/2010/main" val="254521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5CC8-217F-4194-88A7-767333EB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2D5EE-3402-455D-A072-5FE7726B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 = 7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90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&gt;= 7 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frequencia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&gt; 70: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print(“Aprovado”)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print(“Parabéns”)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print(“Reprovado”)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print(“Tente Novamente”)</a:t>
            </a:r>
          </a:p>
        </p:txBody>
      </p:sp>
    </p:spTree>
    <p:extLst>
      <p:ext uri="{BB962C8B-B14F-4D97-AF65-F5344CB8AC3E}">
        <p14:creationId xmlns:p14="http://schemas.microsoft.com/office/powerpoint/2010/main" val="520190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500</TotalTime>
  <Words>250</Words>
  <Application>Microsoft Office PowerPoint</Application>
  <PresentationFormat>Widescreen</PresentationFormat>
  <Paragraphs>87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Courier New</vt:lpstr>
      <vt:lpstr>Wingdings 2</vt:lpstr>
      <vt:lpstr>Ardósia</vt:lpstr>
      <vt:lpstr>Estruturas de Decisão</vt:lpstr>
      <vt:lpstr>Como Funciona</vt:lpstr>
      <vt:lpstr>Python</vt:lpstr>
      <vt:lpstr>Operadores de Comparação</vt:lpstr>
      <vt:lpstr>Operadores Lógicos</vt:lpstr>
      <vt:lpstr>Exemplos</vt:lpstr>
      <vt:lpstr>Exemplos</vt:lpstr>
      <vt:lpstr>Exemplos</vt:lpstr>
      <vt:lpstr>Exemplos</vt:lpstr>
      <vt:lpstr>Exemplos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77</cp:revision>
  <dcterms:created xsi:type="dcterms:W3CDTF">2016-12-19T13:42:26Z</dcterms:created>
  <dcterms:modified xsi:type="dcterms:W3CDTF">2019-02-24T10:57:11Z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