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71" r:id="rId6"/>
    <p:sldId id="268" r:id="rId7"/>
    <p:sldId id="267" r:id="rId8"/>
    <p:sldId id="269" r:id="rId9"/>
    <p:sldId id="270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CCBAB-BA11-4A28-9E08-0EDD4CF9E7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F4E289-DD16-4DDC-83FB-C1D66B94CAEB}">
      <dgm:prSet phldrT="[Texto]" custT="1"/>
      <dgm:spPr/>
      <dgm:t>
        <a:bodyPr/>
        <a:lstStyle/>
        <a:p>
          <a:r>
            <a:rPr lang="pt-BR" sz="1600" dirty="0"/>
            <a:t>1. Correlação</a:t>
          </a:r>
        </a:p>
      </dgm:t>
    </dgm:pt>
    <dgm:pt modelId="{CC28441C-26F8-45B3-ADDA-7AEF1D8CDAC1}" type="parTrans" cxnId="{83E254EB-5BB8-40EE-AE30-4BBC2698CFE6}">
      <dgm:prSet/>
      <dgm:spPr/>
      <dgm:t>
        <a:bodyPr/>
        <a:lstStyle/>
        <a:p>
          <a:endParaRPr lang="pt-BR" sz="1600"/>
        </a:p>
      </dgm:t>
    </dgm:pt>
    <dgm:pt modelId="{C8D8497D-3818-4EB6-8FC2-1A6028E0142A}" type="sibTrans" cxnId="{83E254EB-5BB8-40EE-AE30-4BBC2698CFE6}">
      <dgm:prSet/>
      <dgm:spPr/>
      <dgm:t>
        <a:bodyPr/>
        <a:lstStyle/>
        <a:p>
          <a:endParaRPr lang="pt-BR" sz="1600"/>
        </a:p>
      </dgm:t>
    </dgm:pt>
    <dgm:pt modelId="{1A5314F2-FC8E-413A-BBA5-E982D04C2708}">
      <dgm:prSet phldrT="[Texto]" custT="1"/>
      <dgm:spPr/>
      <dgm:t>
        <a:bodyPr/>
        <a:lstStyle/>
        <a:p>
          <a:r>
            <a:rPr lang="pt-BR" sz="1600" dirty="0"/>
            <a:t>2. Inclinação</a:t>
          </a:r>
        </a:p>
      </dgm:t>
    </dgm:pt>
    <dgm:pt modelId="{0D536285-6F62-47DF-90DD-58D71C0BE639}" type="parTrans" cxnId="{A0CF8EA9-989C-413F-B6E2-8B45676B1A32}">
      <dgm:prSet/>
      <dgm:spPr/>
      <dgm:t>
        <a:bodyPr/>
        <a:lstStyle/>
        <a:p>
          <a:endParaRPr lang="pt-BR" sz="1600"/>
        </a:p>
      </dgm:t>
    </dgm:pt>
    <dgm:pt modelId="{5CFDC657-A385-4BF6-96B9-17302FA4B6EC}" type="sibTrans" cxnId="{A0CF8EA9-989C-413F-B6E2-8B45676B1A32}">
      <dgm:prSet/>
      <dgm:spPr/>
      <dgm:t>
        <a:bodyPr/>
        <a:lstStyle/>
        <a:p>
          <a:endParaRPr lang="pt-BR" sz="1600"/>
        </a:p>
      </dgm:t>
    </dgm:pt>
    <dgm:pt modelId="{A45FAE17-53B6-40EE-A429-F6F5F6467254}">
      <dgm:prSet phldrT="[Texto]" custT="1"/>
      <dgm:spPr/>
      <dgm:t>
        <a:bodyPr/>
        <a:lstStyle/>
        <a:p>
          <a:r>
            <a:rPr lang="pt-BR" sz="1600" dirty="0"/>
            <a:t>3. Interceptação</a:t>
          </a:r>
        </a:p>
      </dgm:t>
    </dgm:pt>
    <dgm:pt modelId="{0B121AF3-9E7A-491B-A37F-294BC7313426}" type="parTrans" cxnId="{CE50266A-279E-415A-8DBD-E6279C4F558D}">
      <dgm:prSet/>
      <dgm:spPr/>
      <dgm:t>
        <a:bodyPr/>
        <a:lstStyle/>
        <a:p>
          <a:endParaRPr lang="pt-BR" sz="1600"/>
        </a:p>
      </dgm:t>
    </dgm:pt>
    <dgm:pt modelId="{41661D03-D304-40DF-B3A4-E7DFD3CE1326}" type="sibTrans" cxnId="{CE50266A-279E-415A-8DBD-E6279C4F558D}">
      <dgm:prSet/>
      <dgm:spPr/>
      <dgm:t>
        <a:bodyPr/>
        <a:lstStyle/>
        <a:p>
          <a:endParaRPr lang="pt-BR" sz="1600"/>
        </a:p>
      </dgm:t>
    </dgm:pt>
    <dgm:pt modelId="{461CD073-E238-46B4-9C07-3D1EE9FA9C19}">
      <dgm:prSet phldrT="[Texto]" custT="1"/>
      <dgm:spPr/>
      <dgm:t>
        <a:bodyPr/>
        <a:lstStyle/>
        <a:p>
          <a:r>
            <a:rPr lang="pt-BR" sz="1600" dirty="0"/>
            <a:t>4. Previsão</a:t>
          </a:r>
        </a:p>
      </dgm:t>
    </dgm:pt>
    <dgm:pt modelId="{906371D4-95F7-4CB1-8F90-DBC381D8AFB8}" type="parTrans" cxnId="{037783CA-C0C1-447C-B18B-AD310058EFD4}">
      <dgm:prSet/>
      <dgm:spPr/>
      <dgm:t>
        <a:bodyPr/>
        <a:lstStyle/>
        <a:p>
          <a:endParaRPr lang="pt-BR" sz="1600"/>
        </a:p>
      </dgm:t>
    </dgm:pt>
    <dgm:pt modelId="{A080F167-E901-492B-8A3D-D59E98DA2630}" type="sibTrans" cxnId="{037783CA-C0C1-447C-B18B-AD310058EFD4}">
      <dgm:prSet/>
      <dgm:spPr/>
      <dgm:t>
        <a:bodyPr/>
        <a:lstStyle/>
        <a:p>
          <a:endParaRPr lang="pt-BR" sz="1600"/>
        </a:p>
      </dgm:t>
    </dgm:pt>
    <dgm:pt modelId="{7B7827B4-105D-494F-972F-0606536B8B5F}" type="pres">
      <dgm:prSet presAssocID="{D24CCBAB-BA11-4A28-9E08-0EDD4CF9E773}" presName="Name0" presStyleCnt="0">
        <dgm:presLayoutVars>
          <dgm:dir/>
          <dgm:animLvl val="lvl"/>
          <dgm:resizeHandles val="exact"/>
        </dgm:presLayoutVars>
      </dgm:prSet>
      <dgm:spPr/>
    </dgm:pt>
    <dgm:pt modelId="{098E64FE-3C5F-4BB2-872D-122D26DD25F4}" type="pres">
      <dgm:prSet presAssocID="{21F4E289-DD16-4DDC-83FB-C1D66B94CAE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DF5F9DA-76E0-42D9-B31D-8F96531533DA}" type="pres">
      <dgm:prSet presAssocID="{C8D8497D-3818-4EB6-8FC2-1A6028E0142A}" presName="parTxOnlySpace" presStyleCnt="0"/>
      <dgm:spPr/>
    </dgm:pt>
    <dgm:pt modelId="{150A3B91-0B30-426C-80CF-BE5475682287}" type="pres">
      <dgm:prSet presAssocID="{1A5314F2-FC8E-413A-BBA5-E982D04C27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817DBD-64DF-4FFA-8E81-49538E34F96C}" type="pres">
      <dgm:prSet presAssocID="{5CFDC657-A385-4BF6-96B9-17302FA4B6EC}" presName="parTxOnlySpace" presStyleCnt="0"/>
      <dgm:spPr/>
    </dgm:pt>
    <dgm:pt modelId="{516BA33D-1BF1-439D-A28F-49B3A202527B}" type="pres">
      <dgm:prSet presAssocID="{A45FAE17-53B6-40EE-A429-F6F5F646725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F42F41-F3BF-447F-B7B8-CF1DDA38F37E}" type="pres">
      <dgm:prSet presAssocID="{41661D03-D304-40DF-B3A4-E7DFD3CE1326}" presName="parTxOnlySpace" presStyleCnt="0"/>
      <dgm:spPr/>
    </dgm:pt>
    <dgm:pt modelId="{7657F562-19CB-4E97-8C84-6E85B12E19B8}" type="pres">
      <dgm:prSet presAssocID="{461CD073-E238-46B4-9C07-3D1EE9FA9C19}" presName="parTxOnly" presStyleLbl="node1" presStyleIdx="3" presStyleCnt="4" custLinFactNeighborX="1831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E50266A-279E-415A-8DBD-E6279C4F558D}" srcId="{D24CCBAB-BA11-4A28-9E08-0EDD4CF9E773}" destId="{A45FAE17-53B6-40EE-A429-F6F5F6467254}" srcOrd="2" destOrd="0" parTransId="{0B121AF3-9E7A-491B-A37F-294BC7313426}" sibTransId="{41661D03-D304-40DF-B3A4-E7DFD3CE1326}"/>
    <dgm:cxn modelId="{868F6E4B-643E-43FE-A9DC-28DF735AE429}" type="presOf" srcId="{D24CCBAB-BA11-4A28-9E08-0EDD4CF9E773}" destId="{7B7827B4-105D-494F-972F-0606536B8B5F}" srcOrd="0" destOrd="0" presId="urn:microsoft.com/office/officeart/2005/8/layout/chevron1"/>
    <dgm:cxn modelId="{A0CF8EA9-989C-413F-B6E2-8B45676B1A32}" srcId="{D24CCBAB-BA11-4A28-9E08-0EDD4CF9E773}" destId="{1A5314F2-FC8E-413A-BBA5-E982D04C2708}" srcOrd="1" destOrd="0" parTransId="{0D536285-6F62-47DF-90DD-58D71C0BE639}" sibTransId="{5CFDC657-A385-4BF6-96B9-17302FA4B6EC}"/>
    <dgm:cxn modelId="{A6F44DB9-A077-4CDB-B609-1D68F26C7C2B}" type="presOf" srcId="{461CD073-E238-46B4-9C07-3D1EE9FA9C19}" destId="{7657F562-19CB-4E97-8C84-6E85B12E19B8}" srcOrd="0" destOrd="0" presId="urn:microsoft.com/office/officeart/2005/8/layout/chevron1"/>
    <dgm:cxn modelId="{B9ED0CC5-E0C6-4AC2-BF7B-7964EB7B9D0A}" type="presOf" srcId="{1A5314F2-FC8E-413A-BBA5-E982D04C2708}" destId="{150A3B91-0B30-426C-80CF-BE5475682287}" srcOrd="0" destOrd="0" presId="urn:microsoft.com/office/officeart/2005/8/layout/chevron1"/>
    <dgm:cxn modelId="{037783CA-C0C1-447C-B18B-AD310058EFD4}" srcId="{D24CCBAB-BA11-4A28-9E08-0EDD4CF9E773}" destId="{461CD073-E238-46B4-9C07-3D1EE9FA9C19}" srcOrd="3" destOrd="0" parTransId="{906371D4-95F7-4CB1-8F90-DBC381D8AFB8}" sibTransId="{A080F167-E901-492B-8A3D-D59E98DA2630}"/>
    <dgm:cxn modelId="{83E254EB-5BB8-40EE-AE30-4BBC2698CFE6}" srcId="{D24CCBAB-BA11-4A28-9E08-0EDD4CF9E773}" destId="{21F4E289-DD16-4DDC-83FB-C1D66B94CAEB}" srcOrd="0" destOrd="0" parTransId="{CC28441C-26F8-45B3-ADDA-7AEF1D8CDAC1}" sibTransId="{C8D8497D-3818-4EB6-8FC2-1A6028E0142A}"/>
    <dgm:cxn modelId="{2D07ABF5-7826-4CC0-B65E-E08B9C095700}" type="presOf" srcId="{21F4E289-DD16-4DDC-83FB-C1D66B94CAEB}" destId="{098E64FE-3C5F-4BB2-872D-122D26DD25F4}" srcOrd="0" destOrd="0" presId="urn:microsoft.com/office/officeart/2005/8/layout/chevron1"/>
    <dgm:cxn modelId="{1FB9BBF9-8B9A-4F4C-AD55-D5EC349286AF}" type="presOf" srcId="{A45FAE17-53B6-40EE-A429-F6F5F6467254}" destId="{516BA33D-1BF1-439D-A28F-49B3A202527B}" srcOrd="0" destOrd="0" presId="urn:microsoft.com/office/officeart/2005/8/layout/chevron1"/>
    <dgm:cxn modelId="{4374D8DA-5F7C-4EB1-8B83-4FA5A326C522}" type="presParOf" srcId="{7B7827B4-105D-494F-972F-0606536B8B5F}" destId="{098E64FE-3C5F-4BB2-872D-122D26DD25F4}" srcOrd="0" destOrd="0" presId="urn:microsoft.com/office/officeart/2005/8/layout/chevron1"/>
    <dgm:cxn modelId="{912F9AC4-226D-4494-9706-6751B52D5F24}" type="presParOf" srcId="{7B7827B4-105D-494F-972F-0606536B8B5F}" destId="{EDF5F9DA-76E0-42D9-B31D-8F96531533DA}" srcOrd="1" destOrd="0" presId="urn:microsoft.com/office/officeart/2005/8/layout/chevron1"/>
    <dgm:cxn modelId="{28700D1F-30E5-48E0-AE18-FAB166F1F3EC}" type="presParOf" srcId="{7B7827B4-105D-494F-972F-0606536B8B5F}" destId="{150A3B91-0B30-426C-80CF-BE5475682287}" srcOrd="2" destOrd="0" presId="urn:microsoft.com/office/officeart/2005/8/layout/chevron1"/>
    <dgm:cxn modelId="{CD7BAB62-1131-4AF0-85CF-5501F690F5E2}" type="presParOf" srcId="{7B7827B4-105D-494F-972F-0606536B8B5F}" destId="{0B817DBD-64DF-4FFA-8E81-49538E34F96C}" srcOrd="3" destOrd="0" presId="urn:microsoft.com/office/officeart/2005/8/layout/chevron1"/>
    <dgm:cxn modelId="{1E0B2AF5-A91A-4755-9FB1-B65A7C1A5679}" type="presParOf" srcId="{7B7827B4-105D-494F-972F-0606536B8B5F}" destId="{516BA33D-1BF1-439D-A28F-49B3A202527B}" srcOrd="4" destOrd="0" presId="urn:microsoft.com/office/officeart/2005/8/layout/chevron1"/>
    <dgm:cxn modelId="{0EE89280-5042-44B6-87F6-9EB5B71E4665}" type="presParOf" srcId="{7B7827B4-105D-494F-972F-0606536B8B5F}" destId="{CDF42F41-F3BF-447F-B7B8-CF1DDA38F37E}" srcOrd="5" destOrd="0" presId="urn:microsoft.com/office/officeart/2005/8/layout/chevron1"/>
    <dgm:cxn modelId="{1D3D4850-497A-4C16-BBEC-2887AD82A16A}" type="presParOf" srcId="{7B7827B4-105D-494F-972F-0606536B8B5F}" destId="{7657F562-19CB-4E97-8C84-6E85B12E19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E64FE-3C5F-4BB2-872D-122D26DD25F4}">
      <dsp:nvSpPr>
        <dsp:cNvPr id="0" name=""/>
        <dsp:cNvSpPr/>
      </dsp:nvSpPr>
      <dsp:spPr>
        <a:xfrm>
          <a:off x="4385" y="2198820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Correlação</a:t>
          </a:r>
        </a:p>
      </dsp:txBody>
      <dsp:txXfrm>
        <a:off x="514898" y="2198820"/>
        <a:ext cx="1531540" cy="1021026"/>
      </dsp:txXfrm>
    </dsp:sp>
    <dsp:sp modelId="{150A3B91-0B30-426C-80CF-BE5475682287}">
      <dsp:nvSpPr>
        <dsp:cNvPr id="0" name=""/>
        <dsp:cNvSpPr/>
      </dsp:nvSpPr>
      <dsp:spPr>
        <a:xfrm>
          <a:off x="2301694" y="2198820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Inclinação</a:t>
          </a:r>
        </a:p>
      </dsp:txBody>
      <dsp:txXfrm>
        <a:off x="2812207" y="2198820"/>
        <a:ext cx="1531540" cy="1021026"/>
      </dsp:txXfrm>
    </dsp:sp>
    <dsp:sp modelId="{516BA33D-1BF1-439D-A28F-49B3A202527B}">
      <dsp:nvSpPr>
        <dsp:cNvPr id="0" name=""/>
        <dsp:cNvSpPr/>
      </dsp:nvSpPr>
      <dsp:spPr>
        <a:xfrm>
          <a:off x="4599004" y="2198820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Interceptação</a:t>
          </a:r>
        </a:p>
      </dsp:txBody>
      <dsp:txXfrm>
        <a:off x="5109517" y="2198820"/>
        <a:ext cx="1531540" cy="1021026"/>
      </dsp:txXfrm>
    </dsp:sp>
    <dsp:sp modelId="{7657F562-19CB-4E97-8C84-6E85B12E19B8}">
      <dsp:nvSpPr>
        <dsp:cNvPr id="0" name=""/>
        <dsp:cNvSpPr/>
      </dsp:nvSpPr>
      <dsp:spPr>
        <a:xfrm>
          <a:off x="6900699" y="2198820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Previsão</a:t>
          </a:r>
        </a:p>
      </dsp:txBody>
      <dsp:txXfrm>
        <a:off x="7411212" y="2198820"/>
        <a:ext cx="1531540" cy="102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1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8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35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7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1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0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79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módulo vamos implementar todas as funções para executar Regressão Linear Simples</a:t>
            </a:r>
          </a:p>
          <a:p>
            <a:r>
              <a:rPr lang="pt-BR" dirty="0"/>
              <a:t>No próximo módulo, vamos ver como consumir funções prontas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A8050-F9FA-4F35-9791-4083B5EA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BA93F-C2D3-4655-BE11-EDAB4232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uma vasta área da Ciência de Dados que usa funções estatísticas para, a partir de dados passados, prever um evento futuro ou classificar algo</a:t>
            </a:r>
          </a:p>
          <a:p>
            <a:r>
              <a:rPr lang="pt-BR" dirty="0"/>
              <a:t>Regressão Linear Simples:</a:t>
            </a:r>
          </a:p>
          <a:p>
            <a:pPr lvl="1"/>
            <a:r>
              <a:rPr lang="pt-BR" dirty="0"/>
              <a:t>Tendo duas variáveis numéricas relacionadas, podemos fazer previsões de valores ainda não conhecidos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Você coleta dados sobre a venda de casacos e a temperatura. Em um determinado dia, você verifica a temperatura e pode ter uma estimativa de quantos casacos vai vender!</a:t>
            </a:r>
          </a:p>
          <a:p>
            <a:pPr lvl="2"/>
            <a:r>
              <a:rPr lang="pt-BR" dirty="0"/>
              <a:t>Você quer estimar qual o custo de um paciente vai gerar para a operadora de um plano de saúde...</a:t>
            </a:r>
          </a:p>
          <a:p>
            <a:pPr lvl="2"/>
            <a:r>
              <a:rPr lang="pt-BR" dirty="0"/>
              <a:t>Você quer estimar quanto vai precisar investir para abrir uma franquia</a:t>
            </a:r>
          </a:p>
        </p:txBody>
      </p:sp>
    </p:spTree>
    <p:extLst>
      <p:ext uri="{BB962C8B-B14F-4D97-AF65-F5344CB8AC3E}">
        <p14:creationId xmlns:p14="http://schemas.microsoft.com/office/powerpoint/2010/main" val="26767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A223-B270-41A4-8DF7-BDFF3066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B5A28-49CB-469D-A6AE-9E3400AD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que eu quero prever: Dependente (Y)</a:t>
            </a:r>
          </a:p>
          <a:p>
            <a:r>
              <a:rPr lang="pt-BR" dirty="0"/>
              <a:t>Variável que uso para prever: Independente (X)</a:t>
            </a:r>
          </a:p>
          <a:p>
            <a:endParaRPr lang="pt-BR" dirty="0"/>
          </a:p>
          <a:p>
            <a:r>
              <a:rPr lang="pt-BR" dirty="0"/>
              <a:t>Na regressão linear simples, temos uma variável dependente e uma variável independente</a:t>
            </a:r>
          </a:p>
          <a:p>
            <a:r>
              <a:rPr lang="pt-BR" dirty="0"/>
              <a:t>Na regressão linear múltipla, podemos ter n variáveis independentes para prever uma variável dependente</a:t>
            </a:r>
          </a:p>
        </p:txBody>
      </p:sp>
    </p:spTree>
    <p:extLst>
      <p:ext uri="{BB962C8B-B14F-4D97-AF65-F5344CB8AC3E}">
        <p14:creationId xmlns:p14="http://schemas.microsoft.com/office/powerpoint/2010/main" val="122144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6B74C-B125-4588-9F9F-A58938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079F7-51FC-437A-AEC5-0C3F37B5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598826" cy="4008777"/>
          </a:xfrm>
        </p:spPr>
        <p:txBody>
          <a:bodyPr>
            <a:normAutofit/>
          </a:bodyPr>
          <a:lstStyle/>
          <a:p>
            <a:r>
              <a:rPr lang="pt-BR" dirty="0"/>
              <a:t>Plano de Saúde:</a:t>
            </a:r>
          </a:p>
          <a:p>
            <a:r>
              <a:rPr lang="pt-BR" dirty="0"/>
              <a:t>Você quer estimar qual o custo que um cliente vai gerar para a operadora de um plano de saúde de acordo com sua idade</a:t>
            </a:r>
          </a:p>
          <a:p>
            <a:r>
              <a:rPr lang="pt-BR" dirty="0"/>
              <a:t>Custo: variável dependente (y)</a:t>
            </a:r>
          </a:p>
          <a:p>
            <a:r>
              <a:rPr lang="pt-BR" dirty="0"/>
              <a:t>Idade: variável independente (x)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094C23-68B2-48C9-B5AD-D85D0D6B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1732449"/>
            <a:ext cx="1611662" cy="29380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42901F-DDEB-4A0F-8E3F-0676D6548BAA}"/>
              </a:ext>
            </a:extLst>
          </p:cNvPr>
          <p:cNvSpPr txBox="1"/>
          <p:nvPr/>
        </p:nvSpPr>
        <p:spPr>
          <a:xfrm>
            <a:off x="8449110" y="2662813"/>
            <a:ext cx="324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vai ser o custo para o plano de saúde de um cliente com 54 anos?</a:t>
            </a:r>
          </a:p>
        </p:txBody>
      </p:sp>
    </p:spTree>
    <p:extLst>
      <p:ext uri="{BB962C8B-B14F-4D97-AF65-F5344CB8AC3E}">
        <p14:creationId xmlns:p14="http://schemas.microsoft.com/office/powerpoint/2010/main" val="212729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6B74C-B125-4588-9F9F-A58938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094C23-68B2-48C9-B5AD-D85D0D6B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9" y="2704262"/>
            <a:ext cx="1611662" cy="29380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42901F-DDEB-4A0F-8E3F-0676D6548BAA}"/>
              </a:ext>
            </a:extLst>
          </p:cNvPr>
          <p:cNvSpPr txBox="1"/>
          <p:nvPr/>
        </p:nvSpPr>
        <p:spPr>
          <a:xfrm>
            <a:off x="3645998" y="1678074"/>
            <a:ext cx="80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vai ser o custo para o plano de saúde de um cliente com 54 anos?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6B67CE-FE4B-444F-9163-2346A279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8" y="2145430"/>
            <a:ext cx="5514805" cy="342256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6C4F769-A52E-4429-9B9E-B4428137063E}"/>
              </a:ext>
            </a:extLst>
          </p:cNvPr>
          <p:cNvCxnSpPr>
            <a:cxnSpLocks/>
          </p:cNvCxnSpPr>
          <p:nvPr/>
        </p:nvCxnSpPr>
        <p:spPr>
          <a:xfrm>
            <a:off x="2094271" y="2270195"/>
            <a:ext cx="1288026" cy="43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41F01F-F1EF-480F-BE06-8D8148CE81B4}"/>
              </a:ext>
            </a:extLst>
          </p:cNvPr>
          <p:cNvSpPr txBox="1"/>
          <p:nvPr/>
        </p:nvSpPr>
        <p:spPr>
          <a:xfrm>
            <a:off x="383669" y="1829451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Dependente (Y)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FB076C-8CB4-4DA7-BE3C-25F595799B88}"/>
              </a:ext>
            </a:extLst>
          </p:cNvPr>
          <p:cNvSpPr txBox="1"/>
          <p:nvPr/>
        </p:nvSpPr>
        <p:spPr>
          <a:xfrm>
            <a:off x="5026677" y="6248400"/>
            <a:ext cx="27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Independente (x)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2DB772-A473-4BD3-B1B0-1A3E534D34DF}"/>
              </a:ext>
            </a:extLst>
          </p:cNvPr>
          <p:cNvCxnSpPr>
            <a:cxnSpLocks/>
          </p:cNvCxnSpPr>
          <p:nvPr/>
        </p:nvCxnSpPr>
        <p:spPr>
          <a:xfrm flipH="1" flipV="1">
            <a:off x="6474542" y="5636913"/>
            <a:ext cx="329381" cy="6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9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3F34E-C33E-4588-BFF6-D6B9DD09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Calculado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4B06A-6938-43C8-93EF-AB0DE5FE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Criar um modelo – (linha de melhor ajuste)</a:t>
            </a:r>
          </a:p>
          <a:p>
            <a:r>
              <a:rPr lang="pt-BR" dirty="0"/>
              <a:t>O modelo é construído a partir dos dados Históricos</a:t>
            </a:r>
          </a:p>
          <a:p>
            <a:r>
              <a:rPr lang="pt-BR" dirty="0"/>
              <a:t>Depois de pronto, o modelo recebe como entrada o dados que eu quero prever (idade do cliente) e sua saída deve ser a previsão (custo do cliente para o plano de saúde)</a:t>
            </a:r>
          </a:p>
        </p:txBody>
      </p:sp>
    </p:spTree>
    <p:extLst>
      <p:ext uri="{BB962C8B-B14F-4D97-AF65-F5344CB8AC3E}">
        <p14:creationId xmlns:p14="http://schemas.microsoft.com/office/powerpoint/2010/main" val="1941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6B74C-B125-4588-9F9F-A58938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Modelo?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42901F-DDEB-4A0F-8E3F-0676D6548BAA}"/>
              </a:ext>
            </a:extLst>
          </p:cNvPr>
          <p:cNvSpPr txBox="1"/>
          <p:nvPr/>
        </p:nvSpPr>
        <p:spPr>
          <a:xfrm>
            <a:off x="3645998" y="1678074"/>
            <a:ext cx="80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6B67CE-FE4B-444F-9163-2346A279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998" y="2145430"/>
            <a:ext cx="5514805" cy="342256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6C4F769-A52E-4429-9B9E-B4428137063E}"/>
              </a:ext>
            </a:extLst>
          </p:cNvPr>
          <p:cNvCxnSpPr>
            <a:cxnSpLocks/>
          </p:cNvCxnSpPr>
          <p:nvPr/>
        </p:nvCxnSpPr>
        <p:spPr>
          <a:xfrm>
            <a:off x="1881620" y="2801823"/>
            <a:ext cx="3891859" cy="105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41F01F-F1EF-480F-BE06-8D8148CE81B4}"/>
              </a:ext>
            </a:extLst>
          </p:cNvPr>
          <p:cNvSpPr txBox="1"/>
          <p:nvPr/>
        </p:nvSpPr>
        <p:spPr>
          <a:xfrm>
            <a:off x="787706" y="243249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Inclinação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FB076C-8CB4-4DA7-BE3C-25F595799B88}"/>
              </a:ext>
            </a:extLst>
          </p:cNvPr>
          <p:cNvSpPr txBox="1"/>
          <p:nvPr/>
        </p:nvSpPr>
        <p:spPr>
          <a:xfrm>
            <a:off x="6167569" y="6223591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Interceptação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2DB772-A473-4BD3-B1B0-1A3E534D34DF}"/>
              </a:ext>
            </a:extLst>
          </p:cNvPr>
          <p:cNvCxnSpPr>
            <a:cxnSpLocks/>
          </p:cNvCxnSpPr>
          <p:nvPr/>
        </p:nvCxnSpPr>
        <p:spPr>
          <a:xfrm flipH="1" flipV="1">
            <a:off x="4221126" y="4922874"/>
            <a:ext cx="2582798" cy="1325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D5FB-5570-4032-A248-A19711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FF071-6EC2-479D-AECF-209C8F02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63410"/>
          </a:xfrm>
        </p:spPr>
        <p:txBody>
          <a:bodyPr/>
          <a:lstStyle/>
          <a:p>
            <a:r>
              <a:rPr lang="pt-BR" dirty="0"/>
              <a:t>Precisamos de:</a:t>
            </a:r>
          </a:p>
          <a:p>
            <a:pPr lvl="1"/>
            <a:r>
              <a:rPr lang="pt-BR" dirty="0"/>
              <a:t>Inclinação: Correlação</a:t>
            </a:r>
          </a:p>
          <a:p>
            <a:pPr lvl="1"/>
            <a:r>
              <a:rPr lang="pt-BR" dirty="0"/>
              <a:t>Interceptação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D86C5E-BC7E-418E-B5D6-580BBF575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04493"/>
              </p:ext>
            </p:extLst>
          </p:nvPr>
        </p:nvGraphicFramePr>
        <p:xfrm>
          <a:off x="1197987" y="1855129"/>
          <a:ext cx="94532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25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AF1F-335D-410E-A144-73E3F732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F69D7-BDB6-4B26-9F75-0FC5CCD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a força e a direção da relação entre duas variáveis</a:t>
            </a:r>
          </a:p>
          <a:p>
            <a:r>
              <a:rPr lang="pt-BR" dirty="0"/>
              <a:t>Pode ser qualquer valor entre -1 e 1</a:t>
            </a:r>
          </a:p>
          <a:p>
            <a:r>
              <a:rPr lang="pt-BR" dirty="0"/>
              <a:t>Quanto mais próximo de 1 e -1, mas forte é a relação entre as varáveis</a:t>
            </a:r>
          </a:p>
          <a:p>
            <a:r>
              <a:rPr lang="pt-BR" dirty="0"/>
              <a:t>Quanto mais próximo de zero, mais fraca é a relação</a:t>
            </a:r>
          </a:p>
          <a:p>
            <a:r>
              <a:rPr lang="pt-BR" dirty="0"/>
              <a:t>Valores positivos indicam uma correlação positiva (ambos valores crescem ou diminuem)</a:t>
            </a:r>
          </a:p>
          <a:p>
            <a:pPr lvl="1"/>
            <a:r>
              <a:rPr lang="pt-BR" dirty="0"/>
              <a:t>Exemplo: Quanto mais velho o cliente do plano de saúde, maior o custo</a:t>
            </a:r>
          </a:p>
          <a:p>
            <a:r>
              <a:rPr lang="pt-BR" dirty="0"/>
              <a:t>Valores negativos indicam uma correlação negativa (um valor cresce, outro diminui)</a:t>
            </a:r>
          </a:p>
          <a:p>
            <a:pPr lvl="1"/>
            <a:r>
              <a:rPr lang="pt-BR" dirty="0"/>
              <a:t>Exemplo: Quanto mais baixa a temperatura, mais casados são vendidos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0C84E13-F5DA-420D-9135-3EEBC9BDBA11}"/>
              </a:ext>
            </a:extLst>
          </p:cNvPr>
          <p:cNvCxnSpPr/>
          <p:nvPr/>
        </p:nvCxnSpPr>
        <p:spPr>
          <a:xfrm>
            <a:off x="2939845" y="5437239"/>
            <a:ext cx="0" cy="1002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526C0BC-267B-4D50-A892-130D1A7ECD9F}"/>
              </a:ext>
            </a:extLst>
          </p:cNvPr>
          <p:cNvCxnSpPr>
            <a:cxnSpLocks/>
          </p:cNvCxnSpPr>
          <p:nvPr/>
        </p:nvCxnSpPr>
        <p:spPr>
          <a:xfrm flipH="1">
            <a:off x="2939845" y="6440129"/>
            <a:ext cx="1155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F8A701A-EE99-44C3-9CC7-3A9E8ED7BB98}"/>
              </a:ext>
            </a:extLst>
          </p:cNvPr>
          <p:cNvCxnSpPr/>
          <p:nvPr/>
        </p:nvCxnSpPr>
        <p:spPr>
          <a:xfrm>
            <a:off x="6631857" y="5412658"/>
            <a:ext cx="0" cy="1002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6C2A7FC-986F-4424-9F2C-8EB79DCA578A}"/>
              </a:ext>
            </a:extLst>
          </p:cNvPr>
          <p:cNvCxnSpPr>
            <a:cxnSpLocks/>
          </p:cNvCxnSpPr>
          <p:nvPr/>
        </p:nvCxnSpPr>
        <p:spPr>
          <a:xfrm flipH="1">
            <a:off x="6631857" y="6415548"/>
            <a:ext cx="1155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86F8E45-888E-412C-89E0-4E1AB8F4BA03}"/>
              </a:ext>
            </a:extLst>
          </p:cNvPr>
          <p:cNvCxnSpPr>
            <a:cxnSpLocks/>
          </p:cNvCxnSpPr>
          <p:nvPr/>
        </p:nvCxnSpPr>
        <p:spPr>
          <a:xfrm flipH="1">
            <a:off x="2939845" y="5633884"/>
            <a:ext cx="1002890" cy="614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A2F3680-FF3D-4C21-8211-DF40C9F6FFFB}"/>
              </a:ext>
            </a:extLst>
          </p:cNvPr>
          <p:cNvCxnSpPr>
            <a:cxnSpLocks/>
          </p:cNvCxnSpPr>
          <p:nvPr/>
        </p:nvCxnSpPr>
        <p:spPr>
          <a:xfrm flipH="1" flipV="1">
            <a:off x="6639232" y="5791200"/>
            <a:ext cx="995514" cy="314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8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513</TotalTime>
  <Words>484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Ardósia</vt:lpstr>
      <vt:lpstr>Regressão Linear Simples</vt:lpstr>
      <vt:lpstr>Regressão Linear</vt:lpstr>
      <vt:lpstr>Regressão Linear Simples</vt:lpstr>
      <vt:lpstr>Como Funciona?</vt:lpstr>
      <vt:lpstr>Como Funciona?</vt:lpstr>
      <vt:lpstr>Como é Calculado</vt:lpstr>
      <vt:lpstr>Como Criar Modelo?</vt:lpstr>
      <vt:lpstr>Modelo de Regressão Linear</vt:lpstr>
      <vt:lpstr>1. Correlação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76</cp:revision>
  <dcterms:created xsi:type="dcterms:W3CDTF">2016-12-19T13:42:26Z</dcterms:created>
  <dcterms:modified xsi:type="dcterms:W3CDTF">2019-02-24T11:02:40Z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