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sldIdLst>
    <p:sldId id="256" r:id="rId2"/>
    <p:sldId id="258" r:id="rId3"/>
    <p:sldId id="259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880F2-3031-4BAC-8234-3874D2A02EE3}" v="50" dt="2024-01-26T04:04:32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7789\Downloads\application_data(Devendra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7789\Downloads\application_data(Devendra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7789\Downloads\application_data(Devendra)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7789\Downloads\application_data(Devendra)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DD5A13"/>
                </a:solidFill>
              </a:rPr>
              <a:t>0</a:t>
            </a:r>
            <a:r>
              <a:rPr lang="en-US"/>
              <a:t> accounts for the majority of 'TARGET'.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D2D2D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D733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rgbClr val="D2D2D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ED733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rgbClr val="D2D2D2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rgbClr val="D2D2D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ED733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rgbClr val="D2D2D2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v>Total</c:v>
          </c:tx>
          <c:spPr>
            <a:solidFill>
              <a:srgbClr val="D2D2D2"/>
            </a:solidFill>
          </c:spPr>
          <c:dPt>
            <c:idx val="0"/>
            <c:bubble3D val="0"/>
            <c:spPr>
              <a:solidFill>
                <a:srgbClr val="ED733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35-4A20-BDB1-54394F3D8B17}"/>
              </c:ext>
            </c:extLst>
          </c:dPt>
          <c:dPt>
            <c:idx val="1"/>
            <c:bubble3D val="0"/>
            <c:spPr>
              <a:solidFill>
                <a:srgbClr val="D2D2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35-4A20-BDB1-54394F3D8B17}"/>
              </c:ext>
            </c:extLst>
          </c:dPt>
          <c:cat>
            <c:strLit>
              <c:ptCount val="2"/>
              <c:pt idx="0">
                <c:v>0</c:v>
              </c:pt>
              <c:pt idx="1">
                <c:v>1</c:v>
              </c:pt>
            </c:strLit>
          </c:cat>
          <c:val>
            <c:numLit>
              <c:formatCode>General</c:formatCode>
              <c:ptCount val="2"/>
              <c:pt idx="0">
                <c:v>282686</c:v>
              </c:pt>
              <c:pt idx="1">
                <c:v>24825</c:v>
              </c:pt>
            </c:numLit>
          </c:val>
          <c:extLst>
            <c:ext xmlns:c16="http://schemas.microsoft.com/office/drawing/2014/chart" uri="{C3380CC4-5D6E-409C-BE32-E72D297353CC}">
              <c16:uniqueId val="{00000004-1F35-4A20-BDB1-54394F3D8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'TARGET' by 'TARGET' and 'NAME_CONTRACT_TYPE'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2657561323353096E-2"/>
          <c:y val="0.1032442996742671"/>
          <c:w val="0.85921486666018598"/>
          <c:h val="0.6559909718125625"/>
        </c:manualLayout>
      </c:layout>
      <c:barChart>
        <c:barDir val="bar"/>
        <c:grouping val="clustered"/>
        <c:varyColors val="0"/>
        <c:ser>
          <c:idx val="0"/>
          <c:order val="0"/>
          <c:tx>
            <c:v>Cash loans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0</c:v>
              </c:pt>
              <c:pt idx="1">
                <c:v>1</c:v>
              </c:pt>
            </c:strLit>
          </c:cat>
          <c:val>
            <c:numLit>
              <c:formatCode>General</c:formatCode>
              <c:ptCount val="2"/>
              <c:pt idx="0">
                <c:v>255011</c:v>
              </c:pt>
              <c:pt idx="1">
                <c:v>23221</c:v>
              </c:pt>
            </c:numLit>
          </c:val>
          <c:extLst>
            <c:ext xmlns:c16="http://schemas.microsoft.com/office/drawing/2014/chart" uri="{C3380CC4-5D6E-409C-BE32-E72D297353CC}">
              <c16:uniqueId val="{00000000-F4F5-46A8-BEFD-4B95DA6E490B}"/>
            </c:ext>
          </c:extLst>
        </c:ser>
        <c:ser>
          <c:idx val="1"/>
          <c:order val="1"/>
          <c:tx>
            <c:v>Revolving loans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0</c:v>
              </c:pt>
              <c:pt idx="1">
                <c:v>1</c:v>
              </c:pt>
            </c:strLit>
          </c:cat>
          <c:val>
            <c:numLit>
              <c:formatCode>General</c:formatCode>
              <c:ptCount val="2"/>
              <c:pt idx="0">
                <c:v>27675</c:v>
              </c:pt>
              <c:pt idx="1">
                <c:v>1604</c:v>
              </c:pt>
            </c:numLit>
          </c:val>
          <c:extLst>
            <c:ext xmlns:c16="http://schemas.microsoft.com/office/drawing/2014/chart" uri="{C3380CC4-5D6E-409C-BE32-E72D297353CC}">
              <c16:uniqueId val="{00000001-F4F5-46A8-BEFD-4B95DA6E49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-30"/>
        <c:axId val="941124480"/>
        <c:axId val="1209233216"/>
      </c:barChart>
      <c:catAx>
        <c:axId val="941124480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TARGET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9233216"/>
        <c:crosses val="autoZero"/>
        <c:auto val="1"/>
        <c:lblAlgn val="ctr"/>
        <c:lblOffset val="100"/>
        <c:noMultiLvlLbl val="0"/>
      </c:catAx>
      <c:valAx>
        <c:axId val="1209233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TARGET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124480"/>
        <c:crosses val="max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[application_data(Devendra).csv]Sheet1!PivotTable1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679212616347297"/>
          <c:y val="6.12857829650858E-2"/>
          <c:w val="0.76804924599302615"/>
          <c:h val="0.862324444280908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Sheet1!$B$4:$B$5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Sheet1!$B$6</c:f>
              <c:numCache>
                <c:formatCode>General</c:formatCode>
                <c:ptCount val="1"/>
                <c:pt idx="0">
                  <c:v>34863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D4-46D4-A62B-FCE2EE9F9891}"/>
            </c:ext>
          </c:extLst>
        </c:ser>
        <c:ser>
          <c:idx val="1"/>
          <c:order val="1"/>
          <c:tx>
            <c:strRef>
              <c:f>Sheet1!$C$4:$C$5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Sheet1!$C$6</c:f>
              <c:numCache>
                <c:formatCode>General</c:formatCode>
                <c:ptCount val="1"/>
                <c:pt idx="0">
                  <c:v>2656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CD4-46D4-A62B-FCE2EE9F98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5535711"/>
        <c:axId val="967092815"/>
      </c:barChart>
      <c:catAx>
        <c:axId val="1065535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7092815"/>
        <c:crosses val="autoZero"/>
        <c:auto val="1"/>
        <c:lblAlgn val="ctr"/>
        <c:lblOffset val="100"/>
        <c:noMultiLvlLbl val="0"/>
      </c:catAx>
      <c:valAx>
        <c:axId val="967092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535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'TARGET' by 'TARGET' and 'NAME_CONTRACT_TYPE'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2657561323353096E-2"/>
          <c:y val="0.1032442996742671"/>
          <c:w val="0.85921486666018598"/>
          <c:h val="0.6559909718125625"/>
        </c:manualLayout>
      </c:layout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-30"/>
        <c:axId val="941124480"/>
        <c:axId val="1209233216"/>
      </c:barChart>
      <c:catAx>
        <c:axId val="941124480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TARGET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9233216"/>
        <c:crosses val="autoZero"/>
        <c:auto val="1"/>
        <c:lblAlgn val="ctr"/>
        <c:lblOffset val="100"/>
        <c:noMultiLvlLbl val="0"/>
      </c:catAx>
      <c:valAx>
        <c:axId val="1209233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TARGET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124480"/>
        <c:crosses val="max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CFF37-9591-4B0A-B710-9F6DDDE09472}" type="datetimeFigureOut">
              <a:rPr lang="en-CA" smtClean="0"/>
              <a:t>2024-01-25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BE913-9A3F-42E4-B383-EA3A22F37F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445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DBE913-9A3F-42E4-B383-EA3A22F37F4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4093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8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2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2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5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6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5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7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0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0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7A93B028-F8F4-4F84-98D7-2779E4D8B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C254636-BEEC-4E48-BF0C-D2C6BF583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3AF5681-1B96-4C35-AB17-AB7793A4E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1C65047-892E-46D5-9E82-93FB2E432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D2952C-9885-4337-B770-851BDEB88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07DD51-ACE9-4B98-AB77-D23DBEF48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483983-8B4E-40F0-BF70-192D840B7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853237-6306-4734-906A-E334FDEAA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848C5D2-21E8-4E56-B25E-809869A75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1D105A-CA26-0212-8173-A5BDE730E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5797883" cy="3155419"/>
          </a:xfrm>
        </p:spPr>
        <p:txBody>
          <a:bodyPr anchor="b">
            <a:normAutofit/>
          </a:bodyPr>
          <a:lstStyle/>
          <a:p>
            <a:pPr algn="l"/>
            <a:r>
              <a:rPr lang="en-CA" sz="5400" dirty="0"/>
              <a:t>Devendra Singh Shekhawat</a:t>
            </a:r>
            <a:br>
              <a:rPr lang="en-CA" sz="5400" dirty="0"/>
            </a:br>
            <a:endParaRPr lang="en-C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9364F-623E-90CE-860C-C4BD7CF91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5797882" cy="2054306"/>
          </a:xfrm>
        </p:spPr>
        <p:txBody>
          <a:bodyPr anchor="t">
            <a:normAutofit/>
          </a:bodyPr>
          <a:lstStyle/>
          <a:p>
            <a:pPr algn="l"/>
            <a:r>
              <a:rPr lang="en-CA" sz="2200" dirty="0"/>
              <a:t>Step Presentation</a:t>
            </a:r>
          </a:p>
          <a:p>
            <a:pPr algn="l"/>
            <a:r>
              <a:rPr lang="en-CA" sz="2200" dirty="0"/>
              <a:t>Group B Project</a:t>
            </a:r>
          </a:p>
        </p:txBody>
      </p:sp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29158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F7513226-C6E6-4885-A42A-D6411FF0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9BC07C6F-FF27-4C7D-BF5D-4B4B8880B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B062B0F-BCEB-436F-AB59-970CC5EE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2CDB5C4-8E76-40DC-A3EA-AF3D5066EA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88252B-68F7-4FD1-98ED-39451A985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43015DC-C4C8-408D-91FE-CB52233190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E420DB7-0D88-4E37-B948-6FB4A8AD8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8BA96C9-4B69-43D0-A129-4C2DF6571D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9C0CB4-8BF5-4813-A26B-7B3C36368E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1A6261E-C71C-43D5-8164-2B8BB8D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555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43EA5-1534-F1BD-02F0-A60F1033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No. Of Frauds Committed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C825A-C3CE-2965-1F23-5BAB7FBE1E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Here, 1 represents frauds committed and 0 represents loan approved.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7639C-1DBE-4BE6-BB1C-D1079460A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Comparison between </a:t>
            </a:r>
            <a:r>
              <a:rPr lang="en-CA" dirty="0" err="1"/>
              <a:t>Frands</a:t>
            </a:r>
            <a:r>
              <a:rPr lang="en-CA" dirty="0"/>
              <a:t> and Loan </a:t>
            </a:r>
            <a:r>
              <a:rPr lang="en-CA" dirty="0" err="1"/>
              <a:t>Appproved</a:t>
            </a:r>
            <a:r>
              <a:rPr lang="en-CA" dirty="0"/>
              <a:t>,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69FEEC2-08F7-BA95-2007-1D38DF43143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0798169"/>
              </p:ext>
            </p:extLst>
          </p:nvPr>
        </p:nvGraphicFramePr>
        <p:xfrm>
          <a:off x="839788" y="2505074"/>
          <a:ext cx="3793172" cy="1721486"/>
        </p:xfrm>
        <a:graphic>
          <a:graphicData uri="http://schemas.openxmlformats.org/drawingml/2006/table">
            <a:tbl>
              <a:tblPr/>
              <a:tblGrid>
                <a:gridCol w="1593078">
                  <a:extLst>
                    <a:ext uri="{9D8B030D-6E8A-4147-A177-3AD203B41FA5}">
                      <a16:colId xmlns:a16="http://schemas.microsoft.com/office/drawing/2014/main" val="3582444169"/>
                    </a:ext>
                  </a:extLst>
                </a:gridCol>
                <a:gridCol w="2200094">
                  <a:extLst>
                    <a:ext uri="{9D8B030D-6E8A-4147-A177-3AD203B41FA5}">
                      <a16:colId xmlns:a16="http://schemas.microsoft.com/office/drawing/2014/main" val="2804013201"/>
                    </a:ext>
                  </a:extLst>
                </a:gridCol>
              </a:tblGrid>
              <a:tr h="418163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TARGET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Count of TARGET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827780"/>
                  </a:ext>
                </a:extLst>
              </a:tr>
              <a:tr h="418163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282686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707889"/>
                  </a:ext>
                </a:extLst>
              </a:tr>
              <a:tr h="44258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24825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84122"/>
                  </a:ext>
                </a:extLst>
              </a:tr>
              <a:tr h="4425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307511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738748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 descr="Chart type: Doughnut. 0 accounts for the majority of 'TARGET'.&#10;&#10;Description automatically generated">
            <a:extLst>
              <a:ext uri="{FF2B5EF4-FFF2-40B4-BE49-F238E27FC236}">
                <a16:creationId xmlns:a16="http://schemas.microsoft.com/office/drawing/2014/main" id="{F25E6126-AC79-D0CC-44C1-C1840F112B1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93737024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469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AE36-EF26-BABB-EB45-78AF325E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32326"/>
          </a:xfrm>
        </p:spPr>
        <p:txBody>
          <a:bodyPr>
            <a:normAutofit fontScale="90000"/>
          </a:bodyPr>
          <a:lstStyle/>
          <a:p>
            <a:r>
              <a:rPr lang="en-CA" dirty="0"/>
              <a:t>Frauds committed by cash loans and revolving loans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213737-FEB4-3D3F-3407-EA87236B6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125" y="4155757"/>
            <a:ext cx="3932237" cy="131271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142E6-06EA-0CFD-B825-634A8063E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00" y="2057400"/>
            <a:ext cx="5696900" cy="3643948"/>
          </a:xfrm>
        </p:spPr>
        <p:txBody>
          <a:bodyPr/>
          <a:lstStyle/>
          <a:p>
            <a:r>
              <a:rPr lang="en-CA" dirty="0"/>
              <a:t>The below mentioned table represents that frauds committed via cash loans are 23221 whereas frauds committed via revolving loans are 1604.</a:t>
            </a:r>
          </a:p>
        </p:txBody>
      </p:sp>
      <p:graphicFrame>
        <p:nvGraphicFramePr>
          <p:cNvPr id="5" name="Content Placeholder 4" descr="Chart type: Clustered Bar. 'TARGET' by 'TARGET' and 'NAME_CONTRACT_TYPE'&#10;&#10;Description automatically generated">
            <a:extLst>
              <a:ext uri="{FF2B5EF4-FFF2-40B4-BE49-F238E27FC236}">
                <a16:creationId xmlns:a16="http://schemas.microsoft.com/office/drawing/2014/main" id="{D1A312F6-158D-60C6-E46C-4B7B769CE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713462"/>
              </p:ext>
            </p:extLst>
          </p:nvPr>
        </p:nvGraphicFramePr>
        <p:xfrm>
          <a:off x="6898640" y="987425"/>
          <a:ext cx="4456748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541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DBC24-A3C6-C061-9BCC-5ED3D99C3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38355"/>
          </a:xfrm>
        </p:spPr>
        <p:txBody>
          <a:bodyPr/>
          <a:lstStyle/>
          <a:p>
            <a:r>
              <a:rPr lang="en-CA" b="1" i="0" u="none" strike="noStrike" dirty="0"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BASEMENTAREA_AVG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338BA-8410-9CFA-19D6-D137723A2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The basement area avg </a:t>
            </a:r>
            <a:r>
              <a:rPr lang="en-US" dirty="0">
                <a:solidFill>
                  <a:srgbClr val="5F6368"/>
                </a:solidFill>
                <a:latin typeface="Roboto Mono" panose="020F0502020204030204" pitchFamily="49" charset="0"/>
              </a:rPr>
              <a:t>n</a:t>
            </a:r>
            <a:r>
              <a:rPr lang="en-US" b="0" i="0" dirty="0">
                <a:solidFill>
                  <a:srgbClr val="5F6368"/>
                </a:solidFill>
                <a:effectLst/>
                <a:latin typeface="Roboto Mono" panose="020F0502020204030204" pitchFamily="49" charset="0"/>
              </a:rPr>
              <a:t>ormalized information about building where the client lives.</a:t>
            </a:r>
          </a:p>
          <a:p>
            <a:r>
              <a:rPr lang="en-US" dirty="0">
                <a:solidFill>
                  <a:srgbClr val="5F6368"/>
                </a:solidFill>
                <a:latin typeface="Roboto Mono" panose="020F0502020204030204" pitchFamily="49" charset="0"/>
              </a:rPr>
              <a:t>Here, </a:t>
            </a:r>
            <a:r>
              <a:rPr lang="en-CA" dirty="0"/>
              <a:t>14775</a:t>
            </a:r>
            <a:r>
              <a:rPr lang="en-US" dirty="0">
                <a:solidFill>
                  <a:srgbClr val="5F6368"/>
                </a:solidFill>
                <a:latin typeface="Roboto Mono" panose="020F0502020204030204" pitchFamily="49" charset="0"/>
              </a:rPr>
              <a:t> are the clients who does not have basement and </a:t>
            </a:r>
            <a:r>
              <a:rPr lang="en-CA" dirty="0"/>
              <a:t>292766 are the clients who have particular basement size.</a:t>
            </a:r>
          </a:p>
          <a:p>
            <a:endParaRPr lang="en-US" b="0" i="0" dirty="0">
              <a:solidFill>
                <a:srgbClr val="5F6368"/>
              </a:solidFill>
              <a:effectLst/>
              <a:latin typeface="Roboto Mono" panose="020F0502020204030204" pitchFamily="49" charset="0"/>
            </a:endParaRPr>
          </a:p>
          <a:p>
            <a:endParaRPr lang="en-US" b="0" i="0" dirty="0">
              <a:solidFill>
                <a:srgbClr val="5F6368"/>
              </a:solidFill>
              <a:effectLst/>
              <a:latin typeface="Roboto Mono" panose="020F0502020204030204" pitchFamily="49" charset="0"/>
            </a:endParaRPr>
          </a:p>
          <a:p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FC2B1B-29A9-CF26-A0B3-46032CD10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149071"/>
              </p:ext>
            </p:extLst>
          </p:nvPr>
        </p:nvGraphicFramePr>
        <p:xfrm>
          <a:off x="836611" y="4303039"/>
          <a:ext cx="5081109" cy="1166108"/>
        </p:xfrm>
        <a:graphic>
          <a:graphicData uri="http://schemas.openxmlformats.org/drawingml/2006/table">
            <a:tbl>
              <a:tblPr/>
              <a:tblGrid>
                <a:gridCol w="1902287">
                  <a:extLst>
                    <a:ext uri="{9D8B030D-6E8A-4147-A177-3AD203B41FA5}">
                      <a16:colId xmlns:a16="http://schemas.microsoft.com/office/drawing/2014/main" val="3864548314"/>
                    </a:ext>
                  </a:extLst>
                </a:gridCol>
                <a:gridCol w="1076294">
                  <a:extLst>
                    <a:ext uri="{9D8B030D-6E8A-4147-A177-3AD203B41FA5}">
                      <a16:colId xmlns:a16="http://schemas.microsoft.com/office/drawing/2014/main" val="3119898185"/>
                    </a:ext>
                  </a:extLst>
                </a:gridCol>
                <a:gridCol w="813478">
                  <a:extLst>
                    <a:ext uri="{9D8B030D-6E8A-4147-A177-3AD203B41FA5}">
                      <a16:colId xmlns:a16="http://schemas.microsoft.com/office/drawing/2014/main" val="3330298753"/>
                    </a:ext>
                  </a:extLst>
                </a:gridCol>
                <a:gridCol w="475572">
                  <a:extLst>
                    <a:ext uri="{9D8B030D-6E8A-4147-A177-3AD203B41FA5}">
                      <a16:colId xmlns:a16="http://schemas.microsoft.com/office/drawing/2014/main" val="1332593108"/>
                    </a:ext>
                  </a:extLst>
                </a:gridCol>
                <a:gridCol w="813478">
                  <a:extLst>
                    <a:ext uri="{9D8B030D-6E8A-4147-A177-3AD203B41FA5}">
                      <a16:colId xmlns:a16="http://schemas.microsoft.com/office/drawing/2014/main" val="2325582242"/>
                    </a:ext>
                  </a:extLst>
                </a:gridCol>
              </a:tblGrid>
              <a:tr h="215705"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Column Labels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73638"/>
                  </a:ext>
                </a:extLst>
              </a:tr>
              <a:tr h="550233"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(blank)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399675"/>
                  </a:ext>
                </a:extLst>
              </a:tr>
              <a:tr h="40017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 of BASEMENTAREA_AVG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0.088952223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0.081548082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0.088442219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307312"/>
                  </a:ext>
                </a:extLst>
              </a:tr>
            </a:tbl>
          </a:graphicData>
        </a:graphic>
      </p:graphicFrame>
      <p:graphicFrame>
        <p:nvGraphicFramePr>
          <p:cNvPr id="6" name="Picture Placeholder 5">
            <a:extLst>
              <a:ext uri="{FF2B5EF4-FFF2-40B4-BE49-F238E27FC236}">
                <a16:creationId xmlns:a16="http://schemas.microsoft.com/office/drawing/2014/main" id="{2FC666F3-0AF7-EDD2-D7B7-F439E3AF61C2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997318645"/>
              </p:ext>
            </p:extLst>
          </p:nvPr>
        </p:nvGraphicFramePr>
        <p:xfrm>
          <a:off x="5995358" y="987426"/>
          <a:ext cx="5360030" cy="3315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821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670D2-755D-4643-3852-C35E684D3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8E6C-6141-F608-F4A0-26ECAB36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32326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Cars Owned by people with basement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2309B-6FCA-EC33-D1A2-98C5E0065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855053"/>
            <a:ext cx="5848299" cy="3643948"/>
          </a:xfrm>
        </p:spPr>
        <p:txBody>
          <a:bodyPr/>
          <a:lstStyle/>
          <a:p>
            <a:r>
              <a:rPr lang="en-CA" dirty="0"/>
              <a:t>The given table 1 represent case where cars are owned by 41508 people who also have basement area. Also, this given data is categorized on the basis of gender as well.</a:t>
            </a:r>
          </a:p>
          <a:p>
            <a:endParaRPr lang="en-CA" dirty="0"/>
          </a:p>
          <a:p>
            <a:r>
              <a:rPr lang="en-CA" dirty="0"/>
              <a:t>Similarly, table 2 represent people with no cars who have basement area and further this data is categorized on the basis of gender.</a:t>
            </a:r>
          </a:p>
        </p:txBody>
      </p:sp>
      <p:graphicFrame>
        <p:nvGraphicFramePr>
          <p:cNvPr id="5" name="Content Placeholder 4" descr="Chart type: Clustered Bar. 'TARGET' by 'TARGET' and 'NAME_CONTRACT_TYPE'&#10;&#10;Description automatically generated">
            <a:extLst>
              <a:ext uri="{FF2B5EF4-FFF2-40B4-BE49-F238E27FC236}">
                <a16:creationId xmlns:a16="http://schemas.microsoft.com/office/drawing/2014/main" id="{08A3F6C9-E9FD-79CF-7FE0-EA9E906615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204757"/>
              </p:ext>
            </p:extLst>
          </p:nvPr>
        </p:nvGraphicFramePr>
        <p:xfrm>
          <a:off x="6996112" y="500592"/>
          <a:ext cx="4456748" cy="499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B13497-9FB0-4B8F-304A-A67C812A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2507"/>
              </p:ext>
            </p:extLst>
          </p:nvPr>
        </p:nvGraphicFramePr>
        <p:xfrm>
          <a:off x="6996112" y="1389525"/>
          <a:ext cx="4356100" cy="702868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80936360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2289443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5822668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5022266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73404660"/>
                    </a:ext>
                  </a:extLst>
                </a:gridCol>
              </a:tblGrid>
              <a:tr h="96932"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Column Labels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904544"/>
                  </a:ext>
                </a:extLst>
              </a:tr>
              <a:tr h="354888"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82924"/>
                  </a:ext>
                </a:extLst>
              </a:tr>
              <a:tr h="102593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Count of BASEMENTAREA_AVG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18558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22949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41508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11992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3AC4AC-2B03-9A97-B2AB-C85692603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720154"/>
              </p:ext>
            </p:extLst>
          </p:nvPr>
        </p:nvGraphicFramePr>
        <p:xfrm>
          <a:off x="6996112" y="3282537"/>
          <a:ext cx="4356100" cy="702867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1022952944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14616709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793107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56598511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478063372"/>
                    </a:ext>
                  </a:extLst>
                </a:gridCol>
              </a:tblGrid>
              <a:tr h="234289"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Column Labels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809150"/>
                  </a:ext>
                </a:extLst>
              </a:tr>
              <a:tr h="234289"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021311"/>
                  </a:ext>
                </a:extLst>
              </a:tr>
              <a:tr h="23428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Count of BASEMENTAREA_AVG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66968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19090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86060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815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09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4D66-7918-212B-64FC-92E67487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8274"/>
            <a:ext cx="10515600" cy="108857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5F6368"/>
                </a:solidFill>
                <a:latin typeface="Roboto Mono" panose="00000009000000000000" pitchFamily="49" charset="0"/>
              </a:rPr>
              <a:t>Properties owned (Flat/House)</a:t>
            </a:r>
            <a:endParaRPr lang="en-CA" b="1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F8B5EDAA-81EA-DB50-6A2B-9D5BC17E22E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78656990"/>
              </p:ext>
            </p:extLst>
          </p:nvPr>
        </p:nvGraphicFramePr>
        <p:xfrm>
          <a:off x="6769099" y="2786742"/>
          <a:ext cx="4125323" cy="1193073"/>
        </p:xfrm>
        <a:graphic>
          <a:graphicData uri="http://schemas.openxmlformats.org/drawingml/2006/table">
            <a:tbl>
              <a:tblPr/>
              <a:tblGrid>
                <a:gridCol w="1891868">
                  <a:extLst>
                    <a:ext uri="{9D8B030D-6E8A-4147-A177-3AD203B41FA5}">
                      <a16:colId xmlns:a16="http://schemas.microsoft.com/office/drawing/2014/main" val="2061700454"/>
                    </a:ext>
                  </a:extLst>
                </a:gridCol>
                <a:gridCol w="1129866">
                  <a:extLst>
                    <a:ext uri="{9D8B030D-6E8A-4147-A177-3AD203B41FA5}">
                      <a16:colId xmlns:a16="http://schemas.microsoft.com/office/drawing/2014/main" val="2811868023"/>
                    </a:ext>
                  </a:extLst>
                </a:gridCol>
                <a:gridCol w="354725">
                  <a:extLst>
                    <a:ext uri="{9D8B030D-6E8A-4147-A177-3AD203B41FA5}">
                      <a16:colId xmlns:a16="http://schemas.microsoft.com/office/drawing/2014/main" val="2155506479"/>
                    </a:ext>
                  </a:extLst>
                </a:gridCol>
                <a:gridCol w="748864">
                  <a:extLst>
                    <a:ext uri="{9D8B030D-6E8A-4147-A177-3AD203B41FA5}">
                      <a16:colId xmlns:a16="http://schemas.microsoft.com/office/drawing/2014/main" val="2076324277"/>
                    </a:ext>
                  </a:extLst>
                </a:gridCol>
              </a:tblGrid>
              <a:tr h="397691"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Column Labels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600372"/>
                  </a:ext>
                </a:extLst>
              </a:tr>
              <a:tr h="397691"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588301"/>
                  </a:ext>
                </a:extLst>
              </a:tr>
              <a:tr h="397691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Count of BASEMENTAREA_AVG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34863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2656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37519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1510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0">
            <a:extLst>
              <a:ext uri="{FF2B5EF4-FFF2-40B4-BE49-F238E27FC236}">
                <a16:creationId xmlns:a16="http://schemas.microsoft.com/office/drawing/2014/main" id="{3A86E6B8-4FC0-E2F7-3EAD-612DB93D7DD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10776956"/>
              </p:ext>
            </p:extLst>
          </p:nvPr>
        </p:nvGraphicFramePr>
        <p:xfrm>
          <a:off x="838199" y="2786743"/>
          <a:ext cx="4456612" cy="1193073"/>
        </p:xfrm>
        <a:graphic>
          <a:graphicData uri="http://schemas.openxmlformats.org/drawingml/2006/table">
            <a:tbl>
              <a:tblPr/>
              <a:tblGrid>
                <a:gridCol w="1995872">
                  <a:extLst>
                    <a:ext uri="{9D8B030D-6E8A-4147-A177-3AD203B41FA5}">
                      <a16:colId xmlns:a16="http://schemas.microsoft.com/office/drawing/2014/main" val="504965880"/>
                    </a:ext>
                  </a:extLst>
                </a:gridCol>
                <a:gridCol w="1191979">
                  <a:extLst>
                    <a:ext uri="{9D8B030D-6E8A-4147-A177-3AD203B41FA5}">
                      <a16:colId xmlns:a16="http://schemas.microsoft.com/office/drawing/2014/main" val="1471502063"/>
                    </a:ext>
                  </a:extLst>
                </a:gridCol>
                <a:gridCol w="374226">
                  <a:extLst>
                    <a:ext uri="{9D8B030D-6E8A-4147-A177-3AD203B41FA5}">
                      <a16:colId xmlns:a16="http://schemas.microsoft.com/office/drawing/2014/main" val="979178611"/>
                    </a:ext>
                  </a:extLst>
                </a:gridCol>
                <a:gridCol w="894535">
                  <a:extLst>
                    <a:ext uri="{9D8B030D-6E8A-4147-A177-3AD203B41FA5}">
                      <a16:colId xmlns:a16="http://schemas.microsoft.com/office/drawing/2014/main" val="1371654338"/>
                    </a:ext>
                  </a:extLst>
                </a:gridCol>
              </a:tblGrid>
              <a:tr h="196259"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Column Labels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754029"/>
                  </a:ext>
                </a:extLst>
              </a:tr>
              <a:tr h="498407"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063560"/>
                  </a:ext>
                </a:extLst>
              </a:tr>
              <a:tr h="49840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Count of BASEMENTAREA_AVG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83918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6131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90049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14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56219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213A22"/>
      </a:dk2>
      <a:lt2>
        <a:srgbClr val="E8E3E2"/>
      </a:lt2>
      <a:accent1>
        <a:srgbClr val="38B1C2"/>
      </a:accent1>
      <a:accent2>
        <a:srgbClr val="28B48B"/>
      </a:accent2>
      <a:accent3>
        <a:srgbClr val="35B95B"/>
      </a:accent3>
      <a:accent4>
        <a:srgbClr val="3BB829"/>
      </a:accent4>
      <a:accent5>
        <a:srgbClr val="77B033"/>
      </a:accent5>
      <a:accent6>
        <a:srgbClr val="A3A825"/>
      </a:accent6>
      <a:hlink>
        <a:srgbClr val="549030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298</Words>
  <Application>Microsoft Office PowerPoint</Application>
  <PresentationFormat>Widescreen</PresentationFormat>
  <Paragraphs>78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Aptos</vt:lpstr>
      <vt:lpstr>Aptos Narrow</vt:lpstr>
      <vt:lpstr>Arial</vt:lpstr>
      <vt:lpstr>Avenir Next LT Pro</vt:lpstr>
      <vt:lpstr>AvenirNext LT Pro Medium</vt:lpstr>
      <vt:lpstr>Roboto Mono</vt:lpstr>
      <vt:lpstr>Rockwell</vt:lpstr>
      <vt:lpstr>Segoe UI</vt:lpstr>
      <vt:lpstr>ExploreVTI</vt:lpstr>
      <vt:lpstr>Devendra Singh Shekhawat </vt:lpstr>
      <vt:lpstr>No. Of Frauds Committed</vt:lpstr>
      <vt:lpstr>Frauds committed by cash loans and revolving loans</vt:lpstr>
      <vt:lpstr>BASEMENTAREA_AVG</vt:lpstr>
      <vt:lpstr>Cars Owned by people with basement</vt:lpstr>
      <vt:lpstr>Properties owned (Flat/House)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Devendra Singh Shekhawat </dc:title>
  <dc:creator>Devendra Singh Shekhawat</dc:creator>
  <cp:lastModifiedBy>Devendra Singh Shekhawat</cp:lastModifiedBy>
  <cp:revision>2</cp:revision>
  <dcterms:created xsi:type="dcterms:W3CDTF">2024-01-24T04:05:42Z</dcterms:created>
  <dcterms:modified xsi:type="dcterms:W3CDTF">2024-01-26T04:06:28Z</dcterms:modified>
</cp:coreProperties>
</file>