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2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rba\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urba\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urba\Desktop\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[Book1.xlsx]Suggestion2!PivotTable2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'TARGET' by 'NAME_CONTRACT_TYPE' and 'CODE_GENDER'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Suggestion2!$B$2:$B$3</c:f>
              <c:strCache>
                <c:ptCount val="1"/>
                <c:pt idx="0">
                  <c:v>F</c:v>
                </c:pt>
              </c:strCache>
            </c:strRef>
          </c:tx>
          <c:spPr>
            <a:solidFill>
              <a:schemeClr val="accent1"/>
            </a:solidFill>
            <a:ln>
              <a:noFill/>
            </a:ln>
            <a:effectLst/>
          </c:spPr>
          <c:invertIfNegative val="0"/>
          <c:cat>
            <c:strRef>
              <c:f>Suggestion2!$A$4:$A$6</c:f>
              <c:strCache>
                <c:ptCount val="2"/>
                <c:pt idx="0">
                  <c:v>Cash loans</c:v>
                </c:pt>
                <c:pt idx="1">
                  <c:v>Revolving loans</c:v>
                </c:pt>
              </c:strCache>
            </c:strRef>
          </c:cat>
          <c:val>
            <c:numRef>
              <c:f>Suggestion2!$B$4:$B$6</c:f>
              <c:numCache>
                <c:formatCode>General</c:formatCode>
                <c:ptCount val="2"/>
                <c:pt idx="0">
                  <c:v>182800</c:v>
                </c:pt>
                <c:pt idx="1">
                  <c:v>19648</c:v>
                </c:pt>
              </c:numCache>
            </c:numRef>
          </c:val>
          <c:extLst>
            <c:ext xmlns:c16="http://schemas.microsoft.com/office/drawing/2014/chart" uri="{C3380CC4-5D6E-409C-BE32-E72D297353CC}">
              <c16:uniqueId val="{00000000-3E57-4987-99D7-A9272ECFF141}"/>
            </c:ext>
          </c:extLst>
        </c:ser>
        <c:ser>
          <c:idx val="1"/>
          <c:order val="1"/>
          <c:tx>
            <c:strRef>
              <c:f>Suggestion2!$C$2:$C$3</c:f>
              <c:strCache>
                <c:ptCount val="1"/>
                <c:pt idx="0">
                  <c:v>M</c:v>
                </c:pt>
              </c:strCache>
            </c:strRef>
          </c:tx>
          <c:spPr>
            <a:solidFill>
              <a:schemeClr val="accent2"/>
            </a:solidFill>
            <a:ln>
              <a:noFill/>
            </a:ln>
            <a:effectLst/>
          </c:spPr>
          <c:invertIfNegative val="0"/>
          <c:cat>
            <c:strRef>
              <c:f>Suggestion2!$A$4:$A$6</c:f>
              <c:strCache>
                <c:ptCount val="2"/>
                <c:pt idx="0">
                  <c:v>Cash loans</c:v>
                </c:pt>
                <c:pt idx="1">
                  <c:v>Revolving loans</c:v>
                </c:pt>
              </c:strCache>
            </c:strRef>
          </c:cat>
          <c:val>
            <c:numRef>
              <c:f>Suggestion2!$C$4:$C$6</c:f>
              <c:numCache>
                <c:formatCode>General</c:formatCode>
                <c:ptCount val="2"/>
                <c:pt idx="0">
                  <c:v>95432</c:v>
                </c:pt>
                <c:pt idx="1">
                  <c:v>9627</c:v>
                </c:pt>
              </c:numCache>
            </c:numRef>
          </c:val>
          <c:extLst>
            <c:ext xmlns:c16="http://schemas.microsoft.com/office/drawing/2014/chart" uri="{C3380CC4-5D6E-409C-BE32-E72D297353CC}">
              <c16:uniqueId val="{00000001-3E57-4987-99D7-A9272ECFF141}"/>
            </c:ext>
          </c:extLst>
        </c:ser>
        <c:ser>
          <c:idx val="2"/>
          <c:order val="2"/>
          <c:tx>
            <c:strRef>
              <c:f>Suggestion2!$D$2:$D$3</c:f>
              <c:strCache>
                <c:ptCount val="1"/>
                <c:pt idx="0">
                  <c:v>XNA</c:v>
                </c:pt>
              </c:strCache>
            </c:strRef>
          </c:tx>
          <c:spPr>
            <a:solidFill>
              <a:schemeClr val="accent3"/>
            </a:solidFill>
            <a:ln>
              <a:noFill/>
            </a:ln>
            <a:effectLst/>
          </c:spPr>
          <c:invertIfNegative val="0"/>
          <c:cat>
            <c:strRef>
              <c:f>Suggestion2!$A$4:$A$6</c:f>
              <c:strCache>
                <c:ptCount val="2"/>
                <c:pt idx="0">
                  <c:v>Cash loans</c:v>
                </c:pt>
                <c:pt idx="1">
                  <c:v>Revolving loans</c:v>
                </c:pt>
              </c:strCache>
            </c:strRef>
          </c:cat>
          <c:val>
            <c:numRef>
              <c:f>Suggestion2!$D$4:$D$6</c:f>
              <c:numCache>
                <c:formatCode>General</c:formatCode>
                <c:ptCount val="2"/>
                <c:pt idx="1">
                  <c:v>4</c:v>
                </c:pt>
              </c:numCache>
            </c:numRef>
          </c:val>
          <c:extLst>
            <c:ext xmlns:c16="http://schemas.microsoft.com/office/drawing/2014/chart" uri="{C3380CC4-5D6E-409C-BE32-E72D297353CC}">
              <c16:uniqueId val="{00000002-3E57-4987-99D7-A9272ECFF141}"/>
            </c:ext>
          </c:extLst>
        </c:ser>
        <c:dLbls>
          <c:showLegendKey val="0"/>
          <c:showVal val="0"/>
          <c:showCatName val="0"/>
          <c:showSerName val="0"/>
          <c:showPercent val="0"/>
          <c:showBubbleSize val="0"/>
        </c:dLbls>
        <c:gapWidth val="160"/>
        <c:overlap val="-30"/>
        <c:axId val="622428351"/>
        <c:axId val="202957999"/>
      </c:barChart>
      <c:catAx>
        <c:axId val="622428351"/>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NAME_CONTRACT_TYPE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57999"/>
        <c:crosses val="autoZero"/>
        <c:auto val="1"/>
        <c:lblAlgn val="ctr"/>
        <c:lblOffset val="100"/>
        <c:noMultiLvlLbl val="0"/>
      </c:catAx>
      <c:valAx>
        <c:axId val="202957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TARGET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2428351"/>
        <c:crosses val="max"/>
        <c:crossBetween val="between"/>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[Book1.xlsx]Suggestion5!PivotTable5</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Suggestion5!$C$2</c:f>
              <c:strCache>
                <c:ptCount val="1"/>
                <c:pt idx="0">
                  <c:v>Total</c:v>
                </c:pt>
              </c:strCache>
            </c:strRef>
          </c:tx>
          <c:spPr>
            <a:solidFill>
              <a:schemeClr val="accent1"/>
            </a:solidFill>
            <a:ln>
              <a:noFill/>
            </a:ln>
            <a:effectLst/>
          </c:spPr>
          <c:invertIfNegative val="0"/>
          <c:cat>
            <c:multiLvlStrRef>
              <c:f>Suggestion5!$A$3:$B$10</c:f>
              <c:multiLvlStrCache>
                <c:ptCount val="5"/>
                <c:lvl>
                  <c:pt idx="0">
                    <c:v>F</c:v>
                  </c:pt>
                  <c:pt idx="1">
                    <c:v>M</c:v>
                  </c:pt>
                  <c:pt idx="2">
                    <c:v>XNA</c:v>
                  </c:pt>
                  <c:pt idx="3">
                    <c:v>F</c:v>
                  </c:pt>
                  <c:pt idx="4">
                    <c:v>M</c:v>
                  </c:pt>
                </c:lvl>
                <c:lvl>
                  <c:pt idx="0">
                    <c:v>0</c:v>
                  </c:pt>
                  <c:pt idx="3">
                    <c:v>1</c:v>
                  </c:pt>
                </c:lvl>
              </c:multiLvlStrCache>
            </c:multiLvlStrRef>
          </c:cat>
          <c:val>
            <c:numRef>
              <c:f>Suggestion5!$C$3:$C$10</c:f>
              <c:numCache>
                <c:formatCode>General</c:formatCode>
                <c:ptCount val="5"/>
                <c:pt idx="0">
                  <c:v>188278</c:v>
                </c:pt>
                <c:pt idx="1">
                  <c:v>94404</c:v>
                </c:pt>
                <c:pt idx="2">
                  <c:v>4</c:v>
                </c:pt>
                <c:pt idx="3">
                  <c:v>14170</c:v>
                </c:pt>
                <c:pt idx="4">
                  <c:v>10655</c:v>
                </c:pt>
              </c:numCache>
            </c:numRef>
          </c:val>
          <c:extLst>
            <c:ext xmlns:c16="http://schemas.microsoft.com/office/drawing/2014/chart" uri="{C3380CC4-5D6E-409C-BE32-E72D297353CC}">
              <c16:uniqueId val="{00000000-0434-4819-8F30-AD40BBD0A2BC}"/>
            </c:ext>
          </c:extLst>
        </c:ser>
        <c:dLbls>
          <c:showLegendKey val="0"/>
          <c:showVal val="0"/>
          <c:showCatName val="0"/>
          <c:showSerName val="0"/>
          <c:showPercent val="0"/>
          <c:showBubbleSize val="0"/>
        </c:dLbls>
        <c:gapWidth val="219"/>
        <c:overlap val="-27"/>
        <c:axId val="373074095"/>
        <c:axId val="331732031"/>
      </c:barChart>
      <c:catAx>
        <c:axId val="373074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32031"/>
        <c:crosses val="autoZero"/>
        <c:auto val="1"/>
        <c:lblAlgn val="ctr"/>
        <c:lblOffset val="100"/>
        <c:noMultiLvlLbl val="0"/>
      </c:catAx>
      <c:valAx>
        <c:axId val="331732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074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[Book1.xlsx]Suggestion5!PivotTable5</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Suggestion5!$C$2</c:f>
              <c:strCache>
                <c:ptCount val="1"/>
                <c:pt idx="0">
                  <c:v>Total</c:v>
                </c:pt>
              </c:strCache>
            </c:strRef>
          </c:tx>
          <c:spPr>
            <a:solidFill>
              <a:schemeClr val="accent1"/>
            </a:solidFill>
            <a:ln>
              <a:noFill/>
            </a:ln>
            <a:effectLst/>
          </c:spPr>
          <c:invertIfNegative val="0"/>
          <c:cat>
            <c:multiLvlStrRef>
              <c:f>Suggestion5!$A$3:$B$10</c:f>
              <c:multiLvlStrCache>
                <c:ptCount val="5"/>
                <c:lvl>
                  <c:pt idx="0">
                    <c:v>F</c:v>
                  </c:pt>
                  <c:pt idx="1">
                    <c:v>M</c:v>
                  </c:pt>
                  <c:pt idx="2">
                    <c:v>XNA</c:v>
                  </c:pt>
                  <c:pt idx="3">
                    <c:v>F</c:v>
                  </c:pt>
                  <c:pt idx="4">
                    <c:v>M</c:v>
                  </c:pt>
                </c:lvl>
                <c:lvl>
                  <c:pt idx="0">
                    <c:v>0</c:v>
                  </c:pt>
                  <c:pt idx="3">
                    <c:v>1</c:v>
                  </c:pt>
                </c:lvl>
              </c:multiLvlStrCache>
            </c:multiLvlStrRef>
          </c:cat>
          <c:val>
            <c:numRef>
              <c:f>Suggestion5!$C$3:$C$10</c:f>
              <c:numCache>
                <c:formatCode>General</c:formatCode>
                <c:ptCount val="5"/>
                <c:pt idx="0">
                  <c:v>188278</c:v>
                </c:pt>
                <c:pt idx="1">
                  <c:v>94404</c:v>
                </c:pt>
                <c:pt idx="2">
                  <c:v>4</c:v>
                </c:pt>
                <c:pt idx="3">
                  <c:v>14170</c:v>
                </c:pt>
                <c:pt idx="4">
                  <c:v>10655</c:v>
                </c:pt>
              </c:numCache>
            </c:numRef>
          </c:val>
          <c:extLst>
            <c:ext xmlns:c16="http://schemas.microsoft.com/office/drawing/2014/chart" uri="{C3380CC4-5D6E-409C-BE32-E72D297353CC}">
              <c16:uniqueId val="{00000000-439D-4726-81B5-E047BDBA4162}"/>
            </c:ext>
          </c:extLst>
        </c:ser>
        <c:dLbls>
          <c:showLegendKey val="0"/>
          <c:showVal val="0"/>
          <c:showCatName val="0"/>
          <c:showSerName val="0"/>
          <c:showPercent val="0"/>
          <c:showBubbleSize val="0"/>
        </c:dLbls>
        <c:gapWidth val="219"/>
        <c:overlap val="-27"/>
        <c:axId val="373074095"/>
        <c:axId val="331732031"/>
      </c:barChart>
      <c:catAx>
        <c:axId val="373074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32031"/>
        <c:crosses val="autoZero"/>
        <c:auto val="1"/>
        <c:lblAlgn val="ctr"/>
        <c:lblOffset val="100"/>
        <c:noMultiLvlLbl val="0"/>
      </c:catAx>
      <c:valAx>
        <c:axId val="331732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074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7AF6-AB53-442F-BEBF-F0B8C9D3F7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82E7460-72F8-537E-93DA-8F9E107F1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22990A6-A4BE-227E-11E2-1410D525A41C}"/>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6F29C455-3BA3-F328-651D-2DF77B17C6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2897BB-CAA1-3DA9-5076-2BFE68A61BA3}"/>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11897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73D-22D5-551B-A40E-7115215AD08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111CEB3-2583-4316-071D-F3A77E69E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2FB876-8714-622F-FAD6-BEA79123E47C}"/>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859EF3EA-9C0D-9638-0C5F-09BFD12908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211EE3-83DC-28AA-DE0D-0EB6589B5E68}"/>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206921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FE998-42B1-76D6-7106-FC0576D812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27FE99-28AA-F46D-B191-07CA292DE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E174EC-F91A-5D26-F08E-D6188F6AB046}"/>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B2F7E52B-FAD6-3B7D-3A9E-DA0650239F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55DB56-3C8B-1CD5-909A-EDF10CBBA212}"/>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37477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63A7-A7A6-7D7C-650D-04A0EA5537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77962B-3C20-CB1D-5FC6-3FA46AEBB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9078AC-DE08-C661-64A0-0FEE38AA0ECF}"/>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2182378E-41E6-FB7F-7229-467C037813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02424A-ACF7-D086-01DA-C773E03D04C8}"/>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171418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E661-E94E-50A8-2275-C8C0C5367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637DB52-0C15-45EF-682B-8CB82B9FA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F5C6D-2D97-C99A-8D5A-5C9615E6B5E6}"/>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84F8C44B-BF5C-E1DE-B00D-3BAA04FBAA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BA7DE0-46E3-A247-9128-508B05C2665C}"/>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19294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A2F-913E-C22D-2A71-ADA771DAC8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2CC19D2-FFF3-633A-27CB-0B82D9D85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9DA24C5-6162-95C8-5981-7F6CE9EA2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45485C-7121-33FA-31FB-8E21F7FCE823}"/>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6" name="Footer Placeholder 5">
            <a:extLst>
              <a:ext uri="{FF2B5EF4-FFF2-40B4-BE49-F238E27FC236}">
                <a16:creationId xmlns:a16="http://schemas.microsoft.com/office/drawing/2014/main" id="{AFB3DE7B-D477-1C67-972A-C7DF0108887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110989-3B6D-7C69-A39D-96640F4C243D}"/>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204834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CC55-39DF-CA66-64E2-E56EC09C362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648E67-1E84-42F2-7880-959F592C1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D58F4-E0C3-E591-4C0D-296DD872B8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BAE9E71-6A11-D106-0B9D-3FA8D5ED7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74EBE-07AC-E53D-80AA-1361908F5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AFD77-526D-AFBC-EA78-15AE9FB5B1C6}"/>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8" name="Footer Placeholder 7">
            <a:extLst>
              <a:ext uri="{FF2B5EF4-FFF2-40B4-BE49-F238E27FC236}">
                <a16:creationId xmlns:a16="http://schemas.microsoft.com/office/drawing/2014/main" id="{23A0D41E-AD96-74AA-FB6D-8781BE4B9F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C87B9BB-81FF-609C-E2B2-D4DC7854C8EC}"/>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54784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C2E9-5187-5279-6E6E-3F3EE797451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75C742E-A5AC-BA36-6C31-15F0EECD34F0}"/>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4" name="Footer Placeholder 3">
            <a:extLst>
              <a:ext uri="{FF2B5EF4-FFF2-40B4-BE49-F238E27FC236}">
                <a16:creationId xmlns:a16="http://schemas.microsoft.com/office/drawing/2014/main" id="{594A0B2F-7DB5-81EA-EE4A-5222093D6E2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A6A109-DD58-E48F-1387-051A3D4C1B83}"/>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327300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2EDA7-78A6-193A-1448-6EC98BA561DB}"/>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3" name="Footer Placeholder 2">
            <a:extLst>
              <a:ext uri="{FF2B5EF4-FFF2-40B4-BE49-F238E27FC236}">
                <a16:creationId xmlns:a16="http://schemas.microsoft.com/office/drawing/2014/main" id="{AB4BCFA0-8537-5E06-B7CF-101717C1D8A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26153BE-A705-6783-92D9-C43C6CAD605E}"/>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47210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437F-BED5-E1F7-42AA-FBFF961E8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7A62C8-19C8-0E06-4CEE-9FFA9BE70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8D1D3BA-EE10-CEB4-258F-AA01FB670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CBC6D-F24F-8ECF-BA8B-09173428F716}"/>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6" name="Footer Placeholder 5">
            <a:extLst>
              <a:ext uri="{FF2B5EF4-FFF2-40B4-BE49-F238E27FC236}">
                <a16:creationId xmlns:a16="http://schemas.microsoft.com/office/drawing/2014/main" id="{CC263222-48C9-EC5E-4E01-BFE9C87D4E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0238A5-623A-AECA-17A9-841D93B2B779}"/>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264311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6B40-C129-2935-C927-F9D290C0F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DE6A9DF-9CC2-6427-5F90-75B9C8965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1CD77B5-B9AC-FD3D-1EC5-444730862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969BE-6CAA-DB45-A2C3-96E9A616CE51}"/>
              </a:ext>
            </a:extLst>
          </p:cNvPr>
          <p:cNvSpPr>
            <a:spLocks noGrp="1"/>
          </p:cNvSpPr>
          <p:nvPr>
            <p:ph type="dt" sz="half" idx="10"/>
          </p:nvPr>
        </p:nvSpPr>
        <p:spPr/>
        <p:txBody>
          <a:bodyPr/>
          <a:lstStyle/>
          <a:p>
            <a:fld id="{39587B34-F48C-4A98-9B2D-1027467AAEC2}" type="datetimeFigureOut">
              <a:rPr lang="en-CA" smtClean="0"/>
              <a:t>2024-01-25</a:t>
            </a:fld>
            <a:endParaRPr lang="en-CA"/>
          </a:p>
        </p:txBody>
      </p:sp>
      <p:sp>
        <p:nvSpPr>
          <p:cNvPr id="6" name="Footer Placeholder 5">
            <a:extLst>
              <a:ext uri="{FF2B5EF4-FFF2-40B4-BE49-F238E27FC236}">
                <a16:creationId xmlns:a16="http://schemas.microsoft.com/office/drawing/2014/main" id="{B2D25211-77B0-4595-B9D3-3D093522AC5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A782EF-A938-CFA9-C0F9-B6338EDDEA10}"/>
              </a:ext>
            </a:extLst>
          </p:cNvPr>
          <p:cNvSpPr>
            <a:spLocks noGrp="1"/>
          </p:cNvSpPr>
          <p:nvPr>
            <p:ph type="sldNum" sz="quarter" idx="12"/>
          </p:nvPr>
        </p:nvSpPr>
        <p:spPr/>
        <p:txBody>
          <a:bodyPr/>
          <a:lstStyle/>
          <a:p>
            <a:fld id="{6EED6932-4359-4191-8F78-B01A14383F12}" type="slidenum">
              <a:rPr lang="en-CA" smtClean="0"/>
              <a:t>‹#›</a:t>
            </a:fld>
            <a:endParaRPr lang="en-CA"/>
          </a:p>
        </p:txBody>
      </p:sp>
    </p:spTree>
    <p:extLst>
      <p:ext uri="{BB962C8B-B14F-4D97-AF65-F5344CB8AC3E}">
        <p14:creationId xmlns:p14="http://schemas.microsoft.com/office/powerpoint/2010/main" val="25489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61E3-4989-4D41-A64A-FA8600209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84984E1-20B4-4DCE-0A00-AC9349434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F4DF4C-DAE6-C57D-1460-0B1DE355D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87B34-F48C-4A98-9B2D-1027467AAEC2}" type="datetimeFigureOut">
              <a:rPr lang="en-CA" smtClean="0"/>
              <a:t>2024-01-25</a:t>
            </a:fld>
            <a:endParaRPr lang="en-CA"/>
          </a:p>
        </p:txBody>
      </p:sp>
      <p:sp>
        <p:nvSpPr>
          <p:cNvPr id="5" name="Footer Placeholder 4">
            <a:extLst>
              <a:ext uri="{FF2B5EF4-FFF2-40B4-BE49-F238E27FC236}">
                <a16:creationId xmlns:a16="http://schemas.microsoft.com/office/drawing/2014/main" id="{D7A1EAEB-1166-861F-F714-5A54C00F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EEF94B8-8964-8AF7-48E5-CEF9AAE4F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D6932-4359-4191-8F78-B01A14383F12}" type="slidenum">
              <a:rPr lang="en-CA" smtClean="0"/>
              <a:t>‹#›</a:t>
            </a:fld>
            <a:endParaRPr lang="en-CA"/>
          </a:p>
        </p:txBody>
      </p:sp>
    </p:spTree>
    <p:extLst>
      <p:ext uri="{BB962C8B-B14F-4D97-AF65-F5344CB8AC3E}">
        <p14:creationId xmlns:p14="http://schemas.microsoft.com/office/powerpoint/2010/main" val="227456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B9EF-3FB4-9462-1E4C-9E0178432926}"/>
              </a:ext>
            </a:extLst>
          </p:cNvPr>
          <p:cNvSpPr>
            <a:spLocks noGrp="1"/>
          </p:cNvSpPr>
          <p:nvPr>
            <p:ph type="ctrTitle"/>
          </p:nvPr>
        </p:nvSpPr>
        <p:spPr/>
        <p:txBody>
          <a:bodyPr/>
          <a:lstStyle/>
          <a:p>
            <a:r>
              <a:rPr lang="en-US" dirty="0"/>
              <a:t>STEPS PRESENTATION</a:t>
            </a:r>
            <a:endParaRPr lang="en-CA" dirty="0"/>
          </a:p>
        </p:txBody>
      </p:sp>
      <p:sp>
        <p:nvSpPr>
          <p:cNvPr id="3" name="Subtitle 2">
            <a:extLst>
              <a:ext uri="{FF2B5EF4-FFF2-40B4-BE49-F238E27FC236}">
                <a16:creationId xmlns:a16="http://schemas.microsoft.com/office/drawing/2014/main" id="{CD3B7C12-8957-6D1C-3EA4-15CF49F7F4EE}"/>
              </a:ext>
            </a:extLst>
          </p:cNvPr>
          <p:cNvSpPr>
            <a:spLocks noGrp="1"/>
          </p:cNvSpPr>
          <p:nvPr>
            <p:ph type="subTitle" idx="1"/>
          </p:nvPr>
        </p:nvSpPr>
        <p:spPr/>
        <p:txBody>
          <a:bodyPr/>
          <a:lstStyle/>
          <a:p>
            <a:r>
              <a:rPr lang="en-US" dirty="0"/>
              <a:t>BY GURBACHAN SINGH</a:t>
            </a:r>
          </a:p>
          <a:p>
            <a:r>
              <a:rPr lang="en-US" dirty="0"/>
              <a:t>SUBJECT NAME-STEP PRESENTATION</a:t>
            </a:r>
          </a:p>
          <a:p>
            <a:r>
              <a:rPr lang="en-US" dirty="0"/>
              <a:t>SUBJECT CODE</a:t>
            </a:r>
          </a:p>
          <a:p>
            <a:endParaRPr lang="en-CA" dirty="0"/>
          </a:p>
        </p:txBody>
      </p:sp>
    </p:spTree>
    <p:extLst>
      <p:ext uri="{BB962C8B-B14F-4D97-AF65-F5344CB8AC3E}">
        <p14:creationId xmlns:p14="http://schemas.microsoft.com/office/powerpoint/2010/main" val="386418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1AE9-998D-1D79-AD19-452B70161437}"/>
              </a:ext>
            </a:extLst>
          </p:cNvPr>
          <p:cNvSpPr>
            <a:spLocks noGrp="1"/>
          </p:cNvSpPr>
          <p:nvPr>
            <p:ph type="title"/>
          </p:nvPr>
        </p:nvSpPr>
        <p:spPr/>
        <p:txBody>
          <a:bodyPr/>
          <a:lstStyle/>
          <a:p>
            <a:r>
              <a:rPr lang="en-CA" dirty="0"/>
              <a:t>Show Relation Between Different variable</a:t>
            </a:r>
          </a:p>
        </p:txBody>
      </p:sp>
      <p:graphicFrame>
        <p:nvGraphicFramePr>
          <p:cNvPr id="4" name="Content Placeholder 3">
            <a:extLst>
              <a:ext uri="{FF2B5EF4-FFF2-40B4-BE49-F238E27FC236}">
                <a16:creationId xmlns:a16="http://schemas.microsoft.com/office/drawing/2014/main" id="{79E6DC29-0FCA-A1AB-3CAF-B24F5983B5B3}"/>
              </a:ext>
            </a:extLst>
          </p:cNvPr>
          <p:cNvGraphicFramePr>
            <a:graphicFrameLocks noGrp="1"/>
          </p:cNvGraphicFramePr>
          <p:nvPr>
            <p:ph idx="1"/>
            <p:extLst>
              <p:ext uri="{D42A27DB-BD31-4B8C-83A1-F6EECF244321}">
                <p14:modId xmlns:p14="http://schemas.microsoft.com/office/powerpoint/2010/main" val="3231955471"/>
              </p:ext>
            </p:extLst>
          </p:nvPr>
        </p:nvGraphicFramePr>
        <p:xfrm>
          <a:off x="619760" y="1513840"/>
          <a:ext cx="9987280" cy="4099560"/>
        </p:xfrm>
        <a:graphic>
          <a:graphicData uri="http://schemas.openxmlformats.org/drawingml/2006/table">
            <a:tbl>
              <a:tblPr/>
              <a:tblGrid>
                <a:gridCol w="9987280">
                  <a:extLst>
                    <a:ext uri="{9D8B030D-6E8A-4147-A177-3AD203B41FA5}">
                      <a16:colId xmlns:a16="http://schemas.microsoft.com/office/drawing/2014/main" val="4064192985"/>
                    </a:ext>
                  </a:extLst>
                </a:gridCol>
              </a:tblGrid>
              <a:tr h="957580">
                <a:tc>
                  <a:txBody>
                    <a:bodyPr/>
                    <a:lstStyle/>
                    <a:p>
                      <a:pPr algn="l" fontAlgn="b"/>
                      <a:r>
                        <a:rPr lang="en-CA" sz="4000" b="0" i="0" u="none" strike="noStrike" dirty="0">
                          <a:solidFill>
                            <a:srgbClr val="000000"/>
                          </a:solidFill>
                          <a:effectLst/>
                          <a:latin typeface="Calibri" panose="020F0502020204030204" pitchFamily="34" charset="0"/>
                        </a:rPr>
                        <a:t>TARGET</a:t>
                      </a:r>
                    </a:p>
                  </a:txBody>
                  <a:tcPr marL="7620" marR="7620" marT="7620" marB="0" anchor="b">
                    <a:lnL>
                      <a:noFill/>
                    </a:lnL>
                    <a:lnR>
                      <a:noFill/>
                    </a:lnR>
                    <a:lnT>
                      <a:noFill/>
                    </a:lnT>
                    <a:lnB>
                      <a:noFill/>
                    </a:lnB>
                    <a:noFill/>
                  </a:tcPr>
                </a:tc>
                <a:extLst>
                  <a:ext uri="{0D108BD9-81ED-4DB2-BD59-A6C34878D82A}">
                    <a16:rowId xmlns:a16="http://schemas.microsoft.com/office/drawing/2014/main" val="2826662060"/>
                  </a:ext>
                </a:extLst>
              </a:tr>
              <a:tr h="957580">
                <a:tc>
                  <a:txBody>
                    <a:bodyPr/>
                    <a:lstStyle/>
                    <a:p>
                      <a:pPr algn="l" fontAlgn="b"/>
                      <a:r>
                        <a:rPr lang="en-CA" sz="4000" b="0" i="0" u="none" strike="noStrike" dirty="0">
                          <a:solidFill>
                            <a:srgbClr val="000000"/>
                          </a:solidFill>
                          <a:effectLst/>
                          <a:latin typeface="Calibri" panose="020F0502020204030204" pitchFamily="34" charset="0"/>
                        </a:rPr>
                        <a:t>NAME_CONTRACT_TYPE</a:t>
                      </a:r>
                    </a:p>
                  </a:txBody>
                  <a:tcPr marL="7620" marR="7620" marT="7620" marB="0" anchor="b">
                    <a:lnL>
                      <a:noFill/>
                    </a:lnL>
                    <a:lnR>
                      <a:noFill/>
                    </a:lnR>
                    <a:lnT>
                      <a:noFill/>
                    </a:lnT>
                    <a:lnB>
                      <a:noFill/>
                    </a:lnB>
                    <a:noFill/>
                  </a:tcPr>
                </a:tc>
                <a:extLst>
                  <a:ext uri="{0D108BD9-81ED-4DB2-BD59-A6C34878D82A}">
                    <a16:rowId xmlns:a16="http://schemas.microsoft.com/office/drawing/2014/main" val="1204588690"/>
                  </a:ext>
                </a:extLst>
              </a:tr>
              <a:tr h="957580">
                <a:tc>
                  <a:txBody>
                    <a:bodyPr/>
                    <a:lstStyle/>
                    <a:p>
                      <a:pPr algn="l" fontAlgn="b"/>
                      <a:endParaRPr lang="en-CA" sz="4000" b="0" i="0" u="none" strike="noStrike" dirty="0">
                        <a:solidFill>
                          <a:srgbClr val="000000"/>
                        </a:solidFill>
                        <a:effectLst/>
                        <a:latin typeface="Calibri" panose="020F0502020204030204" pitchFamily="34" charset="0"/>
                      </a:endParaRPr>
                    </a:p>
                    <a:p>
                      <a:pPr algn="l" fontAlgn="b"/>
                      <a:r>
                        <a:rPr lang="en-CA" sz="4000" b="0" i="0" u="none" strike="noStrike" dirty="0">
                          <a:solidFill>
                            <a:srgbClr val="000000"/>
                          </a:solidFill>
                          <a:effectLst/>
                          <a:latin typeface="Calibri" panose="020F0502020204030204" pitchFamily="34" charset="0"/>
                        </a:rPr>
                        <a:t>CODE_GENDER</a:t>
                      </a:r>
                    </a:p>
                  </a:txBody>
                  <a:tcPr marL="7620" marR="7620" marT="7620" marB="0" anchor="b">
                    <a:lnL>
                      <a:noFill/>
                    </a:lnL>
                    <a:lnR>
                      <a:noFill/>
                    </a:lnR>
                    <a:lnT>
                      <a:noFill/>
                    </a:lnT>
                    <a:lnB>
                      <a:noFill/>
                    </a:lnB>
                    <a:noFill/>
                  </a:tcPr>
                </a:tc>
                <a:extLst>
                  <a:ext uri="{0D108BD9-81ED-4DB2-BD59-A6C34878D82A}">
                    <a16:rowId xmlns:a16="http://schemas.microsoft.com/office/drawing/2014/main" val="3189994294"/>
                  </a:ext>
                </a:extLst>
              </a:tr>
              <a:tr h="957580">
                <a:tc>
                  <a:txBody>
                    <a:bodyPr/>
                    <a:lstStyle/>
                    <a:p>
                      <a:pPr algn="l" fontAlgn="b"/>
                      <a:r>
                        <a:rPr lang="en-CA" sz="4000" b="0" i="0" u="none" strike="noStrike" dirty="0">
                          <a:solidFill>
                            <a:srgbClr val="000000"/>
                          </a:solidFill>
                          <a:effectLst/>
                          <a:latin typeface="Calibri" panose="020F0502020204030204" pitchFamily="34" charset="0"/>
                        </a:rPr>
                        <a:t>REGION_POPULATION_RELATIVE</a:t>
                      </a:r>
                    </a:p>
                  </a:txBody>
                  <a:tcPr marL="7620" marR="7620" marT="7620" marB="0" anchor="b">
                    <a:lnL>
                      <a:noFill/>
                    </a:lnL>
                    <a:lnR>
                      <a:noFill/>
                    </a:lnR>
                    <a:lnT>
                      <a:noFill/>
                    </a:lnT>
                    <a:lnB>
                      <a:noFill/>
                    </a:lnB>
                    <a:noFill/>
                  </a:tcPr>
                </a:tc>
                <a:extLst>
                  <a:ext uri="{0D108BD9-81ED-4DB2-BD59-A6C34878D82A}">
                    <a16:rowId xmlns:a16="http://schemas.microsoft.com/office/drawing/2014/main" val="1192938696"/>
                  </a:ext>
                </a:extLst>
              </a:tr>
            </a:tbl>
          </a:graphicData>
        </a:graphic>
      </p:graphicFrame>
    </p:spTree>
    <p:extLst>
      <p:ext uri="{BB962C8B-B14F-4D97-AF65-F5344CB8AC3E}">
        <p14:creationId xmlns:p14="http://schemas.microsoft.com/office/powerpoint/2010/main" val="40030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ED7D3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26EC-3145-DE93-A9B8-343DCE052140}"/>
              </a:ext>
            </a:extLst>
          </p:cNvPr>
          <p:cNvSpPr>
            <a:spLocks noGrp="1"/>
          </p:cNvSpPr>
          <p:nvPr>
            <p:ph type="title"/>
          </p:nvPr>
        </p:nvSpPr>
        <p:spPr>
          <a:pattFill prst="pct20">
            <a:fgClr>
              <a:srgbClr val="ED7D31"/>
            </a:fgClr>
            <a:bgClr>
              <a:schemeClr val="bg1"/>
            </a:bgClr>
          </a:pattFill>
        </p:spPr>
        <p:txBody>
          <a:bodyPr/>
          <a:lstStyle/>
          <a:p>
            <a:r>
              <a:rPr lang="en-US" b="1" dirty="0">
                <a:solidFill>
                  <a:schemeClr val="accent2"/>
                </a:solidFill>
              </a:rPr>
              <a:t>DIFFERENT LOANS TAKEN BY DIFFERENT GENDERS</a:t>
            </a:r>
            <a:endParaRPr lang="en-CA" b="1" dirty="0">
              <a:solidFill>
                <a:schemeClr val="accent2"/>
              </a:solidFill>
            </a:endParaRPr>
          </a:p>
        </p:txBody>
      </p:sp>
      <p:sp>
        <p:nvSpPr>
          <p:cNvPr id="4" name="Text Placeholder 3">
            <a:extLst>
              <a:ext uri="{FF2B5EF4-FFF2-40B4-BE49-F238E27FC236}">
                <a16:creationId xmlns:a16="http://schemas.microsoft.com/office/drawing/2014/main" id="{019F95BF-BF71-038F-1072-416128EEEBA7}"/>
              </a:ext>
            </a:extLst>
          </p:cNvPr>
          <p:cNvSpPr>
            <a:spLocks noGrp="1"/>
          </p:cNvSpPr>
          <p:nvPr>
            <p:ph type="body" sz="half" idx="2"/>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Here in this graph, it is clearly visible that cash loan taken by Females is more then Males. Similarly, we can also seen in Revolving loan section that its is the same. Loan taken by ladies is double the number  of man.</a:t>
            </a:r>
          </a:p>
          <a:p>
            <a:r>
              <a:rPr lang="en-US" dirty="0"/>
              <a:t>            </a:t>
            </a:r>
            <a:r>
              <a:rPr lang="en-US" b="1" dirty="0"/>
              <a:t>CASH LOAN              REVOLVING LOAN</a:t>
            </a:r>
          </a:p>
          <a:p>
            <a:r>
              <a:rPr lang="en-US" sz="1200" dirty="0"/>
              <a:t>MALE       95432                                 19648</a:t>
            </a:r>
          </a:p>
          <a:p>
            <a:r>
              <a:rPr lang="en-US" sz="1200" dirty="0"/>
              <a:t>FEMALE   182800                                9627</a:t>
            </a:r>
          </a:p>
          <a:p>
            <a:r>
              <a:rPr lang="en-US" sz="1200" dirty="0"/>
              <a:t>  </a:t>
            </a:r>
          </a:p>
        </p:txBody>
      </p:sp>
      <p:graphicFrame>
        <p:nvGraphicFramePr>
          <p:cNvPr id="5" name="Content Placeholder 4" descr="Chart type: Clustered Bar. 'TARGET' by 'NAME_CONTRACT_TYPE' and 'CODE_GENDER'&#10;&#10;Description automatically generated">
            <a:extLst>
              <a:ext uri="{FF2B5EF4-FFF2-40B4-BE49-F238E27FC236}">
                <a16:creationId xmlns:a16="http://schemas.microsoft.com/office/drawing/2014/main" id="{EDA8406D-B2E4-AFDF-E6FF-A6E745E74D82}"/>
              </a:ext>
            </a:extLst>
          </p:cNvPr>
          <p:cNvGraphicFramePr>
            <a:graphicFrameLocks noGrp="1"/>
          </p:cNvGraphicFramePr>
          <p:nvPr>
            <p:ph idx="1"/>
            <p:extLst>
              <p:ext uri="{D42A27DB-BD31-4B8C-83A1-F6EECF244321}">
                <p14:modId xmlns:p14="http://schemas.microsoft.com/office/powerpoint/2010/main" val="3340728123"/>
              </p:ext>
            </p:extLst>
          </p:nvPr>
        </p:nvGraphicFramePr>
        <p:xfrm>
          <a:off x="5101908" y="1270"/>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D676755-BEF4-ED7B-F9B8-90B8DFF08383}"/>
              </a:ext>
            </a:extLst>
          </p:cNvPr>
          <p:cNvGraphicFramePr>
            <a:graphicFrameLocks noGrp="1"/>
          </p:cNvGraphicFramePr>
          <p:nvPr>
            <p:extLst>
              <p:ext uri="{D42A27DB-BD31-4B8C-83A1-F6EECF244321}">
                <p14:modId xmlns:p14="http://schemas.microsoft.com/office/powerpoint/2010/main" val="1263395846"/>
              </p:ext>
            </p:extLst>
          </p:nvPr>
        </p:nvGraphicFramePr>
        <p:xfrm>
          <a:off x="5601698" y="4979624"/>
          <a:ext cx="6458223" cy="1512618"/>
        </p:xfrm>
        <a:graphic>
          <a:graphicData uri="http://schemas.openxmlformats.org/drawingml/2006/table">
            <a:tbl>
              <a:tblPr>
                <a:tableStyleId>{5C22544A-7EE6-4342-B048-85BDC9FD1C3A}</a:tableStyleId>
              </a:tblPr>
              <a:tblGrid>
                <a:gridCol w="1892678">
                  <a:extLst>
                    <a:ext uri="{9D8B030D-6E8A-4147-A177-3AD203B41FA5}">
                      <a16:colId xmlns:a16="http://schemas.microsoft.com/office/drawing/2014/main" val="4098649852"/>
                    </a:ext>
                  </a:extLst>
                </a:gridCol>
                <a:gridCol w="1242522">
                  <a:extLst>
                    <a:ext uri="{9D8B030D-6E8A-4147-A177-3AD203B41FA5}">
                      <a16:colId xmlns:a16="http://schemas.microsoft.com/office/drawing/2014/main" val="280910463"/>
                    </a:ext>
                  </a:extLst>
                </a:gridCol>
                <a:gridCol w="1242522">
                  <a:extLst>
                    <a:ext uri="{9D8B030D-6E8A-4147-A177-3AD203B41FA5}">
                      <a16:colId xmlns:a16="http://schemas.microsoft.com/office/drawing/2014/main" val="981279759"/>
                    </a:ext>
                  </a:extLst>
                </a:gridCol>
                <a:gridCol w="1242522">
                  <a:extLst>
                    <a:ext uri="{9D8B030D-6E8A-4147-A177-3AD203B41FA5}">
                      <a16:colId xmlns:a16="http://schemas.microsoft.com/office/drawing/2014/main" val="2751413834"/>
                    </a:ext>
                  </a:extLst>
                </a:gridCol>
                <a:gridCol w="837979">
                  <a:extLst>
                    <a:ext uri="{9D8B030D-6E8A-4147-A177-3AD203B41FA5}">
                      <a16:colId xmlns:a16="http://schemas.microsoft.com/office/drawing/2014/main" val="1864068070"/>
                    </a:ext>
                  </a:extLst>
                </a:gridCol>
              </a:tblGrid>
              <a:tr h="258564">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7987237"/>
                  </a:ext>
                </a:extLst>
              </a:tr>
              <a:tr h="219798">
                <a:tc>
                  <a:txBody>
                    <a:bodyPr/>
                    <a:lstStyle/>
                    <a:p>
                      <a:pPr algn="l" fontAlgn="b"/>
                      <a:r>
                        <a:rPr lang="en-CA" sz="1100" u="none" strike="noStrike">
                          <a:effectLst/>
                        </a:rPr>
                        <a:t>Count of TARGET</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CODE_GENDER</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084472"/>
                  </a:ext>
                </a:extLst>
              </a:tr>
              <a:tr h="258564">
                <a:tc>
                  <a:txBody>
                    <a:bodyPr/>
                    <a:lstStyle/>
                    <a:p>
                      <a:pPr algn="l" fontAlgn="b"/>
                      <a:r>
                        <a:rPr lang="en-CA" sz="1100" u="none" strike="noStrike">
                          <a:effectLst/>
                        </a:rPr>
                        <a:t>NAME_CONTRACT_TYPE</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F</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M</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XNA</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Grand Total</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7212569"/>
                  </a:ext>
                </a:extLst>
              </a:tr>
              <a:tr h="258564">
                <a:tc>
                  <a:txBody>
                    <a:bodyPr/>
                    <a:lstStyle/>
                    <a:p>
                      <a:pPr algn="l" fontAlgn="b"/>
                      <a:r>
                        <a:rPr lang="en-CA" sz="1100" u="none" strike="noStrike">
                          <a:effectLst/>
                        </a:rPr>
                        <a:t>Cash loans</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182800</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95432</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278232</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2480007"/>
                  </a:ext>
                </a:extLst>
              </a:tr>
              <a:tr h="258564">
                <a:tc>
                  <a:txBody>
                    <a:bodyPr/>
                    <a:lstStyle/>
                    <a:p>
                      <a:pPr algn="l" fontAlgn="b"/>
                      <a:r>
                        <a:rPr lang="en-CA" sz="1100" u="none" strike="noStrike">
                          <a:effectLst/>
                        </a:rPr>
                        <a:t>Revolving loans</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19648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9627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29279</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086210"/>
                  </a:ext>
                </a:extLst>
              </a:tr>
              <a:tr h="258564">
                <a:tc>
                  <a:txBody>
                    <a:bodyPr/>
                    <a:lstStyle/>
                    <a:p>
                      <a:pPr algn="l" fontAlgn="b"/>
                      <a:r>
                        <a:rPr lang="en-CA" sz="1100" u="none" strike="noStrike">
                          <a:effectLst/>
                        </a:rPr>
                        <a:t>Grand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202448</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105059</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4</a:t>
                      </a:r>
                      <a:endParaRPr lang="en-CA"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307511</a:t>
                      </a:r>
                      <a:endParaRPr lang="en-CA"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4117575"/>
                  </a:ext>
                </a:extLst>
              </a:tr>
            </a:tbl>
          </a:graphicData>
        </a:graphic>
      </p:graphicFrame>
    </p:spTree>
    <p:extLst>
      <p:ext uri="{BB962C8B-B14F-4D97-AF65-F5344CB8AC3E}">
        <p14:creationId xmlns:p14="http://schemas.microsoft.com/office/powerpoint/2010/main" val="202086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7582-CB68-F7DC-239B-D9F7CC5A1393}"/>
              </a:ext>
            </a:extLst>
          </p:cNvPr>
          <p:cNvSpPr>
            <a:spLocks noGrp="1"/>
          </p:cNvSpPr>
          <p:nvPr>
            <p:ph type="title"/>
          </p:nvPr>
        </p:nvSpPr>
        <p:spPr>
          <a:pattFill prst="pct10">
            <a:fgClr>
              <a:schemeClr val="accent2">
                <a:lumMod val="75000"/>
              </a:schemeClr>
            </a:fgClr>
            <a:bgClr>
              <a:schemeClr val="bg1"/>
            </a:bgClr>
          </a:pattFill>
        </p:spPr>
        <p:txBody>
          <a:bodyPr/>
          <a:lstStyle/>
          <a:p>
            <a:r>
              <a:rPr lang="en-CA" dirty="0"/>
              <a:t>Fraud Committed by Genders</a:t>
            </a:r>
          </a:p>
        </p:txBody>
      </p:sp>
      <p:sp>
        <p:nvSpPr>
          <p:cNvPr id="4" name="Text Placeholder 3">
            <a:extLst>
              <a:ext uri="{FF2B5EF4-FFF2-40B4-BE49-F238E27FC236}">
                <a16:creationId xmlns:a16="http://schemas.microsoft.com/office/drawing/2014/main" id="{03F13ED9-BB99-0BD1-7319-EE369B54B99E}"/>
              </a:ext>
            </a:extLst>
          </p:cNvPr>
          <p:cNvSpPr>
            <a:spLocks noGrp="1"/>
          </p:cNvSpPr>
          <p:nvPr>
            <p:ph type="body" sz="half" idx="2"/>
          </p:nvPr>
        </p:nvSpPr>
        <p:spPr>
          <a:gradFill>
            <a:gsLst>
              <a:gs pos="0">
                <a:schemeClr val="accent1">
                  <a:lumMod val="5000"/>
                  <a:lumOff val="95000"/>
                </a:schemeClr>
              </a:gs>
              <a:gs pos="74000">
                <a:schemeClr val="accent1">
                  <a:lumMod val="45000"/>
                  <a:lumOff val="55000"/>
                </a:schemeClr>
              </a:gs>
              <a:gs pos="81000">
                <a:schemeClr val="accent1">
                  <a:lumMod val="45000"/>
                  <a:lumOff val="55000"/>
                </a:schemeClr>
              </a:gs>
              <a:gs pos="100000">
                <a:schemeClr val="accent1">
                  <a:lumMod val="30000"/>
                  <a:lumOff val="70000"/>
                </a:schemeClr>
              </a:gs>
            </a:gsLst>
            <a:lin ang="5400000" scaled="1"/>
          </a:gradFill>
        </p:spPr>
        <p:txBody>
          <a:bodyPr/>
          <a:lstStyle/>
          <a:p>
            <a:r>
              <a:rPr lang="en-CA" dirty="0"/>
              <a:t>.In the first half it is clearly visible females are less likely to commit fraud rather then males.</a:t>
            </a:r>
          </a:p>
          <a:p>
            <a:r>
              <a:rPr lang="en-CA" dirty="0"/>
              <a:t>. But in second half it can be seen that females are slightly more likely to commit crime</a:t>
            </a:r>
          </a:p>
          <a:p>
            <a:r>
              <a:rPr lang="en-CA" dirty="0"/>
              <a:t>.XNA data is unknown (it could be anything)</a:t>
            </a:r>
          </a:p>
        </p:txBody>
      </p:sp>
      <p:graphicFrame>
        <p:nvGraphicFramePr>
          <p:cNvPr id="5" name="Content Placeholder 4">
            <a:extLst>
              <a:ext uri="{FF2B5EF4-FFF2-40B4-BE49-F238E27FC236}">
                <a16:creationId xmlns:a16="http://schemas.microsoft.com/office/drawing/2014/main" id="{76C0CE2B-D176-F27B-9915-9C3470A959FE}"/>
              </a:ext>
            </a:extLst>
          </p:cNvPr>
          <p:cNvGraphicFramePr>
            <a:graphicFrameLocks noGrp="1"/>
          </p:cNvGraphicFramePr>
          <p:nvPr>
            <p:ph idx="1"/>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9439A9C3-63E7-F460-C847-6DDE0B445E0E}"/>
              </a:ext>
            </a:extLst>
          </p:cNvPr>
          <p:cNvGraphicFramePr>
            <a:graphicFrameLocks noGrp="1"/>
          </p:cNvGraphicFramePr>
          <p:nvPr>
            <p:extLst>
              <p:ext uri="{D42A27DB-BD31-4B8C-83A1-F6EECF244321}">
                <p14:modId xmlns:p14="http://schemas.microsoft.com/office/powerpoint/2010/main" val="1740490421"/>
              </p:ext>
            </p:extLst>
          </p:nvPr>
        </p:nvGraphicFramePr>
        <p:xfrm>
          <a:off x="1046479" y="3963194"/>
          <a:ext cx="3725545" cy="1897857"/>
        </p:xfrm>
        <a:graphic>
          <a:graphicData uri="http://schemas.openxmlformats.org/drawingml/2006/table">
            <a:tbl>
              <a:tblPr>
                <a:tableStyleId>{5C22544A-7EE6-4342-B048-85BDC9FD1C3A}</a:tableStyleId>
              </a:tblPr>
              <a:tblGrid>
                <a:gridCol w="951901">
                  <a:extLst>
                    <a:ext uri="{9D8B030D-6E8A-4147-A177-3AD203B41FA5}">
                      <a16:colId xmlns:a16="http://schemas.microsoft.com/office/drawing/2014/main" val="3631298824"/>
                    </a:ext>
                  </a:extLst>
                </a:gridCol>
                <a:gridCol w="1411440">
                  <a:extLst>
                    <a:ext uri="{9D8B030D-6E8A-4147-A177-3AD203B41FA5}">
                      <a16:colId xmlns:a16="http://schemas.microsoft.com/office/drawing/2014/main" val="822574217"/>
                    </a:ext>
                  </a:extLst>
                </a:gridCol>
                <a:gridCol w="1362204">
                  <a:extLst>
                    <a:ext uri="{9D8B030D-6E8A-4147-A177-3AD203B41FA5}">
                      <a16:colId xmlns:a16="http://schemas.microsoft.com/office/drawing/2014/main" val="1624791812"/>
                    </a:ext>
                  </a:extLst>
                </a:gridCol>
              </a:tblGrid>
              <a:tr h="210873">
                <a:tc>
                  <a:txBody>
                    <a:bodyPr/>
                    <a:lstStyle/>
                    <a:p>
                      <a:pPr algn="l" fontAlgn="b"/>
                      <a:r>
                        <a:rPr lang="en-CA" sz="1100" u="none" strike="noStrike">
                          <a:effectLst/>
                        </a:rPr>
                        <a:t>TARGET</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CODE_GENDER</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Count of TARGET</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7815881"/>
                  </a:ext>
                </a:extLst>
              </a:tr>
              <a:tr h="210873">
                <a:tc>
                  <a:txBody>
                    <a:bodyPr/>
                    <a:lstStyle/>
                    <a:p>
                      <a:pPr algn="r" fontAlgn="b"/>
                      <a:r>
                        <a:rPr lang="en-CA" sz="1100" u="none" strike="noStrike">
                          <a:effectLst/>
                        </a:rPr>
                        <a:t>0</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F</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188278</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1042460"/>
                  </a:ext>
                </a:extLst>
              </a:tr>
              <a:tr h="210873">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M</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94404</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6050278"/>
                  </a:ext>
                </a:extLst>
              </a:tr>
              <a:tr h="210873">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XNA</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4313695"/>
                  </a:ext>
                </a:extLst>
              </a:tr>
              <a:tr h="210873">
                <a:tc>
                  <a:txBody>
                    <a:bodyPr/>
                    <a:lstStyle/>
                    <a:p>
                      <a:pPr algn="l" fontAlgn="b"/>
                      <a:r>
                        <a:rPr lang="en-CA" sz="1100" u="none" strike="noStrike">
                          <a:effectLst/>
                        </a:rPr>
                        <a:t>0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282686</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2446811"/>
                  </a:ext>
                </a:extLst>
              </a:tr>
              <a:tr h="210873">
                <a:tc>
                  <a:txBody>
                    <a:bodyPr/>
                    <a:lstStyle/>
                    <a:p>
                      <a:pPr algn="r" fontAlgn="b"/>
                      <a:r>
                        <a:rPr lang="en-CA" sz="1100" u="none" strike="noStrike">
                          <a:effectLst/>
                        </a:rPr>
                        <a:t>1</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F</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14170</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1095583"/>
                  </a:ext>
                </a:extLst>
              </a:tr>
              <a:tr h="210873">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M</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10655</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9711900"/>
                  </a:ext>
                </a:extLst>
              </a:tr>
              <a:tr h="210873">
                <a:tc>
                  <a:txBody>
                    <a:bodyPr/>
                    <a:lstStyle/>
                    <a:p>
                      <a:pPr algn="l" fontAlgn="b"/>
                      <a:r>
                        <a:rPr lang="en-CA" sz="1100" u="none" strike="noStrike">
                          <a:effectLst/>
                        </a:rPr>
                        <a:t>1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24825</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634723"/>
                  </a:ext>
                </a:extLst>
              </a:tr>
              <a:tr h="210873">
                <a:tc>
                  <a:txBody>
                    <a:bodyPr/>
                    <a:lstStyle/>
                    <a:p>
                      <a:pPr algn="l" fontAlgn="b"/>
                      <a:r>
                        <a:rPr lang="en-CA" sz="1100" u="none" strike="noStrike">
                          <a:effectLst/>
                        </a:rPr>
                        <a:t>Grand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307511</a:t>
                      </a:r>
                      <a:endParaRPr lang="en-CA"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6841441"/>
                  </a:ext>
                </a:extLst>
              </a:tr>
            </a:tbl>
          </a:graphicData>
        </a:graphic>
      </p:graphicFrame>
    </p:spTree>
    <p:extLst>
      <p:ext uri="{BB962C8B-B14F-4D97-AF65-F5344CB8AC3E}">
        <p14:creationId xmlns:p14="http://schemas.microsoft.com/office/powerpoint/2010/main" val="349043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2902-3C99-45C3-BC8A-005925742298}"/>
              </a:ext>
            </a:extLst>
          </p:cNvPr>
          <p:cNvSpPr>
            <a:spLocks noGrp="1"/>
          </p:cNvSpPr>
          <p:nvPr>
            <p:ph type="title"/>
          </p:nvPr>
        </p:nvSpPr>
        <p:spPr>
          <a:pattFill prst="pct20">
            <a:fgClr>
              <a:srgbClr val="ED7D31"/>
            </a:fgClr>
            <a:bgClr>
              <a:schemeClr val="bg1"/>
            </a:bgClr>
          </a:pattFill>
        </p:spPr>
        <p:txBody>
          <a:bodyPr>
            <a:normAutofit fontScale="90000"/>
          </a:bodyPr>
          <a:lstStyle/>
          <a:p>
            <a:r>
              <a:rPr lang="en-CA" b="1" dirty="0"/>
              <a:t>THIS GRAPH SHOW RELATION BETWEEN CAR OWN AND SUM OF POPULATION</a:t>
            </a:r>
          </a:p>
        </p:txBody>
      </p:sp>
      <p:sp>
        <p:nvSpPr>
          <p:cNvPr id="4" name="Text Placeholder 3">
            <a:extLst>
              <a:ext uri="{FF2B5EF4-FFF2-40B4-BE49-F238E27FC236}">
                <a16:creationId xmlns:a16="http://schemas.microsoft.com/office/drawing/2014/main" id="{B3149AF3-4641-09A1-C26E-EE6CF0CE7BEA}"/>
              </a:ext>
            </a:extLst>
          </p:cNvPr>
          <p:cNvSpPr>
            <a:spLocks noGrp="1"/>
          </p:cNvSpPr>
          <p:nvPr>
            <p:ph type="body" sz="half" idx="2"/>
          </p:nvPr>
        </p:nvSpPr>
        <p:spPr>
          <a:xfrm>
            <a:off x="839788" y="2560637"/>
            <a:ext cx="3932237" cy="3811588"/>
          </a:xfrm>
          <a:gradFill>
            <a:gsLst>
              <a:gs pos="0">
                <a:schemeClr val="accent1">
                  <a:lumMod val="5000"/>
                  <a:lumOff val="95000"/>
                </a:schemeClr>
              </a:gs>
              <a:gs pos="74000">
                <a:schemeClr val="accent1">
                  <a:lumMod val="45000"/>
                  <a:lumOff val="55000"/>
                </a:schemeClr>
              </a:gs>
              <a:gs pos="81000">
                <a:schemeClr val="accent1">
                  <a:lumMod val="45000"/>
                  <a:lumOff val="55000"/>
                </a:schemeClr>
              </a:gs>
              <a:gs pos="100000">
                <a:schemeClr val="accent1">
                  <a:lumMod val="30000"/>
                  <a:lumOff val="70000"/>
                </a:schemeClr>
              </a:gs>
            </a:gsLst>
            <a:lin ang="5400000" scaled="1"/>
          </a:gradFill>
        </p:spPr>
        <p:txBody>
          <a:bodyPr/>
          <a:lstStyle/>
          <a:p>
            <a:r>
              <a:rPr lang="en-CA" dirty="0"/>
              <a:t>.People who doesn’t committed fraud most of them doesn’t have a car and they live in majority of area then others</a:t>
            </a:r>
          </a:p>
          <a:p>
            <a:r>
              <a:rPr lang="en-CA" dirty="0"/>
              <a:t>.Same for people who committed fraud, most of them owned a car they live in very small part of them area</a:t>
            </a:r>
          </a:p>
          <a:p>
            <a:r>
              <a:rPr lang="en-CA" dirty="0"/>
              <a:t> </a:t>
            </a:r>
          </a:p>
        </p:txBody>
      </p:sp>
      <p:graphicFrame>
        <p:nvGraphicFramePr>
          <p:cNvPr id="5" name="Content Placeholder 4">
            <a:extLst>
              <a:ext uri="{FF2B5EF4-FFF2-40B4-BE49-F238E27FC236}">
                <a16:creationId xmlns:a16="http://schemas.microsoft.com/office/drawing/2014/main" id="{76C0CE2B-D176-F27B-9915-9C3470A959FE}"/>
              </a:ext>
            </a:extLst>
          </p:cNvPr>
          <p:cNvGraphicFramePr>
            <a:graphicFrameLocks noGrp="1"/>
          </p:cNvGraphicFramePr>
          <p:nvPr>
            <p:ph idx="1"/>
            <p:extLst>
              <p:ext uri="{D42A27DB-BD31-4B8C-83A1-F6EECF244321}">
                <p14:modId xmlns:p14="http://schemas.microsoft.com/office/powerpoint/2010/main" val="3738300410"/>
              </p:ext>
            </p:extLst>
          </p:nvPr>
        </p:nvGraphicFramePr>
        <p:xfrm>
          <a:off x="5180012" y="123825"/>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27CBFDD4-4EBA-4E77-CAA5-862A9C1849BA}"/>
              </a:ext>
            </a:extLst>
          </p:cNvPr>
          <p:cNvGraphicFramePr>
            <a:graphicFrameLocks noGrp="1"/>
          </p:cNvGraphicFramePr>
          <p:nvPr>
            <p:extLst>
              <p:ext uri="{D42A27DB-BD31-4B8C-83A1-F6EECF244321}">
                <p14:modId xmlns:p14="http://schemas.microsoft.com/office/powerpoint/2010/main" val="3587504335"/>
              </p:ext>
            </p:extLst>
          </p:nvPr>
        </p:nvGraphicFramePr>
        <p:xfrm>
          <a:off x="5364480" y="5137468"/>
          <a:ext cx="5486400" cy="1463040"/>
        </p:xfrm>
        <a:graphic>
          <a:graphicData uri="http://schemas.openxmlformats.org/drawingml/2006/table">
            <a:tbl>
              <a:tblPr>
                <a:tableStyleId>{5C22544A-7EE6-4342-B048-85BDC9FD1C3A}</a:tableStyleId>
              </a:tblPr>
              <a:tblGrid>
                <a:gridCol w="774700">
                  <a:extLst>
                    <a:ext uri="{9D8B030D-6E8A-4147-A177-3AD203B41FA5}">
                      <a16:colId xmlns:a16="http://schemas.microsoft.com/office/drawing/2014/main" val="1236974827"/>
                    </a:ext>
                  </a:extLst>
                </a:gridCol>
                <a:gridCol w="1193800">
                  <a:extLst>
                    <a:ext uri="{9D8B030D-6E8A-4147-A177-3AD203B41FA5}">
                      <a16:colId xmlns:a16="http://schemas.microsoft.com/office/drawing/2014/main" val="454226954"/>
                    </a:ext>
                  </a:extLst>
                </a:gridCol>
                <a:gridCol w="1054100">
                  <a:extLst>
                    <a:ext uri="{9D8B030D-6E8A-4147-A177-3AD203B41FA5}">
                      <a16:colId xmlns:a16="http://schemas.microsoft.com/office/drawing/2014/main" val="2223357232"/>
                    </a:ext>
                  </a:extLst>
                </a:gridCol>
                <a:gridCol w="2463800">
                  <a:extLst>
                    <a:ext uri="{9D8B030D-6E8A-4147-A177-3AD203B41FA5}">
                      <a16:colId xmlns:a16="http://schemas.microsoft.com/office/drawing/2014/main" val="1612028444"/>
                    </a:ext>
                  </a:extLst>
                </a:gridCol>
              </a:tblGrid>
              <a:tr h="182880">
                <a:tc>
                  <a:txBody>
                    <a:bodyPr/>
                    <a:lstStyle/>
                    <a:p>
                      <a:pPr algn="l" fontAlgn="b"/>
                      <a:r>
                        <a:rPr lang="en-CA" sz="1100" u="none" strike="noStrike">
                          <a:effectLst/>
                        </a:rPr>
                        <a:t>TARGET</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FLAG_OWN_CAR</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Count of TARGET</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Sum of REGION_POPULATION_RELATIVE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5034315"/>
                  </a:ext>
                </a:extLst>
              </a:tr>
              <a:tr h="182880">
                <a:tc>
                  <a:txBody>
                    <a:bodyPr/>
                    <a:lstStyle/>
                    <a:p>
                      <a:pPr algn="r" fontAlgn="b"/>
                      <a:r>
                        <a:rPr lang="en-CA" sz="1100" u="none" strike="noStrike">
                          <a:effectLst/>
                        </a:rPr>
                        <a:t>0</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N</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185675</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3825.38879</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7216771"/>
                  </a:ext>
                </a:extLst>
              </a:tr>
              <a:tr h="182880">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Y</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97011</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2116.868185</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2365616"/>
                  </a:ext>
                </a:extLst>
              </a:tr>
              <a:tr h="182880">
                <a:tc>
                  <a:txBody>
                    <a:bodyPr/>
                    <a:lstStyle/>
                    <a:p>
                      <a:pPr algn="l" fontAlgn="b"/>
                      <a:r>
                        <a:rPr lang="en-CA" sz="1100" u="none" strike="noStrike">
                          <a:effectLst/>
                        </a:rPr>
                        <a:t>0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282686</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5942.256975</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2433143"/>
                  </a:ext>
                </a:extLst>
              </a:tr>
              <a:tr h="182880">
                <a:tc>
                  <a:txBody>
                    <a:bodyPr/>
                    <a:lstStyle/>
                    <a:p>
                      <a:pPr algn="r" fontAlgn="b"/>
                      <a:r>
                        <a:rPr lang="en-CA" sz="1100" u="none" strike="noStrike">
                          <a:effectLst/>
                        </a:rPr>
                        <a:t>1</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N</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17249</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326.005736</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4425062"/>
                  </a:ext>
                </a:extLst>
              </a:tr>
              <a:tr h="182880">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a:effectLst/>
                        </a:rPr>
                        <a:t>Y</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7576</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148.911296</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9625782"/>
                  </a:ext>
                </a:extLst>
              </a:tr>
              <a:tr h="182880">
                <a:tc>
                  <a:txBody>
                    <a:bodyPr/>
                    <a:lstStyle/>
                    <a:p>
                      <a:pPr algn="l" fontAlgn="b"/>
                      <a:r>
                        <a:rPr lang="en-CA" sz="1100" u="none" strike="noStrike">
                          <a:effectLst/>
                        </a:rPr>
                        <a:t>1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24825</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474.917032</a:t>
                      </a:r>
                      <a:endParaRPr lang="en-CA"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9867287"/>
                  </a:ext>
                </a:extLst>
              </a:tr>
              <a:tr h="182880">
                <a:tc>
                  <a:txBody>
                    <a:bodyPr/>
                    <a:lstStyle/>
                    <a:p>
                      <a:pPr algn="l" fontAlgn="b"/>
                      <a:r>
                        <a:rPr lang="en-CA" sz="1100" u="none" strike="noStrike">
                          <a:effectLst/>
                        </a:rPr>
                        <a:t>Grand Total</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307511</a:t>
                      </a:r>
                      <a:endParaRPr lang="en-CA"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6417.174007</a:t>
                      </a:r>
                      <a:endParaRPr lang="en-CA"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499882"/>
                  </a:ext>
                </a:extLst>
              </a:tr>
            </a:tbl>
          </a:graphicData>
        </a:graphic>
      </p:graphicFrame>
      <p:graphicFrame>
        <p:nvGraphicFramePr>
          <p:cNvPr id="10" name="Table 9">
            <a:extLst>
              <a:ext uri="{FF2B5EF4-FFF2-40B4-BE49-F238E27FC236}">
                <a16:creationId xmlns:a16="http://schemas.microsoft.com/office/drawing/2014/main" id="{2ADE02AE-9F19-BD4A-CA3E-2413A02244F2}"/>
              </a:ext>
            </a:extLst>
          </p:cNvPr>
          <p:cNvGraphicFramePr>
            <a:graphicFrameLocks noGrp="1"/>
          </p:cNvGraphicFramePr>
          <p:nvPr>
            <p:extLst>
              <p:ext uri="{D42A27DB-BD31-4B8C-83A1-F6EECF244321}">
                <p14:modId xmlns:p14="http://schemas.microsoft.com/office/powerpoint/2010/main" val="993216073"/>
              </p:ext>
            </p:extLst>
          </p:nvPr>
        </p:nvGraphicFramePr>
        <p:xfrm>
          <a:off x="839788" y="4153059"/>
          <a:ext cx="3932236" cy="2611659"/>
        </p:xfrm>
        <a:graphic>
          <a:graphicData uri="http://schemas.openxmlformats.org/drawingml/2006/table">
            <a:tbl>
              <a:tblPr firstRow="1" bandRow="1">
                <a:tableStyleId>{5C22544A-7EE6-4342-B048-85BDC9FD1C3A}</a:tableStyleId>
              </a:tblPr>
              <a:tblGrid>
                <a:gridCol w="1295384">
                  <a:extLst>
                    <a:ext uri="{9D8B030D-6E8A-4147-A177-3AD203B41FA5}">
                      <a16:colId xmlns:a16="http://schemas.microsoft.com/office/drawing/2014/main" val="2564059413"/>
                    </a:ext>
                  </a:extLst>
                </a:gridCol>
                <a:gridCol w="1341468">
                  <a:extLst>
                    <a:ext uri="{9D8B030D-6E8A-4147-A177-3AD203B41FA5}">
                      <a16:colId xmlns:a16="http://schemas.microsoft.com/office/drawing/2014/main" val="3434925746"/>
                    </a:ext>
                  </a:extLst>
                </a:gridCol>
                <a:gridCol w="1295384">
                  <a:extLst>
                    <a:ext uri="{9D8B030D-6E8A-4147-A177-3AD203B41FA5}">
                      <a16:colId xmlns:a16="http://schemas.microsoft.com/office/drawing/2014/main" val="3464259138"/>
                    </a:ext>
                  </a:extLst>
                </a:gridCol>
              </a:tblGrid>
              <a:tr h="443833">
                <a:tc>
                  <a:txBody>
                    <a:bodyPr/>
                    <a:lstStyle/>
                    <a:p>
                      <a:r>
                        <a:rPr lang="en-CA" dirty="0"/>
                        <a:t>S.no</a:t>
                      </a:r>
                    </a:p>
                  </a:txBody>
                  <a:tcPr/>
                </a:tc>
                <a:tc>
                  <a:txBody>
                    <a:bodyPr/>
                    <a:lstStyle/>
                    <a:p>
                      <a:r>
                        <a:rPr lang="en-CA" dirty="0"/>
                        <a:t>No Fraud(0)</a:t>
                      </a:r>
                    </a:p>
                  </a:txBody>
                  <a:tcPr/>
                </a:tc>
                <a:tc>
                  <a:txBody>
                    <a:bodyPr/>
                    <a:lstStyle/>
                    <a:p>
                      <a:r>
                        <a:rPr lang="en-CA" dirty="0"/>
                        <a:t>Fraud(1)</a:t>
                      </a:r>
                    </a:p>
                  </a:txBody>
                  <a:tcPr/>
                </a:tc>
                <a:extLst>
                  <a:ext uri="{0D108BD9-81ED-4DB2-BD59-A6C34878D82A}">
                    <a16:rowId xmlns:a16="http://schemas.microsoft.com/office/drawing/2014/main" val="3263734387"/>
                  </a:ext>
                </a:extLst>
              </a:tr>
              <a:tr h="443833">
                <a:tc>
                  <a:txBody>
                    <a:bodyPr/>
                    <a:lstStyle/>
                    <a:p>
                      <a:r>
                        <a:rPr lang="en-CA" dirty="0"/>
                        <a:t>Have a Car</a:t>
                      </a:r>
                    </a:p>
                  </a:txBody>
                  <a:tcPr/>
                </a:tc>
                <a:tc>
                  <a:txBody>
                    <a:bodyPr/>
                    <a:lstStyle/>
                    <a:p>
                      <a:r>
                        <a:rPr lang="en-CA" dirty="0"/>
                        <a:t>97011</a:t>
                      </a:r>
                    </a:p>
                  </a:txBody>
                  <a:tcPr/>
                </a:tc>
                <a:tc>
                  <a:txBody>
                    <a:bodyPr/>
                    <a:lstStyle/>
                    <a:p>
                      <a:r>
                        <a:rPr lang="en-CA" dirty="0"/>
                        <a:t>7576</a:t>
                      </a:r>
                    </a:p>
                  </a:txBody>
                  <a:tcPr/>
                </a:tc>
                <a:extLst>
                  <a:ext uri="{0D108BD9-81ED-4DB2-BD59-A6C34878D82A}">
                    <a16:rowId xmlns:a16="http://schemas.microsoft.com/office/drawing/2014/main" val="1331590093"/>
                  </a:ext>
                </a:extLst>
              </a:tr>
              <a:tr h="443833">
                <a:tc>
                  <a:txBody>
                    <a:bodyPr/>
                    <a:lstStyle/>
                    <a:p>
                      <a:r>
                        <a:rPr lang="en-CA" dirty="0"/>
                        <a:t>Doesn’t have a car</a:t>
                      </a:r>
                    </a:p>
                  </a:txBody>
                  <a:tcPr/>
                </a:tc>
                <a:tc>
                  <a:txBody>
                    <a:bodyPr/>
                    <a:lstStyle/>
                    <a:p>
                      <a:r>
                        <a:rPr lang="en-CA" dirty="0"/>
                        <a:t>185675</a:t>
                      </a:r>
                    </a:p>
                  </a:txBody>
                  <a:tcPr/>
                </a:tc>
                <a:tc>
                  <a:txBody>
                    <a:bodyPr/>
                    <a:lstStyle/>
                    <a:p>
                      <a:r>
                        <a:rPr lang="en-CA" dirty="0"/>
                        <a:t>17249</a:t>
                      </a:r>
                    </a:p>
                  </a:txBody>
                  <a:tcPr/>
                </a:tc>
                <a:extLst>
                  <a:ext uri="{0D108BD9-81ED-4DB2-BD59-A6C34878D82A}">
                    <a16:rowId xmlns:a16="http://schemas.microsoft.com/office/drawing/2014/main" val="2702630406"/>
                  </a:ext>
                </a:extLst>
              </a:tr>
              <a:tr h="443833">
                <a:tc>
                  <a:txBody>
                    <a:bodyPr/>
                    <a:lstStyle/>
                    <a:p>
                      <a:r>
                        <a:rPr lang="en-CA" dirty="0"/>
                        <a:t>Total Area living</a:t>
                      </a:r>
                    </a:p>
                  </a:txBody>
                  <a:tcPr/>
                </a:tc>
                <a:tc>
                  <a:txBody>
                    <a:bodyPr/>
                    <a:lstStyle/>
                    <a:p>
                      <a:r>
                        <a:rPr lang="en-CA" dirty="0"/>
                        <a:t>5942.25</a:t>
                      </a:r>
                    </a:p>
                  </a:txBody>
                  <a:tcPr/>
                </a:tc>
                <a:tc>
                  <a:txBody>
                    <a:bodyPr/>
                    <a:lstStyle/>
                    <a:p>
                      <a:r>
                        <a:rPr lang="en-CA" dirty="0"/>
                        <a:t>474.91</a:t>
                      </a:r>
                    </a:p>
                  </a:txBody>
                  <a:tcPr/>
                </a:tc>
                <a:extLst>
                  <a:ext uri="{0D108BD9-81ED-4DB2-BD59-A6C34878D82A}">
                    <a16:rowId xmlns:a16="http://schemas.microsoft.com/office/drawing/2014/main" val="3082847654"/>
                  </a:ext>
                </a:extLst>
              </a:tr>
              <a:tr h="443833">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03369704"/>
                  </a:ext>
                </a:extLst>
              </a:tr>
            </a:tbl>
          </a:graphicData>
        </a:graphic>
      </p:graphicFrame>
    </p:spTree>
    <p:extLst>
      <p:ext uri="{BB962C8B-B14F-4D97-AF65-F5344CB8AC3E}">
        <p14:creationId xmlns:p14="http://schemas.microsoft.com/office/powerpoint/2010/main" val="191819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AC1B-5B3E-B9BF-A9FB-B47DCF3042B2}"/>
              </a:ext>
            </a:extLst>
          </p:cNvPr>
          <p:cNvSpPr>
            <a:spLocks noGrp="1"/>
          </p:cNvSpPr>
          <p:nvPr>
            <p:ph type="title"/>
          </p:nvPr>
        </p:nvSpPr>
        <p:spPr>
          <a:solidFill>
            <a:schemeClr val="accent1">
              <a:lumMod val="60000"/>
              <a:lumOff val="40000"/>
            </a:schemeClr>
          </a:solidFill>
        </p:spPr>
        <p:txBody>
          <a:bodyPr/>
          <a:lstStyle/>
          <a:p>
            <a:r>
              <a:rPr lang="en-CA" dirty="0"/>
              <a:t>Question and Answer from the data?</a:t>
            </a:r>
          </a:p>
        </p:txBody>
      </p:sp>
      <p:sp>
        <p:nvSpPr>
          <p:cNvPr id="3" name="Content Placeholder 2">
            <a:extLst>
              <a:ext uri="{FF2B5EF4-FFF2-40B4-BE49-F238E27FC236}">
                <a16:creationId xmlns:a16="http://schemas.microsoft.com/office/drawing/2014/main" id="{6CEB090F-B2A4-AC2C-F6A8-21E7AB9BBBFA}"/>
              </a:ext>
            </a:extLst>
          </p:cNvPr>
          <p:cNvSpPr>
            <a:spLocks noGrp="1"/>
          </p:cNvSpPr>
          <p:nvPr>
            <p:ph idx="1"/>
          </p:nvPr>
        </p:nvSpPr>
        <p:spPr>
          <a:pattFill prst="pct20">
            <a:fgClr>
              <a:schemeClr val="accent2">
                <a:lumMod val="75000"/>
              </a:schemeClr>
            </a:fgClr>
            <a:bgClr>
              <a:schemeClr val="bg1"/>
            </a:bgClr>
          </a:pattFill>
        </p:spPr>
        <p:txBody>
          <a:bodyPr/>
          <a:lstStyle/>
          <a:p>
            <a:pPr marL="0" indent="0">
              <a:buNone/>
            </a:pPr>
            <a:r>
              <a:rPr lang="en-CA" dirty="0"/>
              <a:t>Q1.Which gender with on going loan has committed more fraud?</a:t>
            </a:r>
          </a:p>
          <a:p>
            <a:pPr marL="0" indent="0">
              <a:buNone/>
            </a:pPr>
            <a:r>
              <a:rPr lang="en-CA" dirty="0"/>
              <a:t>Ans. Females are more likely to commit fraud</a:t>
            </a:r>
          </a:p>
          <a:p>
            <a:pPr marL="0" indent="0">
              <a:buNone/>
            </a:pPr>
            <a:r>
              <a:rPr lang="en-CA" dirty="0"/>
              <a:t>Q2.Who are more likely to commit fraud, people who owned car or who doesn’t?</a:t>
            </a:r>
          </a:p>
          <a:p>
            <a:pPr marL="0" indent="0">
              <a:buNone/>
            </a:pPr>
            <a:r>
              <a:rPr lang="en-CA" dirty="0" err="1"/>
              <a:t>Ans.It</a:t>
            </a:r>
            <a:r>
              <a:rPr lang="en-CA" dirty="0"/>
              <a:t> is clearly visible that people who doesn’t owned a car. They are more likely to commit Fraud.</a:t>
            </a:r>
          </a:p>
          <a:p>
            <a:pPr marL="0" indent="0">
              <a:buNone/>
            </a:pPr>
            <a:r>
              <a:rPr lang="en-CA" dirty="0"/>
              <a:t>Q3. Area of living of people who commit fraud?</a:t>
            </a:r>
          </a:p>
          <a:p>
            <a:pPr marL="0" indent="0">
              <a:buNone/>
            </a:pPr>
            <a:r>
              <a:rPr lang="en-CA" dirty="0"/>
              <a:t>Ans. Its comes around 326.00 m2</a:t>
            </a:r>
          </a:p>
        </p:txBody>
      </p:sp>
    </p:spTree>
    <p:extLst>
      <p:ext uri="{BB962C8B-B14F-4D97-AF65-F5344CB8AC3E}">
        <p14:creationId xmlns:p14="http://schemas.microsoft.com/office/powerpoint/2010/main" val="333322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444</Words>
  <Application>Microsoft Office PowerPoint</Application>
  <PresentationFormat>Widescreen</PresentationFormat>
  <Paragraphs>117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STEPS PRESENTATION</vt:lpstr>
      <vt:lpstr>Show Relation Between Different variable</vt:lpstr>
      <vt:lpstr>DIFFERENT LOANS TAKEN BY DIFFERENT GENDERS</vt:lpstr>
      <vt:lpstr>Fraud Committed by Genders</vt:lpstr>
      <vt:lpstr>THIS GRAPH SHOW RELATION BETWEEN CAR OWN AND SUM OF POPULATION</vt:lpstr>
      <vt:lpstr>Question and Answer from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PRESENTATION</dc:title>
  <dc:creator>Gurbachan Singh2</dc:creator>
  <cp:lastModifiedBy>Gurbachan Singh2</cp:lastModifiedBy>
  <cp:revision>1</cp:revision>
  <dcterms:created xsi:type="dcterms:W3CDTF">2024-01-26T01:22:08Z</dcterms:created>
  <dcterms:modified xsi:type="dcterms:W3CDTF">2024-01-26T16:27:31Z</dcterms:modified>
</cp:coreProperties>
</file>