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d4d7cf154e8c142/Desktop/SP%20PROJECT/Jisna%20sp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d4d7cf154e8c142/Desktop/SP%20PROJECT/Jisna%20sp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d4d7cf154e8c142/Desktop/SP%20PROJECT/Jisna%20sp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d4d7cf154e8c142/Desktop/SP%20PROJECT/Jisna%20sp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d4d7cf154e8c142/Desktop/SP%20PROJECT/Jisna%20sp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[Jisna sp project.xlsx]Targrt_vs_amt annuity!PivotTable7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2"/>
              </a:gs>
              <a:gs pos="100000">
                <a:schemeClr val="accent2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0">
                <a:schemeClr val="accent2"/>
              </a:gs>
              <a:gs pos="100000">
                <a:schemeClr val="accent2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0">
                <a:schemeClr val="accent2"/>
              </a:gs>
              <a:gs pos="100000">
                <a:schemeClr val="accent2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'Targrt_vs_amt annuity'!$B$1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Ref>
              <c:f>'Targrt_vs_amt annuity'!$A$2:$A$5</c:f>
              <c:strCache>
                <c:ptCount val="3"/>
                <c:pt idx="0">
                  <c:v>0</c:v>
                </c:pt>
                <c:pt idx="1">
                  <c:v>1</c:v>
                </c:pt>
                <c:pt idx="2">
                  <c:v>(blank)</c:v>
                </c:pt>
              </c:strCache>
            </c:strRef>
          </c:cat>
          <c:val>
            <c:numRef>
              <c:f>'Targrt_vs_amt annuity'!$B$2:$B$5</c:f>
              <c:numCache>
                <c:formatCode>[$$-1009]#,##0.00</c:formatCode>
                <c:ptCount val="3"/>
                <c:pt idx="0">
                  <c:v>7678513834</c:v>
                </c:pt>
                <c:pt idx="1">
                  <c:v>657415081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8-41C4-8EEF-63C630906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134095807"/>
        <c:axId val="1439525615"/>
      </c:barChart>
      <c:catAx>
        <c:axId val="1134095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525615"/>
        <c:crosses val="autoZero"/>
        <c:auto val="1"/>
        <c:lblAlgn val="ctr"/>
        <c:lblOffset val="100"/>
        <c:noMultiLvlLbl val="0"/>
      </c:catAx>
      <c:valAx>
        <c:axId val="143952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Amount annuity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1009]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095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5"/>
      </a:solidFill>
      <a:prstDash val="solid"/>
      <a:miter lim="800000"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[Jisna sp project.xlsx]Gender_vs_amt annuity!PivotTable6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887870956339519E-2"/>
          <c:y val="0.11288114366414859"/>
          <c:w val="0.73034667209152049"/>
          <c:h val="0.714450937535247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'Gender_vs_amt annuity'!$B$1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'Gender_vs_amt annuity'!$A$2:$A$6</c:f>
              <c:strCache>
                <c:ptCount val="4"/>
                <c:pt idx="0">
                  <c:v>F</c:v>
                </c:pt>
                <c:pt idx="1">
                  <c:v>M</c:v>
                </c:pt>
                <c:pt idx="2">
                  <c:v>XNA</c:v>
                </c:pt>
                <c:pt idx="3">
                  <c:v>(blank)</c:v>
                </c:pt>
              </c:strCache>
            </c:strRef>
          </c:cat>
          <c:val>
            <c:numRef>
              <c:f>'Gender_vs_amt annuity'!$B$2:$B$6</c:f>
              <c:numCache>
                <c:formatCode>[$$-1009]#,##0.00</c:formatCode>
                <c:ptCount val="4"/>
                <c:pt idx="0">
                  <c:v>5325192430</c:v>
                </c:pt>
                <c:pt idx="1">
                  <c:v>3010656610</c:v>
                </c:pt>
                <c:pt idx="2">
                  <c:v>79875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80-4940-8707-53FC240A189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34103967"/>
        <c:axId val="1439527103"/>
      </c:barChart>
      <c:catAx>
        <c:axId val="1134103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527103"/>
        <c:crosses val="autoZero"/>
        <c:auto val="1"/>
        <c:lblAlgn val="ctr"/>
        <c:lblOffset val="100"/>
        <c:noMultiLvlLbl val="0"/>
      </c:catAx>
      <c:valAx>
        <c:axId val="14395271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[$$-10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10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[Jisna sp project.xlsx]Flag own car_vs_amt annuity!PivotTable8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'Flag own car_vs_amt annuity'!$B$1:$B$2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'Flag own car_vs_amt annuity'!$A$3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'Flag own car_vs_amt annuity'!$B$3</c:f>
              <c:numCache>
                <c:formatCode>[$$-1009]#,##0.00;\-[$$-1009]#,##0.00</c:formatCode>
                <c:ptCount val="1"/>
                <c:pt idx="0">
                  <c:v>5201833602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08-4ECC-B6D3-D7CCB94F69B2}"/>
            </c:ext>
          </c:extLst>
        </c:ser>
        <c:ser>
          <c:idx val="1"/>
          <c:order val="1"/>
          <c:tx>
            <c:strRef>
              <c:f>'Flag own car_vs_amt annuity'!$C$1:$C$2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'Flag own car_vs_amt annuity'!$A$3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'Flag own car_vs_amt annuity'!$C$3</c:f>
              <c:numCache>
                <c:formatCode>[$$-1009]#,##0.00;\-[$$-1009]#,##0.00</c:formatCode>
                <c:ptCount val="1"/>
                <c:pt idx="0">
                  <c:v>3134095313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08-4ECC-B6D3-D7CCB94F69B2}"/>
            </c:ext>
          </c:extLst>
        </c:ser>
        <c:ser>
          <c:idx val="2"/>
          <c:order val="2"/>
          <c:tx>
            <c:strRef>
              <c:f>'Flag own car_vs_amt annuity'!$D$1:$D$2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'Flag own car_vs_amt annuity'!$A$3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'Flag own car_vs_amt annuity'!$D$3</c:f>
              <c:numCache>
                <c:formatCode>[$$-1009]#,##0.00;\-[$$-1009]#,##0.00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08-4ECC-B6D3-D7CCB94F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134096767"/>
        <c:axId val="1356015167"/>
      </c:barChart>
      <c:catAx>
        <c:axId val="1134096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Flag</a:t>
                </a:r>
                <a:r>
                  <a:rPr lang="en-IN" baseline="0"/>
                  <a:t> own car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015167"/>
        <c:crosses val="autoZero"/>
        <c:auto val="1"/>
        <c:lblAlgn val="ctr"/>
        <c:lblOffset val="100"/>
        <c:noMultiLvlLbl val="0"/>
      </c:catAx>
      <c:valAx>
        <c:axId val="1356015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Amt Annuity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34090551181102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1009]#,##0.00;\-[$$-1009]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096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[Jisna sp project.xlsx]Flag own realty_vs_amt annuity!PivotTable9</c:name>
    <c:fmtId val="-1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'Flag own realty_vs_amt annuity'!$B$1:$B$2</c:f>
              <c:strCache>
                <c:ptCount val="1"/>
                <c:pt idx="0">
                  <c:v>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'Flag own realty_vs_amt annuity'!$A$3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'Flag own realty_vs_amt annuity'!$B$3</c:f>
              <c:numCache>
                <c:formatCode>[$$-1009]#,##0.00</c:formatCode>
                <c:ptCount val="1"/>
                <c:pt idx="0">
                  <c:v>2564113163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4-4A50-A37F-204DBF4983CE}"/>
            </c:ext>
          </c:extLst>
        </c:ser>
        <c:ser>
          <c:idx val="1"/>
          <c:order val="1"/>
          <c:tx>
            <c:strRef>
              <c:f>'Flag own realty_vs_amt annuity'!$C$1:$C$2</c:f>
              <c:strCache>
                <c:ptCount val="1"/>
                <c:pt idx="0">
                  <c:v>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'Flag own realty_vs_amt annuity'!$A$3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'Flag own realty_vs_amt annuity'!$C$3</c:f>
              <c:numCache>
                <c:formatCode>[$$-1009]#,##0.00</c:formatCode>
                <c:ptCount val="1"/>
                <c:pt idx="0">
                  <c:v>5771815752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4-4A50-A37F-204DBF4983CE}"/>
            </c:ext>
          </c:extLst>
        </c:ser>
        <c:ser>
          <c:idx val="2"/>
          <c:order val="2"/>
          <c:tx>
            <c:strRef>
              <c:f>'Flag own realty_vs_amt annuity'!$D$1:$D$2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'Flag own realty_vs_amt annuity'!$A$3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'Flag own realty_vs_amt annuity'!$D$3</c:f>
              <c:numCache>
                <c:formatCode>[$$-1009]#,##0.00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A50-A37F-204DBF498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34107327"/>
        <c:axId val="1355998799"/>
      </c:barChart>
      <c:catAx>
        <c:axId val="113410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998799"/>
        <c:crosses val="autoZero"/>
        <c:auto val="1"/>
        <c:lblAlgn val="ctr"/>
        <c:lblOffset val="100"/>
        <c:noMultiLvlLbl val="0"/>
      </c:catAx>
      <c:valAx>
        <c:axId val="135599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10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10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[Jisna sp project.xlsx]Name contract_vs_amt annuity!PivotTable11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circle"/>
          <c:size val="6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'Name contract_vs_amt annuity'!$B$1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'Name contract_vs_amt annuity'!$A$2:$A$5</c:f>
              <c:strCache>
                <c:ptCount val="3"/>
                <c:pt idx="1">
                  <c:v>Cash loans</c:v>
                </c:pt>
                <c:pt idx="2">
                  <c:v>Revolving loans</c:v>
                </c:pt>
              </c:strCache>
            </c:strRef>
          </c:cat>
          <c:val>
            <c:numRef>
              <c:f>'Name contract_vs_amt annuity'!$B$2:$B$5</c:f>
              <c:numCache>
                <c:formatCode>[$$-1009]#,##0.00</c:formatCode>
                <c:ptCount val="3"/>
                <c:pt idx="0">
                  <c:v>0</c:v>
                </c:pt>
                <c:pt idx="1">
                  <c:v>7858188665</c:v>
                </c:pt>
                <c:pt idx="2">
                  <c:v>477740250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95-4A26-95DE-F92FE52BE0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134081407"/>
        <c:axId val="1439511727"/>
      </c:barChart>
      <c:catAx>
        <c:axId val="1134081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511727"/>
        <c:crosses val="autoZero"/>
        <c:auto val="1"/>
        <c:lblAlgn val="ctr"/>
        <c:lblOffset val="100"/>
        <c:noMultiLvlLbl val="0"/>
      </c:catAx>
      <c:valAx>
        <c:axId val="14395117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Amt</a:t>
                </a:r>
                <a:r>
                  <a:rPr lang="en-IN" baseline="0"/>
                  <a:t> Annuity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10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0814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933E-874F-58FB-5F21-0B4DC61D6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1B6B4-DF3A-D83F-FAA6-6E6D07E83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EB14-AE44-5711-BB2F-DDAB52CA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CC63-6630-1564-CEC6-FFEB7B60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C96F-6CD5-08F8-CB78-CDE9E666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6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8A5B-EB45-EE58-C0A7-95D452CE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C2168-FA64-F12A-E2A4-F92342B9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D9AB-75AD-79EE-AF46-C7986A31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4B099-1A51-64B6-5975-DF9536CC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8EC2-6C4F-C87B-7052-2896837F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8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89F0D-3218-1880-963A-BC110265F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0321C-AF33-FF29-391F-33742A5A2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CCE7-0C93-2A0E-AA2E-C5997D46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807E-CDFD-23B3-BBC1-5F906C6E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AE66-5555-72BC-C95A-2CDE53E8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9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33A6-54ED-E1CA-88D2-26BC4D24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DEE5-3116-D36B-F49D-539986AD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AB3D-B307-1B98-7494-41D9A35D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92E8-6E6D-043C-305F-22A16A41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F59C-2AF1-60B1-68A5-DB6B57EA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6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9A66-F402-D2A9-B4C3-B20A394C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0E651-0B73-A8C1-2269-DC4C6466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F610-C05A-A454-F39A-2ADC5952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C3037-70D8-560F-131E-9D2D9B94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5454-F884-763A-5BF9-5457FF39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21DB-33EA-4693-FD6C-1732581B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0623-40DE-BAAE-BBE7-E27DC922B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7EF2B-B19D-2691-DFBF-57A7B477A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8C2C6-E398-3575-7D08-C83E487D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160BC-532E-0BAF-5A4D-B16031AF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BCBBC-767E-C7B7-426B-E1842C1F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5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CE60-36C8-F8E8-84F5-570C71C1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BF8C3-ADBD-E9AE-6C4A-A33D3E9F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44547-CB40-E19F-A6A7-264A2CA06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35B9E-C84B-2D7A-85FC-0E35BDA4E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D548F-0842-9830-A529-C86B83910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502CC-D21D-0CF2-880D-3D8667E8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85A9E-F55F-B8DA-0E62-12AC8CD0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E9903-D0E7-449C-0259-F565E694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8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279D-3B61-9664-FD19-923CE215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17034-4F16-1959-A839-C071688E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1E250-744D-E770-BB68-E89A7C6D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3A4FD-6277-B40C-9952-E8BE3094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BD9C3-7B0B-C369-3082-B83CC356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8B9DB-FA28-A0F3-5E30-C9EF81ED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5C673-AC36-8DB2-B8EE-620ED74F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65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9353-F493-AAAB-F805-9AD6B53F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F9B5-0CFB-5144-7F05-B63B640D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F8917-9E40-0085-0A8F-2BD65013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9BE0F-28F1-5247-9329-303C2F68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0FF65-C852-78E2-2941-DCDBAD6D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22E7F-1B06-3577-E2BA-F99A5E91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4002-C089-2B4C-3819-C7B93125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E1FCA-AF8B-C3D8-83A2-1A79C3177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01CF5-CA9D-D025-B8E2-AD57DE414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AC2CB-5B3A-D74D-E94A-A82CD48F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E8D21-4742-978B-BF34-797A2EB5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21BCE-DABC-17A2-FCFF-EB9209C8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60957-DD13-7961-12A6-2F289713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E4EBC-8214-EDBE-2F57-F6B68068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97AF-3452-60D6-2266-C1031A3BB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7E8E-A114-49CD-AC64-6851D1A9E077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3A876-ACBA-ABE5-037A-7B9D85F47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1FC4-307B-DF2D-2E76-8D7989CF8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9C176-56A4-47A6-A879-7E9B61D8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8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DD9B-DCB8-256A-D3EC-E819EAED5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7187"/>
          </a:xfrm>
        </p:spPr>
        <p:txBody>
          <a:bodyPr>
            <a:norm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FRAUD DETECTION</a:t>
            </a:r>
            <a:b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JISNA D KUNJU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DFCCC-71DD-DB4A-C06A-454B43849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STEP PRESENTATION – INITIAL ANALYSIS</a:t>
            </a:r>
          </a:p>
        </p:txBody>
      </p:sp>
    </p:spTree>
    <p:extLst>
      <p:ext uri="{BB962C8B-B14F-4D97-AF65-F5344CB8AC3E}">
        <p14:creationId xmlns:p14="http://schemas.microsoft.com/office/powerpoint/2010/main" val="205466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B1DD-06E5-8DAF-F0EB-698B12FF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179E-E5A3-0B0B-0BA6-929CE427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By the analysis of this project Fraud detection, we trying to find out what are the variable that affecting to the target values.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Also determine the relationship between the variables under observation.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 am considering six variables for the initial analysis.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1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72FD-CCE1-EDC1-4A91-D225E3BF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VARIABLES UNDER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1D5-3DAD-E692-2F0E-B49FA3DC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Target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Gender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Flag own car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Flag own realty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Name contract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Amount Annuity</a:t>
            </a:r>
          </a:p>
        </p:txBody>
      </p:sp>
    </p:spTree>
    <p:extLst>
      <p:ext uri="{BB962C8B-B14F-4D97-AF65-F5344CB8AC3E}">
        <p14:creationId xmlns:p14="http://schemas.microsoft.com/office/powerpoint/2010/main" val="12157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890D-121D-E010-AACF-6D94C9E2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Target Vs Amount Annuity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7E2E-42A3-5A92-4B0C-20B2E79B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067300"/>
            <a:ext cx="10753725" cy="1085850"/>
          </a:xfrm>
        </p:spPr>
        <p:txBody>
          <a:bodyPr>
            <a:normAutofit/>
          </a:bodyPr>
          <a:lstStyle/>
          <a:p>
            <a:pPr lvl="1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Amount of annuity is inversely proportional to the target of Population under study.</a:t>
            </a:r>
          </a:p>
          <a:p>
            <a:pPr lvl="1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Means, as amount of annuity increases the probability of being fraud is decreases and vice versa.</a:t>
            </a:r>
          </a:p>
          <a:p>
            <a:pPr lvl="1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Graph shows the relationship between Target and annuity amount.</a:t>
            </a:r>
          </a:p>
          <a:p>
            <a:pPr lvl="1"/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77DC5C-5B51-725C-B365-E7359245A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49655"/>
              </p:ext>
            </p:extLst>
          </p:nvPr>
        </p:nvGraphicFramePr>
        <p:xfrm>
          <a:off x="2724150" y="1690688"/>
          <a:ext cx="6648450" cy="310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432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0B35-3486-3EA9-C955-346C5884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Gender vs Amount of Annuity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00FB-BC2B-614D-601C-7C32080E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33999"/>
            <a:ext cx="9572625" cy="842963"/>
          </a:xfrm>
        </p:spPr>
        <p:txBody>
          <a:bodyPr>
            <a:normAutofit/>
          </a:bodyPr>
          <a:lstStyle/>
          <a:p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By the analysis of the chart plotted, female having more amount of annuity than male.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7CBE18-7C07-A458-91D7-A2BF0B59D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095050"/>
              </p:ext>
            </p:extLst>
          </p:nvPr>
        </p:nvGraphicFramePr>
        <p:xfrm>
          <a:off x="1295400" y="1690687"/>
          <a:ext cx="9115424" cy="353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374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C344-4E48-3A17-32E9-B49A8D12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Flag own car vs Amount of Annuity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7566-4356-340D-29A6-78610B09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049"/>
            <a:ext cx="10515600" cy="3871913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Sample having no car own flag showing less amount of annuity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B791A3-B1EC-A382-5863-976448E22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894423"/>
              </p:ext>
            </p:extLst>
          </p:nvPr>
        </p:nvGraphicFramePr>
        <p:xfrm>
          <a:off x="1952625" y="1690688"/>
          <a:ext cx="7258050" cy="3862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737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3DBD-922E-25C7-61C0-5045E1E6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Flag own realty vs Amount of Annuity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C1A8-5CF6-58C1-C05D-48425B21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5759450"/>
            <a:ext cx="10515600" cy="936625"/>
          </a:xfrm>
        </p:spPr>
        <p:txBody>
          <a:bodyPr/>
          <a:lstStyle/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Flag own realty and Amount of Annuity is Directly proportional, Sample with Flag own reality shows high amount annuity</a:t>
            </a:r>
            <a:r>
              <a:rPr lang="en-IN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BA6DD9-0FC8-4022-54FA-D5154B92C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97733"/>
              </p:ext>
            </p:extLst>
          </p:nvPr>
        </p:nvGraphicFramePr>
        <p:xfrm>
          <a:off x="2247899" y="2057400"/>
          <a:ext cx="7591425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615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BAE6-9D78-6EF1-928C-FAEAFF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Name contract vs Amount annuity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1A84-6715-97CD-63A0-F52EE6D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5572125"/>
            <a:ext cx="10515600" cy="1047750"/>
          </a:xfrm>
        </p:spPr>
        <p:txBody>
          <a:bodyPr>
            <a:noAutofit/>
          </a:bodyPr>
          <a:lstStyle/>
          <a:p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The amount annuity of people with revolving loans is less compared to the cash loans.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They presents large variation.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AB5728-5C6A-DEE9-602F-B438A8385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401751"/>
              </p:ext>
            </p:extLst>
          </p:nvPr>
        </p:nvGraphicFramePr>
        <p:xfrm>
          <a:off x="1762125" y="1685925"/>
          <a:ext cx="8362949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892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FRAUD DETECTION BY JISNA D KUNJU</vt:lpstr>
      <vt:lpstr>OBJECTIVE</vt:lpstr>
      <vt:lpstr>VARIABLES UNDER OBSERVATION</vt:lpstr>
      <vt:lpstr>Target Vs Amount Annuity</vt:lpstr>
      <vt:lpstr>Gender vs Amount of Annuity</vt:lpstr>
      <vt:lpstr>Flag own car vs Amount of Annuity</vt:lpstr>
      <vt:lpstr>Flag own realty vs Amount of Annuity</vt:lpstr>
      <vt:lpstr>Name contract vs Amount annuity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BY JISNA D KUNJU</dc:title>
  <dc:creator>jisna d kunju</dc:creator>
  <cp:lastModifiedBy>jisna d kunju</cp:lastModifiedBy>
  <cp:revision>1</cp:revision>
  <dcterms:created xsi:type="dcterms:W3CDTF">2024-01-26T22:40:52Z</dcterms:created>
  <dcterms:modified xsi:type="dcterms:W3CDTF">2024-01-26T22:41:06Z</dcterms:modified>
</cp:coreProperties>
</file>