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007-345A-3DAA-086F-B294FB35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24969-A6A5-5E7E-F324-B986A96C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4C7B-C323-3FFB-9E97-A8A0FCDB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1F0A-0D60-9580-F75C-B455044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4B97-5DCC-7159-5978-A639079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8602-67DF-F7E2-7040-1A1AA4A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81C83-175B-B172-E096-1C3D43BF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502E-E753-32D2-1CC2-3F06F740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59DF-571A-F985-3362-4E3E4E87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65A8-D992-3811-F892-160C423F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82B7C-C34D-1D3B-C8BD-A5512C34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B5D6E-8185-9118-DC76-C9D67B83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872-802B-26FF-FA69-5CC00729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4F8B-022A-151C-789B-F4336635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72BB-1D34-7321-C4A1-D30F353A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0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BF7-9FFB-0E1A-9817-4C8E349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F5B6-EDEA-3653-AF28-84D4F2FC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9B56-60E1-222A-252E-50AFF1B0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D063-8852-F033-69FF-3291988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DDB7-6C2D-3550-7E44-682C331F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2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F31F-985A-B87A-5EC7-717DCC79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19FB-A223-9705-C69B-9C290EF8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B8F8-E511-1BFF-3BCA-255F0A50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164A-7325-4664-4DD8-6B540E9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61D3-8ACB-B81E-6640-E45DCB7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5A75-0F11-DCC1-30A3-A36BD613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81AD-8741-B657-916F-0784C84E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031E-DB33-FD05-A921-88C88D230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BA79A-DC31-247C-41DC-DEE45DB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83B6D-7FF4-6DD8-B65F-4E439505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7FF5-D98D-A225-4B5C-C593760C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84F-DE3E-6F01-E080-947F5193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B4C2-A19F-E1D3-48FF-4D7B3131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49CA-1F68-2438-3F47-5DA5E59A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8D756-2F24-8E6D-6DB3-A1CF653B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F45CC-3CF7-4611-3AC2-9B9BAE137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382E9-90F0-2757-BE7A-7E0CB68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AEBB-50E6-94D9-DFE0-299AB819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7F402-614A-D092-E7B4-0BAD517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98AD-4480-4CEF-385F-4DC2A44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5D6D5-857B-F198-DBFE-45760540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1510-DD27-4B5C-0963-D161A693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EE693-39E9-97B4-C42D-C956E23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5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1A658-F6DF-3746-7A00-7BD53C79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93E47-60C7-273F-3C8D-865177AA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4F3F9-32E9-508E-1E6B-42820C89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9FCC-4037-F198-1E31-E8CB0DE5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ED86-B720-DD22-F03B-D04B1866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48990-793E-FF7A-3077-49C28F28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7A18-6FFD-8C51-6A75-AF275B4D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DEB1B-9B00-56B9-4EE1-EC53FE5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AAB55-0DAA-3C9B-6648-B3BDF5A3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4A6-5A83-66BE-88B3-B84B073D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96049-5998-3BD6-FC8B-A2179764B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7803-716F-2990-4C9A-210088C7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6921-E3CC-FA1C-6F1E-10F0CAC4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36CA-2791-1D6F-6C94-D3C5ED4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AE31-7947-E5A3-4B67-0F82EF89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9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CF4C-A51E-AF38-0A49-CD1460D4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9DD53-C969-8FFD-E3EB-FD220CDE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753B-97F6-66CF-2593-D93F7A440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A09B-D134-494D-974E-6A9B175F781D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7183-3165-F93C-FB0D-45B61EF3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BD94-9684-5410-C557-2DBCBBF2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571E-0DAA-49FA-97EF-B65C262B5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F2B-CCAB-6628-5A95-C6D4F0B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853"/>
            <a:ext cx="9144000" cy="1166327"/>
          </a:xfrm>
        </p:spPr>
        <p:txBody>
          <a:bodyPr/>
          <a:lstStyle/>
          <a:p>
            <a:r>
              <a:rPr lang="en-IN" b="1" dirty="0">
                <a:latin typeface="+mn-lt"/>
              </a:rPr>
              <a:t>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5DEF-B0B7-0C85-91D5-7FC84FF3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513" y="4413378"/>
            <a:ext cx="3489649" cy="1166328"/>
          </a:xfrm>
        </p:spPr>
        <p:txBody>
          <a:bodyPr/>
          <a:lstStyle/>
          <a:p>
            <a:r>
              <a:rPr lang="en-IN" dirty="0"/>
              <a:t>DONE BY</a:t>
            </a:r>
          </a:p>
          <a:p>
            <a:r>
              <a:rPr lang="en-IN" dirty="0"/>
              <a:t>JISSY JAYAPRAKASH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58A7C-DE3B-82A2-54C9-86AD1A5BD4A9}"/>
              </a:ext>
            </a:extLst>
          </p:cNvPr>
          <p:cNvSpPr txBox="1"/>
          <p:nvPr/>
        </p:nvSpPr>
        <p:spPr>
          <a:xfrm>
            <a:off x="1707502" y="2395447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DATA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0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1F0D9A-C872-722D-9F8E-9EFEC53E8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2957803"/>
            <a:ext cx="9862457" cy="3741576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BBF49F-8844-F6E6-B8E1-BE592EA22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87549"/>
              </p:ext>
            </p:extLst>
          </p:nvPr>
        </p:nvGraphicFramePr>
        <p:xfrm>
          <a:off x="2239347" y="1045028"/>
          <a:ext cx="6615406" cy="1754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2328">
                  <a:extLst>
                    <a:ext uri="{9D8B030D-6E8A-4147-A177-3AD203B41FA5}">
                      <a16:colId xmlns:a16="http://schemas.microsoft.com/office/drawing/2014/main" val="2966252705"/>
                    </a:ext>
                  </a:extLst>
                </a:gridCol>
                <a:gridCol w="1554029">
                  <a:extLst>
                    <a:ext uri="{9D8B030D-6E8A-4147-A177-3AD203B41FA5}">
                      <a16:colId xmlns:a16="http://schemas.microsoft.com/office/drawing/2014/main" val="4228123413"/>
                    </a:ext>
                  </a:extLst>
                </a:gridCol>
                <a:gridCol w="703014">
                  <a:extLst>
                    <a:ext uri="{9D8B030D-6E8A-4147-A177-3AD203B41FA5}">
                      <a16:colId xmlns:a16="http://schemas.microsoft.com/office/drawing/2014/main" val="830515372"/>
                    </a:ext>
                  </a:extLst>
                </a:gridCol>
                <a:gridCol w="703014">
                  <a:extLst>
                    <a:ext uri="{9D8B030D-6E8A-4147-A177-3AD203B41FA5}">
                      <a16:colId xmlns:a16="http://schemas.microsoft.com/office/drawing/2014/main" val="1888106879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261534911"/>
                    </a:ext>
                  </a:extLst>
                </a:gridCol>
              </a:tblGrid>
              <a:tr h="3005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Count of </a:t>
                      </a:r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Rounded_Income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Column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748350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7982594"/>
                  </a:ext>
                </a:extLst>
              </a:tr>
              <a:tr h="2516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185675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97011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282686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462495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17249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7576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24825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7294411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059203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202924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104587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307511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976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0E2F7F-2ED2-67B3-3751-211623D7D772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people who own car compared with their total income</a:t>
            </a:r>
          </a:p>
        </p:txBody>
      </p:sp>
    </p:spTree>
    <p:extLst>
      <p:ext uri="{BB962C8B-B14F-4D97-AF65-F5344CB8AC3E}">
        <p14:creationId xmlns:p14="http://schemas.microsoft.com/office/powerpoint/2010/main" val="37971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5D8-B479-2650-9969-D1161661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table as well as from the graph its clear that people with low income that is below 20000 total income are tend to be fraud.</a:t>
            </a:r>
          </a:p>
          <a:p>
            <a:r>
              <a:rPr lang="en-IN" dirty="0"/>
              <a:t>The same category with not owing a car are tend to be more fraud.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1A9B8-2823-8784-DE4F-467D85BEF432}"/>
              </a:ext>
            </a:extLst>
          </p:cNvPr>
          <p:cNvSpPr txBox="1"/>
          <p:nvPr/>
        </p:nvSpPr>
        <p:spPr>
          <a:xfrm>
            <a:off x="1006151" y="681037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</a:t>
            </a:r>
            <a:r>
              <a:rPr lang="en-IN" sz="2000" b="1" u="sng" dirty="0">
                <a:solidFill>
                  <a:srgbClr val="FF0000"/>
                </a:solidFill>
              </a:rPr>
              <a:t>people who own car </a:t>
            </a:r>
            <a:r>
              <a:rPr lang="en-IN" sz="2000" b="1" dirty="0">
                <a:solidFill>
                  <a:srgbClr val="FF0000"/>
                </a:solidFill>
              </a:rPr>
              <a:t>compared with their </a:t>
            </a:r>
            <a:r>
              <a:rPr lang="en-IN" sz="2000" b="1" u="sng" dirty="0">
                <a:solidFill>
                  <a:srgbClr val="FF0000"/>
                </a:solidFill>
              </a:rPr>
              <a:t>total income</a:t>
            </a:r>
          </a:p>
        </p:txBody>
      </p:sp>
    </p:spTree>
    <p:extLst>
      <p:ext uri="{BB962C8B-B14F-4D97-AF65-F5344CB8AC3E}">
        <p14:creationId xmlns:p14="http://schemas.microsoft.com/office/powerpoint/2010/main" val="16048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D1CB7-2B46-03AB-8659-649ECE43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2973217"/>
            <a:ext cx="9500360" cy="361419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000503-6DF8-1D84-5FF3-3EB285A3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35458"/>
              </p:ext>
            </p:extLst>
          </p:nvPr>
        </p:nvGraphicFramePr>
        <p:xfrm>
          <a:off x="2416629" y="933061"/>
          <a:ext cx="6848669" cy="1945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485">
                  <a:extLst>
                    <a:ext uri="{9D8B030D-6E8A-4147-A177-3AD203B41FA5}">
                      <a16:colId xmlns:a16="http://schemas.microsoft.com/office/drawing/2014/main" val="951678260"/>
                    </a:ext>
                  </a:extLst>
                </a:gridCol>
                <a:gridCol w="1474146">
                  <a:extLst>
                    <a:ext uri="{9D8B030D-6E8A-4147-A177-3AD203B41FA5}">
                      <a16:colId xmlns:a16="http://schemas.microsoft.com/office/drawing/2014/main" val="3591481689"/>
                    </a:ext>
                  </a:extLst>
                </a:gridCol>
                <a:gridCol w="1351301">
                  <a:extLst>
                    <a:ext uri="{9D8B030D-6E8A-4147-A177-3AD203B41FA5}">
                      <a16:colId xmlns:a16="http://schemas.microsoft.com/office/drawing/2014/main" val="3334904155"/>
                    </a:ext>
                  </a:extLst>
                </a:gridCol>
                <a:gridCol w="666875">
                  <a:extLst>
                    <a:ext uri="{9D8B030D-6E8A-4147-A177-3AD203B41FA5}">
                      <a16:colId xmlns:a16="http://schemas.microsoft.com/office/drawing/2014/main" val="2150751421"/>
                    </a:ext>
                  </a:extLst>
                </a:gridCol>
                <a:gridCol w="1017862">
                  <a:extLst>
                    <a:ext uri="{9D8B030D-6E8A-4147-A177-3AD203B41FA5}">
                      <a16:colId xmlns:a16="http://schemas.microsoft.com/office/drawing/2014/main" val="3704036673"/>
                    </a:ext>
                  </a:extLst>
                </a:gridCol>
              </a:tblGrid>
              <a:tr h="469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Count of </a:t>
                      </a:r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Rounded_Income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Column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5921847"/>
                  </a:ext>
                </a:extLst>
              </a:tr>
              <a:tr h="469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Cash loans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Revolving loans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2806383"/>
                  </a:ext>
                </a:extLst>
              </a:tr>
              <a:tr h="2385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255011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27675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282686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095683"/>
                  </a:ext>
                </a:extLst>
              </a:tr>
              <a:tr h="2385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23221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1604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24825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807159"/>
                  </a:ext>
                </a:extLst>
              </a:tr>
              <a:tr h="2385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127601"/>
                  </a:ext>
                </a:extLst>
              </a:tr>
              <a:tr h="2385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278232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29279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307511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2450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E7AA9-5B4C-9620-8101-F722B03A9206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person contract type compared with their total income</a:t>
            </a:r>
          </a:p>
        </p:txBody>
      </p:sp>
    </p:spTree>
    <p:extLst>
      <p:ext uri="{BB962C8B-B14F-4D97-AF65-F5344CB8AC3E}">
        <p14:creationId xmlns:p14="http://schemas.microsoft.com/office/powerpoint/2010/main" val="13961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5D8-B479-2650-9969-D1161661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table as well as from the graph its clear that people with low income that is below 30000 total income are tend to be fraud.</a:t>
            </a:r>
          </a:p>
          <a:p>
            <a:r>
              <a:rPr lang="en-IN" dirty="0"/>
              <a:t>The same category with taking contract type of cash loans are tend to be more fraud compared to people who is taking revolving loans.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AB54F-9622-172F-EB38-F7931C29BB9D}"/>
              </a:ext>
            </a:extLst>
          </p:cNvPr>
          <p:cNvSpPr txBox="1"/>
          <p:nvPr/>
        </p:nvSpPr>
        <p:spPr>
          <a:xfrm>
            <a:off x="1045029" y="541176"/>
            <a:ext cx="1019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</a:t>
            </a:r>
            <a:r>
              <a:rPr lang="en-IN" sz="2000" b="1" u="sng" dirty="0">
                <a:solidFill>
                  <a:srgbClr val="FF0000"/>
                </a:solidFill>
              </a:rPr>
              <a:t>person contract type </a:t>
            </a:r>
            <a:r>
              <a:rPr lang="en-IN" sz="2000" b="1" dirty="0">
                <a:solidFill>
                  <a:srgbClr val="FF0000"/>
                </a:solidFill>
              </a:rPr>
              <a:t>compared with their </a:t>
            </a:r>
            <a:r>
              <a:rPr lang="en-IN" sz="2000" b="1" u="sng" dirty="0">
                <a:solidFill>
                  <a:srgbClr val="FF0000"/>
                </a:solidFill>
              </a:rPr>
              <a:t>total income</a:t>
            </a:r>
          </a:p>
        </p:txBody>
      </p:sp>
    </p:spTree>
    <p:extLst>
      <p:ext uri="{BB962C8B-B14F-4D97-AF65-F5344CB8AC3E}">
        <p14:creationId xmlns:p14="http://schemas.microsoft.com/office/powerpoint/2010/main" val="170435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02E4ED-61AB-C791-E615-294CA562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2957804"/>
            <a:ext cx="8621486" cy="363894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D6F6FC-97FB-6FC0-1D7E-5B4A60FF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27345"/>
              </p:ext>
            </p:extLst>
          </p:nvPr>
        </p:nvGraphicFramePr>
        <p:xfrm>
          <a:off x="1785257" y="1091682"/>
          <a:ext cx="7526694" cy="171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8694">
                  <a:extLst>
                    <a:ext uri="{9D8B030D-6E8A-4147-A177-3AD203B41FA5}">
                      <a16:colId xmlns:a16="http://schemas.microsoft.com/office/drawing/2014/main" val="933679583"/>
                    </a:ext>
                  </a:extLst>
                </a:gridCol>
                <a:gridCol w="1821038">
                  <a:extLst>
                    <a:ext uri="{9D8B030D-6E8A-4147-A177-3AD203B41FA5}">
                      <a16:colId xmlns:a16="http://schemas.microsoft.com/office/drawing/2014/main" val="1480625789"/>
                    </a:ext>
                  </a:extLst>
                </a:gridCol>
                <a:gridCol w="823802">
                  <a:extLst>
                    <a:ext uri="{9D8B030D-6E8A-4147-A177-3AD203B41FA5}">
                      <a16:colId xmlns:a16="http://schemas.microsoft.com/office/drawing/2014/main" val="894507134"/>
                    </a:ext>
                  </a:extLst>
                </a:gridCol>
                <a:gridCol w="541976">
                  <a:extLst>
                    <a:ext uri="{9D8B030D-6E8A-4147-A177-3AD203B41FA5}">
                      <a16:colId xmlns:a16="http://schemas.microsoft.com/office/drawing/2014/main" val="3551624212"/>
                    </a:ext>
                  </a:extLst>
                </a:gridCol>
                <a:gridCol w="823802">
                  <a:extLst>
                    <a:ext uri="{9D8B030D-6E8A-4147-A177-3AD203B41FA5}">
                      <a16:colId xmlns:a16="http://schemas.microsoft.com/office/drawing/2014/main" val="4161078697"/>
                    </a:ext>
                  </a:extLst>
                </a:gridCol>
                <a:gridCol w="1257382">
                  <a:extLst>
                    <a:ext uri="{9D8B030D-6E8A-4147-A177-3AD203B41FA5}">
                      <a16:colId xmlns:a16="http://schemas.microsoft.com/office/drawing/2014/main" val="2933317196"/>
                    </a:ext>
                  </a:extLst>
                </a:gridCol>
              </a:tblGrid>
              <a:tr h="443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Count of </a:t>
                      </a:r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Rounded_Income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Column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4201363"/>
                  </a:ext>
                </a:extLst>
              </a:tr>
              <a:tr h="254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XNA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0639892"/>
                  </a:ext>
                </a:extLst>
              </a:tr>
              <a:tr h="254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188278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94404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282686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106617"/>
                  </a:ext>
                </a:extLst>
              </a:tr>
              <a:tr h="254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14170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10655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24825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082675"/>
                  </a:ext>
                </a:extLst>
              </a:tr>
              <a:tr h="254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930330"/>
                  </a:ext>
                </a:extLst>
              </a:tr>
              <a:tr h="254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202448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105059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307511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0737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F94F1C-33B4-859A-0E9B-B118FD046395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code gender compared with their total income</a:t>
            </a:r>
          </a:p>
        </p:txBody>
      </p:sp>
    </p:spTree>
    <p:extLst>
      <p:ext uri="{BB962C8B-B14F-4D97-AF65-F5344CB8AC3E}">
        <p14:creationId xmlns:p14="http://schemas.microsoft.com/office/powerpoint/2010/main" val="32629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5D8-B479-2650-9969-D1161661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table as well as from the graph its clear that people with low income that is below 20000 total income are tend to be fraud.</a:t>
            </a:r>
          </a:p>
          <a:p>
            <a:r>
              <a:rPr lang="en-IN" dirty="0"/>
              <a:t>In this category, number of male who is doing fraud activity is less compared to female and there is a difference of only 4000.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9BBE-CD0C-BE66-B265-42A2AE3215E6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</a:t>
            </a:r>
            <a:r>
              <a:rPr lang="en-IN" sz="2000" b="1" u="sng" dirty="0">
                <a:solidFill>
                  <a:srgbClr val="FF0000"/>
                </a:solidFill>
              </a:rPr>
              <a:t>code gender </a:t>
            </a:r>
            <a:r>
              <a:rPr lang="en-IN" sz="2000" b="1" dirty="0">
                <a:solidFill>
                  <a:srgbClr val="FF0000"/>
                </a:solidFill>
              </a:rPr>
              <a:t>compared with their </a:t>
            </a:r>
            <a:r>
              <a:rPr lang="en-IN" sz="2000" b="1" u="sng" dirty="0">
                <a:solidFill>
                  <a:srgbClr val="FF0000"/>
                </a:solidFill>
              </a:rPr>
              <a:t>total income</a:t>
            </a:r>
          </a:p>
        </p:txBody>
      </p:sp>
    </p:spTree>
    <p:extLst>
      <p:ext uri="{BB962C8B-B14F-4D97-AF65-F5344CB8AC3E}">
        <p14:creationId xmlns:p14="http://schemas.microsoft.com/office/powerpoint/2010/main" val="26273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C68D8-8945-CF54-4521-150D6B15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3" y="2799186"/>
            <a:ext cx="7473821" cy="3731140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2E0F91-E64E-B193-DB5F-8E5AFA835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49523"/>
              </p:ext>
            </p:extLst>
          </p:nvPr>
        </p:nvGraphicFramePr>
        <p:xfrm>
          <a:off x="2472612" y="1119672"/>
          <a:ext cx="6792685" cy="1586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5806">
                  <a:extLst>
                    <a:ext uri="{9D8B030D-6E8A-4147-A177-3AD203B41FA5}">
                      <a16:colId xmlns:a16="http://schemas.microsoft.com/office/drawing/2014/main" val="275095941"/>
                    </a:ext>
                  </a:extLst>
                </a:gridCol>
                <a:gridCol w="1644117">
                  <a:extLst>
                    <a:ext uri="{9D8B030D-6E8A-4147-A177-3AD203B41FA5}">
                      <a16:colId xmlns:a16="http://schemas.microsoft.com/office/drawing/2014/main" val="4021898976"/>
                    </a:ext>
                  </a:extLst>
                </a:gridCol>
                <a:gridCol w="743769">
                  <a:extLst>
                    <a:ext uri="{9D8B030D-6E8A-4147-A177-3AD203B41FA5}">
                      <a16:colId xmlns:a16="http://schemas.microsoft.com/office/drawing/2014/main" val="1830645833"/>
                    </a:ext>
                  </a:extLst>
                </a:gridCol>
                <a:gridCol w="743769">
                  <a:extLst>
                    <a:ext uri="{9D8B030D-6E8A-4147-A177-3AD203B41FA5}">
                      <a16:colId xmlns:a16="http://schemas.microsoft.com/office/drawing/2014/main" val="3968131844"/>
                    </a:ext>
                  </a:extLst>
                </a:gridCol>
                <a:gridCol w="1135224">
                  <a:extLst>
                    <a:ext uri="{9D8B030D-6E8A-4147-A177-3AD203B41FA5}">
                      <a16:colId xmlns:a16="http://schemas.microsoft.com/office/drawing/2014/main" val="2926505839"/>
                    </a:ext>
                  </a:extLst>
                </a:gridCol>
              </a:tblGrid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Count of </a:t>
                      </a:r>
                      <a:r>
                        <a:rPr lang="en-IN" sz="1600" u="none" strike="noStrike" dirty="0" err="1">
                          <a:effectLst/>
                          <a:latin typeface="+mn-lt"/>
                        </a:rPr>
                        <a:t>Rounded_Income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Column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795916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320972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86357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196329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282686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870280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7842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16983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24825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4567401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180850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94199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213312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307511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49901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A95A9-B9D2-9DFB-23A5-9C04243929B5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person who own realty compared with their total income</a:t>
            </a:r>
          </a:p>
        </p:txBody>
      </p:sp>
    </p:spTree>
    <p:extLst>
      <p:ext uri="{BB962C8B-B14F-4D97-AF65-F5344CB8AC3E}">
        <p14:creationId xmlns:p14="http://schemas.microsoft.com/office/powerpoint/2010/main" val="356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5D8-B479-2650-9969-D1161661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table as well as from the graph its clear that people with low income that is below 20000 total income are tend to be fraud.</a:t>
            </a:r>
          </a:p>
          <a:p>
            <a:r>
              <a:rPr lang="en-IN" dirty="0"/>
              <a:t>In this category, the people with realty is relatively high for doing fraud activities when compared to the people with no realty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2AB4F-527C-FEDB-86F1-DF96CA7B179E}"/>
              </a:ext>
            </a:extLst>
          </p:cNvPr>
          <p:cNvSpPr txBox="1"/>
          <p:nvPr/>
        </p:nvSpPr>
        <p:spPr>
          <a:xfrm>
            <a:off x="1063690" y="391886"/>
            <a:ext cx="1017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Detecting the Fraud activity with the </a:t>
            </a:r>
            <a:r>
              <a:rPr lang="en-IN" sz="2000" b="1" u="sng" dirty="0">
                <a:solidFill>
                  <a:srgbClr val="FF0000"/>
                </a:solidFill>
              </a:rPr>
              <a:t>person who own realty </a:t>
            </a:r>
            <a:r>
              <a:rPr lang="en-IN" sz="2000" b="1" dirty="0">
                <a:solidFill>
                  <a:srgbClr val="FF0000"/>
                </a:solidFill>
              </a:rPr>
              <a:t>compared with their </a:t>
            </a:r>
            <a:r>
              <a:rPr lang="en-IN" sz="2000" b="1" u="sng" dirty="0">
                <a:solidFill>
                  <a:srgbClr val="FF0000"/>
                </a:solidFill>
              </a:rPr>
              <a:t>total income</a:t>
            </a:r>
          </a:p>
        </p:txBody>
      </p:sp>
    </p:spTree>
    <p:extLst>
      <p:ext uri="{BB962C8B-B14F-4D97-AF65-F5344CB8AC3E}">
        <p14:creationId xmlns:p14="http://schemas.microsoft.com/office/powerpoint/2010/main" val="25978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FRAUD DETECTION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SYSTEM</dc:title>
  <dc:creator>Jissy J</dc:creator>
  <cp:lastModifiedBy>Jissy J</cp:lastModifiedBy>
  <cp:revision>3</cp:revision>
  <dcterms:created xsi:type="dcterms:W3CDTF">2024-01-26T20:50:43Z</dcterms:created>
  <dcterms:modified xsi:type="dcterms:W3CDTF">2024-01-26T21:56:30Z</dcterms:modified>
</cp:coreProperties>
</file>