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3" r:id="rId6"/>
    <p:sldId id="262" r:id="rId7"/>
    <p:sldId id="264" r:id="rId8"/>
    <p:sldId id="265" r:id="rId9"/>
    <p:sldId id="261" r:id="rId10"/>
    <p:sldId id="267" r:id="rId11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3"/>
      <p:bold r:id="rId14"/>
      <p:italic r:id="rId15"/>
      <p:boldItalic r:id="rId16"/>
    </p:embeddedFont>
    <p:embeddedFont>
      <p:font typeface="Roboto Slab" pitchFamily="2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91484" autoAdjust="0"/>
  </p:normalViewPr>
  <p:slideViewPr>
    <p:cSldViewPr snapToGrid="0">
      <p:cViewPr varScale="1">
        <p:scale>
          <a:sx n="192" d="100"/>
          <a:sy n="192" d="100"/>
        </p:scale>
        <p:origin x="1032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37789\Downloads\fraud_detection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shnu\Downloads\fraud_detection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37789\Downloads\fraud_detection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Fraud</a:t>
            </a:r>
            <a:r>
              <a:rPr lang="en-US" baseline="0" dirty="0"/>
              <a:t> Category by Gender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v>F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2"/>
              <c:pt idx="0">
                <c:v>0</c:v>
              </c:pt>
              <c:pt idx="1">
                <c:v>1</c:v>
              </c:pt>
            </c:strLit>
          </c:cat>
          <c:val>
            <c:numLit>
              <c:formatCode>General</c:formatCode>
              <c:ptCount val="2"/>
              <c:pt idx="0">
                <c:v>188278</c:v>
              </c:pt>
              <c:pt idx="1">
                <c:v>14170</c:v>
              </c:pt>
            </c:numLit>
          </c:val>
          <c:extLst>
            <c:ext xmlns:c16="http://schemas.microsoft.com/office/drawing/2014/chart" uri="{C3380CC4-5D6E-409C-BE32-E72D297353CC}">
              <c16:uniqueId val="{00000000-9591-4217-B365-F0ECB888E5C9}"/>
            </c:ext>
          </c:extLst>
        </c:ser>
        <c:ser>
          <c:idx val="1"/>
          <c:order val="1"/>
          <c:tx>
            <c:v>M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Lit>
              <c:ptCount val="2"/>
              <c:pt idx="0">
                <c:v>0</c:v>
              </c:pt>
              <c:pt idx="1">
                <c:v>1</c:v>
              </c:pt>
            </c:strLit>
          </c:cat>
          <c:val>
            <c:numLit>
              <c:formatCode>General</c:formatCode>
              <c:ptCount val="2"/>
              <c:pt idx="0">
                <c:v>94404</c:v>
              </c:pt>
              <c:pt idx="1">
                <c:v>10655</c:v>
              </c:pt>
            </c:numLit>
          </c:val>
          <c:extLst>
            <c:ext xmlns:c16="http://schemas.microsoft.com/office/drawing/2014/chart" uri="{C3380CC4-5D6E-409C-BE32-E72D297353CC}">
              <c16:uniqueId val="{00000001-9591-4217-B365-F0ECB888E5C9}"/>
            </c:ext>
          </c:extLst>
        </c:ser>
        <c:ser>
          <c:idx val="2"/>
          <c:order val="2"/>
          <c:tx>
            <c:v>XNA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Lit>
              <c:ptCount val="2"/>
              <c:pt idx="0">
                <c:v>0</c:v>
              </c:pt>
              <c:pt idx="1">
                <c:v>1</c:v>
              </c:pt>
            </c:strLit>
          </c:cat>
          <c:val>
            <c:numLit>
              <c:formatCode>General</c:formatCode>
              <c:ptCount val="2"/>
              <c:pt idx="0">
                <c:v>4</c:v>
              </c:pt>
              <c:pt idx="1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02-9591-4217-B365-F0ECB888E5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0"/>
        <c:overlap val="-30"/>
        <c:axId val="1544832479"/>
        <c:axId val="1560963919"/>
      </c:barChart>
      <c:catAx>
        <c:axId val="1544832479"/>
        <c:scaling>
          <c:orientation val="maxMin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TARGET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0963919"/>
        <c:crosses val="autoZero"/>
        <c:auto val="1"/>
        <c:lblAlgn val="ctr"/>
        <c:lblOffset val="100"/>
        <c:noMultiLvlLbl val="0"/>
      </c:catAx>
      <c:valAx>
        <c:axId val="156096391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TARGET</a:t>
                </a:r>
              </a:p>
            </c:rich>
          </c:tx>
          <c:layout>
            <c:manualLayout>
              <c:xMode val="edge"/>
              <c:yMode val="edge"/>
              <c:x val="0.4490132584604925"/>
              <c:y val="0.698555954401746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4832479"/>
        <c:crosses val="max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9071394156103023"/>
          <c:y val="0.81336731351511127"/>
          <c:w val="0.21857187230202191"/>
          <c:h val="8.517148540796190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[fraud_detection.csv]Sheet3!PivotTable6</c:name>
    <c:fmtId val="-1"/>
  </c:pivotSource>
  <c:chart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Sheet3!$B$5:$B$6</c:f>
              <c:strCache>
                <c:ptCount val="1"/>
                <c:pt idx="0">
                  <c:v>Cash loans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Sheet3!$A$7:$A$9</c:f>
              <c:strCache>
                <c:ptCount val="2"/>
                <c:pt idx="0">
                  <c:v>0</c:v>
                </c:pt>
                <c:pt idx="1">
                  <c:v>1</c:v>
                </c:pt>
              </c:strCache>
            </c:strRef>
          </c:cat>
          <c:val>
            <c:numRef>
              <c:f>Sheet3!$B$7:$B$9</c:f>
              <c:numCache>
                <c:formatCode>General</c:formatCode>
                <c:ptCount val="2"/>
                <c:pt idx="0">
                  <c:v>255011</c:v>
                </c:pt>
                <c:pt idx="1">
                  <c:v>23221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70-420B-B7CE-1CB4786D0E2E}"/>
            </c:ext>
          </c:extLst>
        </c:ser>
        <c:ser>
          <c:idx val="1"/>
          <c:order val="1"/>
          <c:tx>
            <c:strRef>
              <c:f>Sheet3!$C$5:$C$6</c:f>
              <c:strCache>
                <c:ptCount val="1"/>
                <c:pt idx="0">
                  <c:v>Revolving loans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Sheet3!$A$7:$A$9</c:f>
              <c:strCache>
                <c:ptCount val="2"/>
                <c:pt idx="0">
                  <c:v>0</c:v>
                </c:pt>
                <c:pt idx="1">
                  <c:v>1</c:v>
                </c:pt>
              </c:strCache>
            </c:strRef>
          </c:cat>
          <c:val>
            <c:numRef>
              <c:f>Sheet3!$C$7:$C$9</c:f>
              <c:numCache>
                <c:formatCode>General</c:formatCode>
                <c:ptCount val="2"/>
                <c:pt idx="0">
                  <c:v>27675</c:v>
                </c:pt>
                <c:pt idx="1">
                  <c:v>1604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70-420B-B7CE-1CB4786D0E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7347344"/>
        <c:axId val="121334016"/>
      </c:barChart>
      <c:catAx>
        <c:axId val="127347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334016"/>
        <c:crosses val="autoZero"/>
        <c:auto val="1"/>
        <c:lblAlgn val="ctr"/>
        <c:lblOffset val="100"/>
        <c:noMultiLvlLbl val="0"/>
      </c:catAx>
      <c:valAx>
        <c:axId val="12133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347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Which occupation appears more often?</a:t>
            </a:r>
          </a:p>
        </c:rich>
      </c:tx>
      <c:layout>
        <c:manualLayout>
          <c:xMode val="edge"/>
          <c:yMode val="edge"/>
          <c:x val="0.15076852862775419"/>
          <c:y val="1.626984889537974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D2D2D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ED7331"/>
          </a:solidFill>
          <a:ln>
            <a:noFill/>
          </a:ln>
          <a:effectLst/>
        </c:spPr>
      </c:pivotFmt>
      <c:pivotFmt>
        <c:idx val="2"/>
        <c:spPr>
          <a:solidFill>
            <a:srgbClr val="D2D2D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ED7331"/>
          </a:solidFill>
          <a:ln>
            <a:noFill/>
          </a:ln>
          <a:effectLst/>
        </c:spPr>
      </c:pivotFmt>
      <c:pivotFmt>
        <c:idx val="4"/>
        <c:spPr>
          <a:solidFill>
            <a:srgbClr val="D2D2D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ED7331"/>
          </a:solidFill>
          <a:ln>
            <a:noFill/>
          </a:ln>
          <a:effectLst/>
        </c:spPr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v>Total</c:v>
          </c:tx>
          <c:spPr>
            <a:solidFill>
              <a:srgbClr val="D2D2D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ED733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A20-4A59-A42F-8DDAC2D067A4}"/>
              </c:ext>
            </c:extLst>
          </c:dPt>
          <c:cat>
            <c:strLit>
              <c:ptCount val="19"/>
              <c:pt idx="0">
                <c:v>Laborers</c:v>
              </c:pt>
              <c:pt idx="1">
                <c:v>Sales staff</c:v>
              </c:pt>
              <c:pt idx="2">
                <c:v>Core staff</c:v>
              </c:pt>
              <c:pt idx="3">
                <c:v>Managers</c:v>
              </c:pt>
              <c:pt idx="4">
                <c:v>Drivers</c:v>
              </c:pt>
              <c:pt idx="5">
                <c:v>High skill tech staff</c:v>
              </c:pt>
              <c:pt idx="6">
                <c:v>Accountants</c:v>
              </c:pt>
              <c:pt idx="7">
                <c:v>Medicine staff</c:v>
              </c:pt>
              <c:pt idx="8">
                <c:v>Security staff</c:v>
              </c:pt>
              <c:pt idx="9">
                <c:v>Cooking staff</c:v>
              </c:pt>
              <c:pt idx="10">
                <c:v>Cleaning staff</c:v>
              </c:pt>
              <c:pt idx="11">
                <c:v>Private service staff</c:v>
              </c:pt>
              <c:pt idx="12">
                <c:v>Low-skill Laborers</c:v>
              </c:pt>
              <c:pt idx="13">
                <c:v>Waiters/barmen staff</c:v>
              </c:pt>
              <c:pt idx="14">
                <c:v>Secretaries</c:v>
              </c:pt>
              <c:pt idx="15">
                <c:v>Realty agents</c:v>
              </c:pt>
              <c:pt idx="16">
                <c:v>HR staff</c:v>
              </c:pt>
              <c:pt idx="17">
                <c:v>IT staff</c:v>
              </c:pt>
              <c:pt idx="18">
                <c:v>(blank)</c:v>
              </c:pt>
            </c:strLit>
          </c:cat>
          <c:val>
            <c:numLit>
              <c:formatCode>General</c:formatCode>
              <c:ptCount val="19"/>
              <c:pt idx="0">
                <c:v>55186</c:v>
              </c:pt>
              <c:pt idx="1">
                <c:v>32102</c:v>
              </c:pt>
              <c:pt idx="2">
                <c:v>27570</c:v>
              </c:pt>
              <c:pt idx="3">
                <c:v>21371</c:v>
              </c:pt>
              <c:pt idx="4">
                <c:v>18603</c:v>
              </c:pt>
              <c:pt idx="5">
                <c:v>11380</c:v>
              </c:pt>
              <c:pt idx="6">
                <c:v>9813</c:v>
              </c:pt>
              <c:pt idx="7">
                <c:v>8537</c:v>
              </c:pt>
              <c:pt idx="8">
                <c:v>6721</c:v>
              </c:pt>
              <c:pt idx="9">
                <c:v>5946</c:v>
              </c:pt>
              <c:pt idx="10">
                <c:v>4653</c:v>
              </c:pt>
              <c:pt idx="11">
                <c:v>2652</c:v>
              </c:pt>
              <c:pt idx="12">
                <c:v>2093</c:v>
              </c:pt>
              <c:pt idx="13">
                <c:v>1348</c:v>
              </c:pt>
              <c:pt idx="14">
                <c:v>1305</c:v>
              </c:pt>
              <c:pt idx="15">
                <c:v>751</c:v>
              </c:pt>
              <c:pt idx="16">
                <c:v>563</c:v>
              </c:pt>
              <c:pt idx="17">
                <c:v>526</c:v>
              </c:pt>
              <c:pt idx="18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02-2A20-4A59-A42F-8DDAC2D067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3"/>
        <c:overlap val="-30"/>
        <c:axId val="1081116031"/>
        <c:axId val="1470475103"/>
      </c:barChart>
      <c:catAx>
        <c:axId val="1081116031"/>
        <c:scaling>
          <c:orientation val="maxMin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OCCUPATION_TYPE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0475103"/>
        <c:crosses val="autoZero"/>
        <c:auto val="1"/>
        <c:lblAlgn val="ctr"/>
        <c:lblOffset val="100"/>
        <c:noMultiLvlLbl val="0"/>
      </c:catAx>
      <c:valAx>
        <c:axId val="14704751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OCCUPATION_TYPE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1116031"/>
        <c:crosses val="max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be9d5230-c15b-11ee-b666-09b279c26ca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be9d5230-c15b-11ee-b666-09b279c26ca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be9d5234-c15b-11ee-b666-09b279c26ca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be9d5234-c15b-11ee-b666-09b279c26ca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2863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be9d5231-c15b-11ee-b666-09b279c26ca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be9d5231-c15b-11ee-b666-09b279c26ca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be9d5232-c15b-11ee-b666-09b279c26ca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be9d5232-c15b-11ee-b666-09b279c26ca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be9d5233-c15b-11ee-b666-09b279c26ca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be9d5233-c15b-11ee-b666-09b279c26ca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be9d5233-c15b-11ee-b666-09b279c26ca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be9d5233-c15b-11ee-b666-09b279c26ca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0057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be9d5233-c15b-11ee-b666-09b279c26ca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be9d5233-c15b-11ee-b666-09b279c26ca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13064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be9d5233-c15b-11ee-b666-09b279c26ca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be9d5233-c15b-11ee-b666-09b279c26ca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7251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be9d5233-c15b-11ee-b666-09b279c26ca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be9d5233-c15b-11ee-b666-09b279c26ca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4439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be9d5234-c15b-11ee-b666-09b279c26ca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be9d5234-c15b-11ee-b666-09b279c26ca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rgbClr val="FDCB3B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rgbClr val="FDCB3B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rgbClr val="FDCB3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None/>
              <a:defRPr sz="2400"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rgbClr val="FDCB3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955484"/>
            <a:ext cx="424800" cy="0"/>
          </a:xfrm>
          <a:prstGeom prst="straightConnector1">
            <a:avLst/>
          </a:prstGeom>
          <a:noFill/>
          <a:ln w="38100" cap="flat" cmpd="sng">
            <a:solidFill>
              <a:srgbClr val="FDCB3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1532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3"/>
          </p:nvPr>
        </p:nvSpPr>
        <p:spPr>
          <a:xfrm>
            <a:off x="4756200" y="3775825"/>
            <a:ext cx="3999900" cy="3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algn="r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79400" algn="r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marL="1371600" lvl="2" indent="-279400" algn="r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marL="1828800" lvl="3" indent="-279400" algn="r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marL="2286000" lvl="4" indent="-279400" algn="r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marL="2743200" lvl="5" indent="-279400" algn="r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marL="3200400" lvl="6" indent="-279400" algn="r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marL="3657600" lvl="7" indent="-279400" algn="r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marL="4114800" lvl="8" indent="-279400" algn="r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rgbClr val="FDCB3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6" name="Google Shape;46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rgbClr val="FDCB3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86975" y="1016400"/>
            <a:ext cx="8368200" cy="8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9" name="Google Shape;49;p9"/>
          <p:cNvCxnSpPr/>
          <p:nvPr/>
        </p:nvCxnSpPr>
        <p:spPr>
          <a:xfrm>
            <a:off x="492563" y="955484"/>
            <a:ext cx="424800" cy="0"/>
          </a:xfrm>
          <a:prstGeom prst="straightConnector1">
            <a:avLst/>
          </a:prstGeom>
          <a:noFill/>
          <a:ln w="38100" cap="flat" cmpd="sng">
            <a:solidFill>
              <a:srgbClr val="FDCB3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387900" y="3056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2"/>
          </p:nvPr>
        </p:nvSpPr>
        <p:spPr>
          <a:xfrm>
            <a:off x="387900" y="1790875"/>
            <a:ext cx="3999900" cy="26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3"/>
          </p:nvPr>
        </p:nvSpPr>
        <p:spPr>
          <a:xfrm>
            <a:off x="4756200" y="30900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4"/>
          </p:nvPr>
        </p:nvSpPr>
        <p:spPr>
          <a:xfrm>
            <a:off x="4756200" y="4537825"/>
            <a:ext cx="3999900" cy="3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algn="r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79400" algn="r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marL="1371600" lvl="2" indent="-279400" algn="r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marL="1828800" lvl="3" indent="-279400" algn="r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marL="2286000" lvl="4" indent="-279400" algn="r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marL="2743200" lvl="5" indent="-279400" algn="r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marL="3200400" lvl="6" indent="-279400" algn="r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marL="3657600" lvl="7" indent="-279400" algn="r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marL="4114800" lvl="8" indent="-279400" algn="r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rgbClr val="FDCB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86975" y="1016400"/>
            <a:ext cx="8368200" cy="8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AISC1006 – Group B</a:t>
            </a:r>
            <a:endParaRPr dirty="0"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387900" y="3056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Credit Card Risk Detection</a:t>
            </a:r>
            <a:endParaRPr dirty="0"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2"/>
          </p:nvPr>
        </p:nvSpPr>
        <p:spPr>
          <a:xfrm>
            <a:off x="387900" y="1790875"/>
            <a:ext cx="3999900" cy="26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100" dirty="0" err="1"/>
              <a:t>Anjitha</a:t>
            </a:r>
            <a:r>
              <a:rPr lang="en-US" sz="1100" dirty="0"/>
              <a:t> Mohan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100" dirty="0"/>
              <a:t>Devendra Singh Shekhawat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100" dirty="0"/>
              <a:t>Gurbachan Singh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100" dirty="0" err="1"/>
              <a:t>Jissy</a:t>
            </a:r>
            <a:r>
              <a:rPr lang="en-US" sz="1100" dirty="0"/>
              <a:t> Jayaprakash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100" dirty="0" err="1"/>
              <a:t>Jisna</a:t>
            </a:r>
            <a:r>
              <a:rPr lang="en-US" sz="1100" dirty="0"/>
              <a:t> D Kunju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1100" dirty="0"/>
              <a:t>Leandro Sartini de Campos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100" dirty="0" err="1"/>
              <a:t>Sherin</a:t>
            </a:r>
            <a:r>
              <a:rPr lang="en-US" sz="1100" dirty="0"/>
              <a:t> Stanley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100" dirty="0"/>
              <a:t>Sushma </a:t>
            </a:r>
            <a:r>
              <a:rPr lang="en-US" sz="1100" dirty="0" err="1"/>
              <a:t>Rangisetti</a:t>
            </a:r>
            <a:endParaRPr lang="en-US" sz="1100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100" dirty="0"/>
              <a:t>Vishnu </a:t>
            </a:r>
            <a:r>
              <a:rPr lang="en-US" sz="1100" dirty="0" err="1"/>
              <a:t>vardhan</a:t>
            </a:r>
            <a:r>
              <a:rPr lang="en-US" sz="1100" dirty="0"/>
              <a:t> Dama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3"/>
          </p:nvPr>
        </p:nvSpPr>
        <p:spPr>
          <a:xfrm>
            <a:off x="4756200" y="30900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‎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B5839-7189-699F-8D76-7F1D16F6B078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>
            <a:normAutofit fontScale="92500" lnSpcReduction="20000"/>
          </a:bodyPr>
          <a:lstStyle/>
          <a:p>
            <a:endParaRPr lang="en-CA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subTitle" idx="1"/>
          </p:nvPr>
        </p:nvSpPr>
        <p:spPr>
          <a:xfrm>
            <a:off x="386975" y="1016400"/>
            <a:ext cx="8368200" cy="8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Questions?</a:t>
            </a:r>
            <a:endParaRPr dirty="0"/>
          </a:p>
        </p:txBody>
      </p:sp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387900" y="3056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2"/>
          </p:nvPr>
        </p:nvSpPr>
        <p:spPr>
          <a:xfrm>
            <a:off x="387900" y="1790875"/>
            <a:ext cx="3999900" cy="26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3"/>
          </p:nvPr>
        </p:nvSpPr>
        <p:spPr>
          <a:xfrm>
            <a:off x="4756200" y="30900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‎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CEC06-4344-3C51-FDC4-F5C3D72B45DF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>
            <a:normAutofit fontScale="92500" lnSpcReduction="20000"/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3059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387900" y="1532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sz="1050" dirty="0"/>
              <a:t>Introduction</a:t>
            </a:r>
          </a:p>
          <a:p>
            <a:pPr marL="285750" indent="-285750">
              <a:spcAft>
                <a:spcPts val="1200"/>
              </a:spcAft>
            </a:pPr>
            <a:r>
              <a:rPr lang="en-US" sz="1050" dirty="0"/>
              <a:t>Project Scope and Timeline</a:t>
            </a:r>
          </a:p>
          <a:p>
            <a:pPr marL="285750" indent="-285750">
              <a:spcAft>
                <a:spcPts val="1200"/>
              </a:spcAft>
            </a:pPr>
            <a:r>
              <a:rPr lang="en-US" sz="1050" dirty="0"/>
              <a:t>GitHub + </a:t>
            </a:r>
            <a:r>
              <a:rPr lang="en-US" sz="1050" dirty="0" err="1"/>
              <a:t>Cookiecutter</a:t>
            </a:r>
            <a:endParaRPr lang="en-US" sz="1050" dirty="0"/>
          </a:p>
          <a:p>
            <a:pPr marL="285750" indent="-285750">
              <a:spcAft>
                <a:spcPts val="1200"/>
              </a:spcAft>
            </a:pPr>
            <a:r>
              <a:rPr lang="en-US" sz="1050" dirty="0" err="1"/>
              <a:t>DataPrep</a:t>
            </a:r>
            <a:endParaRPr lang="en-US" sz="1050" dirty="0"/>
          </a:p>
          <a:p>
            <a:pPr marL="742950" lvl="1" indent="-285750">
              <a:spcAft>
                <a:spcPts val="1200"/>
              </a:spcAft>
            </a:pPr>
            <a:r>
              <a:rPr lang="en-US" sz="1050" dirty="0"/>
              <a:t>Possible problems with our Data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sz="1050" dirty="0"/>
              <a:t>How we will address these problems</a:t>
            </a:r>
          </a:p>
          <a:p>
            <a:pPr marL="285750" indent="-285750">
              <a:spcAft>
                <a:spcPts val="1200"/>
              </a:spcAft>
            </a:pPr>
            <a:r>
              <a:rPr lang="en-US" sz="1050" dirty="0"/>
              <a:t>Data Exploration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sz="1050" dirty="0"/>
              <a:t>Findings about our data in general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sz="1050" dirty="0"/>
              <a:t>Deep Dive on the Target variable</a:t>
            </a:r>
          </a:p>
          <a:p>
            <a:pPr marL="285750" indent="-285750">
              <a:spcAft>
                <a:spcPts val="1200"/>
              </a:spcAft>
            </a:pPr>
            <a:r>
              <a:rPr lang="en-US" sz="1250" dirty="0"/>
              <a:t>Next Steps</a:t>
            </a:r>
          </a:p>
        </p:txBody>
      </p:sp>
      <p:sp>
        <p:nvSpPr>
          <p:cNvPr id="87" name="Google Shape;87;p1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‎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subTitle" idx="1"/>
          </p:nvPr>
        </p:nvSpPr>
        <p:spPr>
          <a:xfrm>
            <a:off x="386975" y="1016400"/>
            <a:ext cx="8368200" cy="8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Credit Card Risk Detection</a:t>
            </a:r>
            <a:endParaRPr dirty="0"/>
          </a:p>
        </p:txBody>
      </p:sp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387900" y="3056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2"/>
          </p:nvPr>
        </p:nvSpPr>
        <p:spPr>
          <a:xfrm>
            <a:off x="387900" y="1790875"/>
            <a:ext cx="3999900" cy="26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/>
              <a:t>What is Credit Card Fraud?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How this problem is usually addressed in big banks.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Where does our data come from?</a:t>
            </a:r>
          </a:p>
          <a:p>
            <a:pPr marL="285750" indent="-285750">
              <a:spcAft>
                <a:spcPts val="1200"/>
              </a:spcAft>
            </a:pPr>
            <a:endParaRPr dirty="0"/>
          </a:p>
        </p:txBody>
      </p:sp>
      <p:sp>
        <p:nvSpPr>
          <p:cNvPr id="97" name="Google Shape;97;p16"/>
          <p:cNvSpPr txBox="1">
            <a:spLocks noGrp="1"/>
          </p:cNvSpPr>
          <p:nvPr>
            <p:ph type="body" idx="3"/>
          </p:nvPr>
        </p:nvSpPr>
        <p:spPr>
          <a:xfrm>
            <a:off x="4756200" y="30900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‎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E4ED2-57B0-0B8C-CA6D-91D0B2AAFA46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>
            <a:normAutofit fontScale="92500" lnSpcReduction="20000"/>
          </a:bodyPr>
          <a:lstStyle/>
          <a:p>
            <a:endParaRPr lang="en-CA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subTitle" idx="1"/>
          </p:nvPr>
        </p:nvSpPr>
        <p:spPr>
          <a:xfrm>
            <a:off x="386975" y="1016400"/>
            <a:ext cx="8368200" cy="8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deep dive on the future</a:t>
            </a:r>
            <a:endParaRPr dirty="0"/>
          </a:p>
        </p:txBody>
      </p:sp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387900" y="3056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Scope + Timeline</a:t>
            </a:r>
            <a:endParaRPr dirty="0"/>
          </a:p>
        </p:txBody>
      </p:sp>
      <p:sp>
        <p:nvSpPr>
          <p:cNvPr id="107" name="Google Shape;107;p17"/>
          <p:cNvSpPr txBox="1">
            <a:spLocks noGrp="1"/>
          </p:cNvSpPr>
          <p:nvPr>
            <p:ph type="body" idx="3"/>
          </p:nvPr>
        </p:nvSpPr>
        <p:spPr>
          <a:xfrm>
            <a:off x="4756200" y="30900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‎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45453-8C35-CA29-9EE8-F0F0043CB886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>
            <a:normAutofit fontScale="92500" lnSpcReduction="20000"/>
          </a:bodyPr>
          <a:lstStyle/>
          <a:p>
            <a:endParaRPr lang="en-C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2E4FA4-06D9-BF28-B4B6-F657CD16E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351" y="1627124"/>
            <a:ext cx="7200900" cy="188925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subTitle" idx="1"/>
          </p:nvPr>
        </p:nvSpPr>
        <p:spPr>
          <a:xfrm>
            <a:off x="386975" y="1016400"/>
            <a:ext cx="8368200" cy="8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are these things?</a:t>
            </a:r>
            <a:endParaRPr dirty="0"/>
          </a:p>
        </p:txBody>
      </p:sp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387900" y="3056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GitHub + Cookiecutter</a:t>
            </a:r>
            <a:endParaRPr dirty="0"/>
          </a:p>
        </p:txBody>
      </p:sp>
      <p:sp>
        <p:nvSpPr>
          <p:cNvPr id="106" name="Google Shape;106;p17"/>
          <p:cNvSpPr txBox="1">
            <a:spLocks noGrp="1"/>
          </p:cNvSpPr>
          <p:nvPr>
            <p:ph type="body" idx="2"/>
          </p:nvPr>
        </p:nvSpPr>
        <p:spPr>
          <a:xfrm>
            <a:off x="387900" y="1790875"/>
            <a:ext cx="3999900" cy="26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/>
              <a:t>What is GitHub, and how we structured of project there.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What is </a:t>
            </a:r>
            <a:r>
              <a:rPr lang="en-US" dirty="0" err="1"/>
              <a:t>Cookiecutter</a:t>
            </a:r>
            <a:r>
              <a:rPr lang="en-US" dirty="0"/>
              <a:t>, how it can help us?</a:t>
            </a:r>
          </a:p>
        </p:txBody>
      </p:sp>
      <p:sp>
        <p:nvSpPr>
          <p:cNvPr id="107" name="Google Shape;107;p17"/>
          <p:cNvSpPr txBox="1">
            <a:spLocks noGrp="1"/>
          </p:cNvSpPr>
          <p:nvPr>
            <p:ph type="body" idx="3"/>
          </p:nvPr>
        </p:nvSpPr>
        <p:spPr>
          <a:xfrm>
            <a:off x="4756200" y="30900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‎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45453-8C35-CA29-9EE8-F0F0043CB886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>
            <a:normAutofit fontScale="92500" lnSpcReduction="20000"/>
          </a:bodyPr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E0B883-3C04-BB80-19B1-2CD4FAC9B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6851" y="1089991"/>
            <a:ext cx="3898324" cy="236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540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subTitle" idx="1"/>
          </p:nvPr>
        </p:nvSpPr>
        <p:spPr>
          <a:xfrm>
            <a:off x="386975" y="1016400"/>
            <a:ext cx="8368200" cy="8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Null Values</a:t>
            </a:r>
            <a:endParaRPr dirty="0"/>
          </a:p>
        </p:txBody>
      </p:sp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387900" y="3056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Prep</a:t>
            </a:r>
            <a:endParaRPr dirty="0"/>
          </a:p>
        </p:txBody>
      </p:sp>
      <p:sp>
        <p:nvSpPr>
          <p:cNvPr id="106" name="Google Shape;106;p17"/>
          <p:cNvSpPr txBox="1">
            <a:spLocks noGrp="1"/>
          </p:cNvSpPr>
          <p:nvPr>
            <p:ph type="body" idx="2"/>
          </p:nvPr>
        </p:nvSpPr>
        <p:spPr>
          <a:xfrm>
            <a:off x="387900" y="1577181"/>
            <a:ext cx="3999900" cy="26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/>
              <a:t>We’ve got null values on some numeric variables such as Annuity and Goods Price;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We have a lot of nulls in Occupation Type;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For numeric values we may try to fix over using the grouped mean value, and maybe with better exploration we may find some that are 0’s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For Categorical such as Occupation Type we cannot directly infer, but actually understand, or just leave it as a “Not Describe”</a:t>
            </a:r>
            <a:endParaRPr dirty="0"/>
          </a:p>
        </p:txBody>
      </p:sp>
      <p:sp>
        <p:nvSpPr>
          <p:cNvPr id="107" name="Google Shape;107;p17"/>
          <p:cNvSpPr txBox="1">
            <a:spLocks noGrp="1"/>
          </p:cNvSpPr>
          <p:nvPr>
            <p:ph type="body" idx="3"/>
          </p:nvPr>
        </p:nvSpPr>
        <p:spPr>
          <a:xfrm>
            <a:off x="4756200" y="30900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‎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45453-8C35-CA29-9EE8-F0F0043CB886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>
            <a:normAutofit fontScale="92500" lnSpcReduction="20000"/>
          </a:bodyPr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B6C9B2-06DB-EBDB-0EA7-D75D264824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012"/>
          <a:stretch/>
        </p:blipFill>
        <p:spPr>
          <a:xfrm>
            <a:off x="6714026" y="726901"/>
            <a:ext cx="1667971" cy="31394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6132B2-17C2-6FBE-48F6-060F67CA7B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1838" y="912902"/>
            <a:ext cx="1652188" cy="295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71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387900" y="3056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 of our Target</a:t>
            </a:r>
            <a:endParaRPr dirty="0"/>
          </a:p>
        </p:txBody>
      </p:sp>
      <p:sp>
        <p:nvSpPr>
          <p:cNvPr id="107" name="Google Shape;107;p17"/>
          <p:cNvSpPr txBox="1">
            <a:spLocks noGrp="1"/>
          </p:cNvSpPr>
          <p:nvPr>
            <p:ph type="body" idx="3"/>
          </p:nvPr>
        </p:nvSpPr>
        <p:spPr>
          <a:xfrm>
            <a:off x="4756200" y="30900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‎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graphicFrame>
        <p:nvGraphicFramePr>
          <p:cNvPr id="5" name="Chart 4" descr="Chart type: Clustered Bar. 'TARGET' by 'TARGET' and 'CODE_GENDER'&#10;&#10;Description automatically generated">
            <a:extLst>
              <a:ext uri="{FF2B5EF4-FFF2-40B4-BE49-F238E27FC236}">
                <a16:creationId xmlns:a16="http://schemas.microsoft.com/office/drawing/2014/main" id="{0CBB8F63-73CE-88BE-17DE-35836351F1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2929179"/>
              </p:ext>
            </p:extLst>
          </p:nvPr>
        </p:nvGraphicFramePr>
        <p:xfrm>
          <a:off x="4711795" y="2524539"/>
          <a:ext cx="4088710" cy="2378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EFF3C69-DF9F-6677-70BC-7082B3F1D4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161443"/>
              </p:ext>
            </p:extLst>
          </p:nvPr>
        </p:nvGraphicFramePr>
        <p:xfrm>
          <a:off x="907361" y="1510748"/>
          <a:ext cx="2949022" cy="1662923"/>
        </p:xfrm>
        <a:graphic>
          <a:graphicData uri="http://schemas.openxmlformats.org/drawingml/2006/table">
            <a:tbl>
              <a:tblPr/>
              <a:tblGrid>
                <a:gridCol w="1753736">
                  <a:extLst>
                    <a:ext uri="{9D8B030D-6E8A-4147-A177-3AD203B41FA5}">
                      <a16:colId xmlns:a16="http://schemas.microsoft.com/office/drawing/2014/main" val="2017525348"/>
                    </a:ext>
                  </a:extLst>
                </a:gridCol>
                <a:gridCol w="597643">
                  <a:extLst>
                    <a:ext uri="{9D8B030D-6E8A-4147-A177-3AD203B41FA5}">
                      <a16:colId xmlns:a16="http://schemas.microsoft.com/office/drawing/2014/main" val="2277454736"/>
                    </a:ext>
                  </a:extLst>
                </a:gridCol>
                <a:gridCol w="597643">
                  <a:extLst>
                    <a:ext uri="{9D8B030D-6E8A-4147-A177-3AD203B41FA5}">
                      <a16:colId xmlns:a16="http://schemas.microsoft.com/office/drawing/2014/main" val="1281368456"/>
                    </a:ext>
                  </a:extLst>
                </a:gridCol>
              </a:tblGrid>
              <a:tr h="218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Family Status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Not Fraud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Fraud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656027"/>
                  </a:ext>
                </a:extLst>
              </a:tr>
              <a:tr h="247539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Family Status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602782"/>
                  </a:ext>
                </a:extLst>
              </a:tr>
              <a:tr h="206905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Married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181582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14850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1281072"/>
                  </a:ext>
                </a:extLst>
              </a:tr>
              <a:tr h="247539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Single / not married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40987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4457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1737331"/>
                  </a:ext>
                </a:extLst>
              </a:tr>
              <a:tr h="247539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Civil marriage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26814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2961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7647619"/>
                  </a:ext>
                </a:extLst>
              </a:tr>
              <a:tr h="247539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Separated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18150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1620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945807"/>
                  </a:ext>
                </a:extLst>
              </a:tr>
              <a:tr h="247539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Widow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15151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937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3195115"/>
                  </a:ext>
                </a:extLst>
              </a:tr>
            </a:tbl>
          </a:graphicData>
        </a:graphic>
      </p:graphicFrame>
      <p:graphicFrame>
        <p:nvGraphicFramePr>
          <p:cNvPr id="11" name="Picture Placeholder 8">
            <a:extLst>
              <a:ext uri="{FF2B5EF4-FFF2-40B4-BE49-F238E27FC236}">
                <a16:creationId xmlns:a16="http://schemas.microsoft.com/office/drawing/2014/main" id="{7EAB640B-EC6C-2ACD-91CA-5C1DD27A2C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3306545"/>
              </p:ext>
            </p:extLst>
          </p:nvPr>
        </p:nvGraphicFramePr>
        <p:xfrm>
          <a:off x="4984475" y="574363"/>
          <a:ext cx="3660843" cy="2100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C71701E-FAF0-B57B-C58F-CC53A809FBDC}"/>
              </a:ext>
            </a:extLst>
          </p:cNvPr>
          <p:cNvSpPr txBox="1"/>
          <p:nvPr/>
        </p:nvSpPr>
        <p:spPr>
          <a:xfrm>
            <a:off x="4470150" y="240712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00" b="0" i="0" u="none" strike="noStrike" kern="1200" spc="0" baseline="0">
                <a:solidFill>
                  <a:srgbClr val="FFFFFF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Fraud</a:t>
            </a:r>
            <a:r>
              <a:rPr lang="en-US" baseline="0" dirty="0"/>
              <a:t> Category by Typ</a:t>
            </a:r>
            <a:r>
              <a:rPr lang="en-US" dirty="0"/>
              <a:t>e of Loan</a:t>
            </a:r>
          </a:p>
        </p:txBody>
      </p:sp>
    </p:spTree>
    <p:extLst>
      <p:ext uri="{BB962C8B-B14F-4D97-AF65-F5344CB8AC3E}">
        <p14:creationId xmlns:p14="http://schemas.microsoft.com/office/powerpoint/2010/main" val="648180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387900" y="3056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Deep Dive on our Target</a:t>
            </a:r>
            <a:endParaRPr dirty="0"/>
          </a:p>
        </p:txBody>
      </p:sp>
      <p:sp>
        <p:nvSpPr>
          <p:cNvPr id="107" name="Google Shape;107;p17"/>
          <p:cNvSpPr txBox="1">
            <a:spLocks noGrp="1"/>
          </p:cNvSpPr>
          <p:nvPr>
            <p:ph type="body" idx="3"/>
          </p:nvPr>
        </p:nvSpPr>
        <p:spPr>
          <a:xfrm>
            <a:off x="4756200" y="30900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‎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1D21555-C88D-351C-78CA-7113122A13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9127964"/>
              </p:ext>
            </p:extLst>
          </p:nvPr>
        </p:nvGraphicFramePr>
        <p:xfrm>
          <a:off x="791240" y="1258867"/>
          <a:ext cx="2603224" cy="3078891"/>
        </p:xfrm>
        <a:graphic>
          <a:graphicData uri="http://schemas.openxmlformats.org/drawingml/2006/table">
            <a:tbl>
              <a:tblPr/>
              <a:tblGrid>
                <a:gridCol w="1475160">
                  <a:extLst>
                    <a:ext uri="{9D8B030D-6E8A-4147-A177-3AD203B41FA5}">
                      <a16:colId xmlns:a16="http://schemas.microsoft.com/office/drawing/2014/main" val="1303881504"/>
                    </a:ext>
                  </a:extLst>
                </a:gridCol>
                <a:gridCol w="564032">
                  <a:extLst>
                    <a:ext uri="{9D8B030D-6E8A-4147-A177-3AD203B41FA5}">
                      <a16:colId xmlns:a16="http://schemas.microsoft.com/office/drawing/2014/main" val="3505772504"/>
                    </a:ext>
                  </a:extLst>
                </a:gridCol>
                <a:gridCol w="564032">
                  <a:extLst>
                    <a:ext uri="{9D8B030D-6E8A-4147-A177-3AD203B41FA5}">
                      <a16:colId xmlns:a16="http://schemas.microsoft.com/office/drawing/2014/main" val="412644179"/>
                    </a:ext>
                  </a:extLst>
                </a:gridCol>
              </a:tblGrid>
              <a:tr h="26696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Breakdown of Frauds by Occupation</a:t>
                      </a:r>
                      <a:endParaRPr lang="en-CA" sz="7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</a:t>
                      </a:r>
                      <a:r>
                        <a:rPr lang="en-CA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ot</a:t>
                      </a:r>
                      <a:r>
                        <a:rPr lang="en-CA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 Fraud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Fraud</a:t>
                      </a:r>
                      <a:endParaRPr lang="en-CA" sz="7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992103"/>
                  </a:ext>
                </a:extLst>
              </a:tr>
              <a:tr h="147996"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Occupation Type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33311"/>
                  </a:ext>
                </a:extLst>
              </a:tr>
              <a:tr h="147996"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Laborers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49348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5838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5026653"/>
                  </a:ext>
                </a:extLst>
              </a:tr>
              <a:tr h="147996"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Sales staff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29010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3092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2989427"/>
                  </a:ext>
                </a:extLst>
              </a:tr>
              <a:tr h="147996"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Core staff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25832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1738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2926348"/>
                  </a:ext>
                </a:extLst>
              </a:tr>
              <a:tr h="147996"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Managers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20043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1328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220446"/>
                  </a:ext>
                </a:extLst>
              </a:tr>
              <a:tr h="147996"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Drivers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16496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2107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235624"/>
                  </a:ext>
                </a:extLst>
              </a:tr>
              <a:tr h="147996"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High skill tech staff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10679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701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202684"/>
                  </a:ext>
                </a:extLst>
              </a:tr>
              <a:tr h="147996"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Accountants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9339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474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278371"/>
                  </a:ext>
                </a:extLst>
              </a:tr>
              <a:tr h="147996"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Medicine staff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7965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572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2687336"/>
                  </a:ext>
                </a:extLst>
              </a:tr>
              <a:tr h="147996"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Security staff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5999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722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557531"/>
                  </a:ext>
                </a:extLst>
              </a:tr>
              <a:tr h="147996"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Cooking staff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5325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621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2069524"/>
                  </a:ext>
                </a:extLst>
              </a:tr>
              <a:tr h="147996"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Cleaning staff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4206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447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364865"/>
                  </a:ext>
                </a:extLst>
              </a:tr>
              <a:tr h="147996"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Private service staff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2477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175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9146257"/>
                  </a:ext>
                </a:extLst>
              </a:tr>
              <a:tr h="147996"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Low-skill Laborers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1734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359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4223165"/>
                  </a:ext>
                </a:extLst>
              </a:tr>
              <a:tr h="147996"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Waiters/barmen staff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1196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152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9890977"/>
                  </a:ext>
                </a:extLst>
              </a:tr>
              <a:tr h="147996"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Secretaries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1213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92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9553536"/>
                  </a:ext>
                </a:extLst>
              </a:tr>
              <a:tr h="147996"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Realty agents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692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59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7107230"/>
                  </a:ext>
                </a:extLst>
              </a:tr>
              <a:tr h="147996"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HR staff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527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36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5654230"/>
                  </a:ext>
                </a:extLst>
              </a:tr>
              <a:tr h="147996"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IT staff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492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34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223711"/>
                  </a:ext>
                </a:extLst>
              </a:tr>
            </a:tbl>
          </a:graphicData>
        </a:graphic>
      </p:graphicFrame>
      <p:graphicFrame>
        <p:nvGraphicFramePr>
          <p:cNvPr id="7" name="Content Placeholder 9" descr="Chart type: Clustered Bar. 'OCCUPATION_TYPE': Laborers appears most often.&#10;&#10;Description automatically generated">
            <a:extLst>
              <a:ext uri="{FF2B5EF4-FFF2-40B4-BE49-F238E27FC236}">
                <a16:creationId xmlns:a16="http://schemas.microsoft.com/office/drawing/2014/main" id="{1BAC5F07-CC30-63B2-4374-1DA7FD6AD4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6696047"/>
              </p:ext>
            </p:extLst>
          </p:nvPr>
        </p:nvGraphicFramePr>
        <p:xfrm>
          <a:off x="4716117" y="666365"/>
          <a:ext cx="4202875" cy="4092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8330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subTitle" idx="1"/>
          </p:nvPr>
        </p:nvSpPr>
        <p:spPr>
          <a:xfrm>
            <a:off x="386975" y="1016400"/>
            <a:ext cx="8368200" cy="8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lies ahead</a:t>
            </a:r>
            <a:endParaRPr dirty="0"/>
          </a:p>
        </p:txBody>
      </p:sp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387900" y="3056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Next Steps</a:t>
            </a:r>
            <a:endParaRPr dirty="0"/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2"/>
          </p:nvPr>
        </p:nvSpPr>
        <p:spPr>
          <a:xfrm>
            <a:off x="387900" y="1790875"/>
            <a:ext cx="3999900" cy="26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/>
              <a:t>Actually start cleaning the dataset;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Keep on deep-diving on the data-set;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Learn more about imbalance.</a:t>
            </a:r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3"/>
          </p:nvPr>
        </p:nvSpPr>
        <p:spPr>
          <a:xfrm>
            <a:off x="4756200" y="30900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‎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CEC06-4344-3C51-FDC4-F5C3D72B45DF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>
            <a:normAutofit fontScale="92500" lnSpcReduction="20000"/>
          </a:bodyPr>
          <a:lstStyle/>
          <a:p>
            <a:endParaRPr lang="en-CA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FDCB3B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400</Words>
  <Application>Microsoft Office PowerPoint</Application>
  <PresentationFormat>On-screen Show (16:9)</PresentationFormat>
  <Paragraphs>146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 Narrow</vt:lpstr>
      <vt:lpstr>Roboto Slab</vt:lpstr>
      <vt:lpstr>Arial</vt:lpstr>
      <vt:lpstr>Roboto</vt:lpstr>
      <vt:lpstr>Marina</vt:lpstr>
      <vt:lpstr>Credit Card Risk Detection</vt:lpstr>
      <vt:lpstr>Agenda</vt:lpstr>
      <vt:lpstr>Introduction</vt:lpstr>
      <vt:lpstr>Project Scope + Timeline</vt:lpstr>
      <vt:lpstr>GitHub + Cookiecutter</vt:lpstr>
      <vt:lpstr>Data Prep</vt:lpstr>
      <vt:lpstr>Overview of our Target</vt:lpstr>
      <vt:lpstr>Deep Dive on our Target</vt:lpstr>
      <vt:lpstr>Next Steps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Risk Detection</dc:title>
  <dc:creator>Leandro Sartini</dc:creator>
  <cp:lastModifiedBy>Leandro Sartini</cp:lastModifiedBy>
  <cp:revision>2</cp:revision>
  <dcterms:modified xsi:type="dcterms:W3CDTF">2024-02-02T01:23:08Z</dcterms:modified>
</cp:coreProperties>
</file>