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61" r:id="rId5"/>
    <p:sldId id="278" r:id="rId6"/>
    <p:sldId id="260" r:id="rId7"/>
    <p:sldId id="264" r:id="rId8"/>
    <p:sldId id="276" r:id="rId9"/>
    <p:sldId id="277" r:id="rId10"/>
    <p:sldId id="279" r:id="rId11"/>
    <p:sldId id="280" r:id="rId12"/>
    <p:sldId id="281" r:id="rId13"/>
    <p:sldId id="282" r:id="rId14"/>
    <p:sldId id="274" r:id="rId15"/>
  </p:sldIdLst>
  <p:sldSz cx="18288000" cy="10287000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Classic" panose="020B0604020202020204" charset="0"/>
      <p:regular r:id="rId20"/>
    </p:embeddedFont>
    <p:embeddedFont>
      <p:font typeface="Montserrat Medium" panose="00000600000000000000" pitchFamily="2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7" d="100"/>
          <a:sy n="77" d="100"/>
        </p:scale>
        <p:origin x="12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.ibm.com/articles/create-ai-pipelines-using-elyra-and-apache-airflow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87978" y="1745580"/>
            <a:ext cx="11265840" cy="9811523"/>
          </a:xfrm>
          <a:custGeom>
            <a:avLst/>
            <a:gdLst/>
            <a:ahLst/>
            <a:cxnLst/>
            <a:rect l="l" t="t" r="r" b="b"/>
            <a:pathLst>
              <a:path w="11265840" h="9811523">
                <a:moveTo>
                  <a:pt x="0" y="0"/>
                </a:moveTo>
                <a:lnTo>
                  <a:pt x="11265840" y="0"/>
                </a:lnTo>
                <a:lnTo>
                  <a:pt x="11265840" y="9811522"/>
                </a:lnTo>
                <a:lnTo>
                  <a:pt x="0" y="98115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3" name="Group 3"/>
          <p:cNvGrpSpPr/>
          <p:nvPr/>
        </p:nvGrpSpPr>
        <p:grpSpPr>
          <a:xfrm>
            <a:off x="1028700" y="3256328"/>
            <a:ext cx="12698334" cy="2821775"/>
            <a:chOff x="0" y="-3175"/>
            <a:chExt cx="16931112" cy="3762367"/>
          </a:xfrm>
        </p:grpSpPr>
        <p:sp>
          <p:nvSpPr>
            <p:cNvPr id="4" name="TextBox 4"/>
            <p:cNvSpPr txBox="1"/>
            <p:nvPr/>
          </p:nvSpPr>
          <p:spPr>
            <a:xfrm>
              <a:off x="0" y="-3175"/>
              <a:ext cx="16931112" cy="2242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910"/>
                </a:lnSpc>
              </a:pPr>
              <a:r>
                <a:rPr lang="en-US" sz="10000" dirty="0">
                  <a:solidFill>
                    <a:srgbClr val="191919"/>
                  </a:solidFill>
                  <a:latin typeface="Montserrat Classic"/>
                </a:rPr>
                <a:t>Fraud Detection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092442"/>
              <a:ext cx="16931112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dirty="0">
                  <a:solidFill>
                    <a:srgbClr val="191919"/>
                  </a:solidFill>
                  <a:latin typeface="Montserrat"/>
                </a:rPr>
                <a:t>Deep Diving into Data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66800" y="1120913"/>
            <a:ext cx="2133600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945"/>
              </a:lnSpc>
              <a:spcBef>
                <a:spcPct val="0"/>
              </a:spcBef>
            </a:pPr>
            <a:r>
              <a:rPr lang="en-US" sz="1621" dirty="0">
                <a:solidFill>
                  <a:srgbClr val="191919"/>
                </a:solidFill>
                <a:latin typeface="Montserrat"/>
              </a:rPr>
              <a:t>AISC1006 – Group 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517AC-E29C-3093-6BA7-7C27A2A1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548558D9-99B9-12BC-CF86-9A6D7F054593}"/>
              </a:ext>
            </a:extLst>
          </p:cNvPr>
          <p:cNvSpPr txBox="1"/>
          <p:nvPr/>
        </p:nvSpPr>
        <p:spPr>
          <a:xfrm>
            <a:off x="1028700" y="1021556"/>
            <a:ext cx="112395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dirty="0">
                <a:solidFill>
                  <a:srgbClr val="191919"/>
                </a:solidFill>
                <a:latin typeface="Montserrat Classic"/>
              </a:rPr>
              <a:t>Imbalance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CA1C745C-06FD-5B4F-FF5F-17DF973F7E63}"/>
              </a:ext>
            </a:extLst>
          </p:cNvPr>
          <p:cNvSpPr txBox="1"/>
          <p:nvPr/>
        </p:nvSpPr>
        <p:spPr>
          <a:xfrm>
            <a:off x="1028700" y="2857500"/>
            <a:ext cx="7581900" cy="34646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191919"/>
                </a:solidFill>
                <a:latin typeface="Montserrat"/>
              </a:rPr>
              <a:t>What is imbalance?</a:t>
            </a: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endParaRPr lang="en-US" sz="2799" dirty="0">
              <a:solidFill>
                <a:srgbClr val="191919"/>
              </a:solidFill>
              <a:latin typeface="Montserrat"/>
            </a:endParaRP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191919"/>
                </a:solidFill>
                <a:latin typeface="Montserrat"/>
              </a:rPr>
              <a:t>You see how big is the difference of fraud x no fraud?</a:t>
            </a: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endParaRPr lang="en-US" sz="2799" dirty="0">
              <a:solidFill>
                <a:srgbClr val="191919"/>
              </a:solidFill>
              <a:latin typeface="Montserrat"/>
            </a:endParaRPr>
          </a:p>
          <a:p>
            <a:pPr>
              <a:lnSpc>
                <a:spcPts val="3919"/>
              </a:lnSpc>
            </a:pPr>
            <a:r>
              <a:rPr lang="en-US" sz="2799" b="1" dirty="0">
                <a:solidFill>
                  <a:srgbClr val="191919"/>
                </a:solidFill>
                <a:latin typeface="Montserrat"/>
              </a:rPr>
              <a:t>That’s what we want to tackle!</a:t>
            </a:r>
          </a:p>
          <a:p>
            <a:pPr marL="914400" lvl="1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endParaRPr lang="en-US" sz="2799" dirty="0">
              <a:solidFill>
                <a:srgbClr val="191919"/>
              </a:solidFill>
              <a:latin typeface="Montserra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599F4E4-6E7F-A18A-3FC6-C6E73C6BC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3086100"/>
            <a:ext cx="8929688" cy="525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66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24ED9-F5A7-2451-F1A3-A5AFB2CEB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6B55C249-CBFF-2F50-D64B-52427B7C698D}"/>
              </a:ext>
            </a:extLst>
          </p:cNvPr>
          <p:cNvSpPr txBox="1"/>
          <p:nvPr/>
        </p:nvSpPr>
        <p:spPr>
          <a:xfrm>
            <a:off x="1028700" y="1021556"/>
            <a:ext cx="112395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dirty="0">
                <a:solidFill>
                  <a:srgbClr val="191919"/>
                </a:solidFill>
                <a:latin typeface="Montserrat Classic"/>
              </a:rPr>
              <a:t>Imbalance Techniques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B14E816-F9D1-B510-0687-D93B6F20E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42" t="4898"/>
          <a:stretch/>
        </p:blipFill>
        <p:spPr bwMode="auto">
          <a:xfrm>
            <a:off x="12344402" y="4076700"/>
            <a:ext cx="545389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CB7C4D45-2806-CBA7-86EF-A81638A89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3" t="4898"/>
          <a:stretch/>
        </p:blipFill>
        <p:spPr bwMode="auto">
          <a:xfrm>
            <a:off x="76200" y="4076700"/>
            <a:ext cx="5586413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7">
            <a:extLst>
              <a:ext uri="{FF2B5EF4-FFF2-40B4-BE49-F238E27FC236}">
                <a16:creationId xmlns:a16="http://schemas.microsoft.com/office/drawing/2014/main" id="{762CEA80-FED6-885B-38FF-C3E5B938A365}"/>
              </a:ext>
            </a:extLst>
          </p:cNvPr>
          <p:cNvSpPr txBox="1"/>
          <p:nvPr/>
        </p:nvSpPr>
        <p:spPr>
          <a:xfrm>
            <a:off x="178906" y="2781300"/>
            <a:ext cx="5510212" cy="5386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500" dirty="0" err="1">
                <a:solidFill>
                  <a:srgbClr val="191919"/>
                </a:solidFill>
                <a:latin typeface="Montserrat Classic"/>
              </a:rPr>
              <a:t>Undersample</a:t>
            </a:r>
            <a:endParaRPr lang="en-US" sz="3500" dirty="0">
              <a:solidFill>
                <a:srgbClr val="191919"/>
              </a:solidFill>
              <a:latin typeface="Montserrat Classic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B68B36-3AE9-4D3D-ADE9-D7CDFCDB9B2C}"/>
              </a:ext>
            </a:extLst>
          </p:cNvPr>
          <p:cNvCxnSpPr/>
          <p:nvPr/>
        </p:nvCxnSpPr>
        <p:spPr>
          <a:xfrm flipV="1">
            <a:off x="6553200" y="2552700"/>
            <a:ext cx="0" cy="704088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7">
            <a:extLst>
              <a:ext uri="{FF2B5EF4-FFF2-40B4-BE49-F238E27FC236}">
                <a16:creationId xmlns:a16="http://schemas.microsoft.com/office/drawing/2014/main" id="{F65D8FDB-B032-51E4-6893-A7C047E5A576}"/>
              </a:ext>
            </a:extLst>
          </p:cNvPr>
          <p:cNvSpPr txBox="1"/>
          <p:nvPr/>
        </p:nvSpPr>
        <p:spPr>
          <a:xfrm>
            <a:off x="7162801" y="2781300"/>
            <a:ext cx="10615610" cy="5386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191919"/>
                </a:solidFill>
                <a:latin typeface="Montserrat Classic"/>
              </a:rPr>
              <a:t>Oversample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FDD44-941C-6A7E-F566-1C462EC450BB}"/>
              </a:ext>
            </a:extLst>
          </p:cNvPr>
          <p:cNvSpPr txBox="1"/>
          <p:nvPr/>
        </p:nvSpPr>
        <p:spPr>
          <a:xfrm>
            <a:off x="7162800" y="380238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SMOTE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FC1B8-88BC-ABCE-DC48-5BFDDD3BCD32}"/>
              </a:ext>
            </a:extLst>
          </p:cNvPr>
          <p:cNvSpPr txBox="1"/>
          <p:nvPr/>
        </p:nvSpPr>
        <p:spPr>
          <a:xfrm>
            <a:off x="13030203" y="3802380"/>
            <a:ext cx="464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ADASYN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059CDB-760C-67B1-FAE5-D822C1E3EA12}"/>
              </a:ext>
            </a:extLst>
          </p:cNvPr>
          <p:cNvSpPr txBox="1"/>
          <p:nvPr/>
        </p:nvSpPr>
        <p:spPr>
          <a:xfrm>
            <a:off x="838200" y="380238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NearMiss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9EAD44-BD86-75F2-DEBE-A4ED3548B2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43" t="4898"/>
          <a:stretch/>
        </p:blipFill>
        <p:spPr bwMode="auto">
          <a:xfrm>
            <a:off x="6824249" y="4088296"/>
            <a:ext cx="545389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29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EF3BC-137E-167F-7D41-461408463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A6D96CE6-ADFC-D256-79DF-B40390AB91D2}"/>
              </a:ext>
            </a:extLst>
          </p:cNvPr>
          <p:cNvSpPr txBox="1"/>
          <p:nvPr/>
        </p:nvSpPr>
        <p:spPr>
          <a:xfrm>
            <a:off x="1028700" y="1021556"/>
            <a:ext cx="112395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dirty="0">
                <a:solidFill>
                  <a:srgbClr val="191919"/>
                </a:solidFill>
                <a:latin typeface="Montserrat Classic"/>
              </a:rPr>
              <a:t>Balancing Proposal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EE4DB86-CBC7-442D-F839-9CBAF2292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898"/>
          <a:stretch/>
        </p:blipFill>
        <p:spPr bwMode="auto">
          <a:xfrm>
            <a:off x="6511022" y="4076700"/>
            <a:ext cx="5662613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26BB8699-B8E0-6715-644A-C0F424E8C8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898"/>
          <a:stretch/>
        </p:blipFill>
        <p:spPr bwMode="auto">
          <a:xfrm>
            <a:off x="12725400" y="4076700"/>
            <a:ext cx="54102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4CA147-6CBF-97DA-8BA5-1D9F5D1BB781}"/>
              </a:ext>
            </a:extLst>
          </p:cNvPr>
          <p:cNvSpPr txBox="1"/>
          <p:nvPr/>
        </p:nvSpPr>
        <p:spPr>
          <a:xfrm>
            <a:off x="7405546" y="3802380"/>
            <a:ext cx="464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ADASYN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2E1D9-B9F9-99EC-FC68-D22F4CC77615}"/>
              </a:ext>
            </a:extLst>
          </p:cNvPr>
          <p:cNvSpPr txBox="1"/>
          <p:nvPr/>
        </p:nvSpPr>
        <p:spPr>
          <a:xfrm>
            <a:off x="13311187" y="380238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NearMiss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37CCA-70CF-E0A2-181C-95D48BFEBA4F}"/>
              </a:ext>
            </a:extLst>
          </p:cNvPr>
          <p:cNvSpPr txBox="1"/>
          <p:nvPr/>
        </p:nvSpPr>
        <p:spPr>
          <a:xfrm>
            <a:off x="12155269" y="5448300"/>
            <a:ext cx="646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ontserrat" panose="00000500000000000000" pitchFamily="2" charset="0"/>
              </a:rPr>
              <a:t>+</a:t>
            </a:r>
            <a:endParaRPr lang="en-CA" sz="6000" b="1" dirty="0">
              <a:latin typeface="Montserrat" panose="00000500000000000000" pitchFamily="2" charset="0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916C4B1E-69D1-1A20-4723-7BBE5579A1E1}"/>
              </a:ext>
            </a:extLst>
          </p:cNvPr>
          <p:cNvSpPr txBox="1"/>
          <p:nvPr/>
        </p:nvSpPr>
        <p:spPr>
          <a:xfrm>
            <a:off x="1028700" y="2857500"/>
            <a:ext cx="5482322" cy="3964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191919"/>
                </a:solidFill>
                <a:latin typeface="Montserrat"/>
              </a:rPr>
              <a:t>Let’s mix Oversampling with </a:t>
            </a:r>
            <a:r>
              <a:rPr lang="en-US" sz="2799" dirty="0" err="1">
                <a:solidFill>
                  <a:srgbClr val="191919"/>
                </a:solidFill>
                <a:latin typeface="Montserrat"/>
              </a:rPr>
              <a:t>Undersampling</a:t>
            </a:r>
            <a:r>
              <a:rPr lang="en-US" sz="2799" dirty="0">
                <a:solidFill>
                  <a:srgbClr val="191919"/>
                </a:solidFill>
                <a:latin typeface="Montserrat"/>
              </a:rPr>
              <a:t>.</a:t>
            </a: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endParaRPr lang="en-US" sz="2799" dirty="0">
              <a:solidFill>
                <a:srgbClr val="191919"/>
              </a:solidFill>
              <a:latin typeface="Montserrat"/>
            </a:endParaRP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191919"/>
                </a:solidFill>
                <a:latin typeface="Montserrat"/>
              </a:rPr>
              <a:t>This will give us something called </a:t>
            </a:r>
            <a:r>
              <a:rPr lang="en-US" sz="2799" dirty="0" err="1">
                <a:solidFill>
                  <a:srgbClr val="191919"/>
                </a:solidFill>
                <a:latin typeface="Montserrat"/>
              </a:rPr>
              <a:t>midsampling</a:t>
            </a:r>
            <a:r>
              <a:rPr lang="en-US" sz="2799" dirty="0">
                <a:solidFill>
                  <a:srgbClr val="191919"/>
                </a:solidFill>
                <a:latin typeface="Montserrat"/>
              </a:rPr>
              <a:t>.</a:t>
            </a: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endParaRPr lang="en-US" sz="2799" b="1" dirty="0">
              <a:solidFill>
                <a:srgbClr val="191919"/>
              </a:solidFill>
              <a:latin typeface="Montserrat"/>
            </a:endParaRP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191919"/>
                </a:solidFill>
                <a:latin typeface="Montserrat"/>
              </a:rPr>
              <a:t>How?</a:t>
            </a:r>
          </a:p>
          <a:p>
            <a:pPr marL="914400" lvl="1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endParaRPr lang="en-US" sz="2799" dirty="0">
              <a:solidFill>
                <a:srgbClr val="191919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2134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8BFD0-0EA9-300C-916C-365E6C9F8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174AA5F-7968-4BF5-3E9E-052765C8B72F}"/>
              </a:ext>
            </a:extLst>
          </p:cNvPr>
          <p:cNvSpPr/>
          <p:nvPr/>
        </p:nvSpPr>
        <p:spPr>
          <a:xfrm>
            <a:off x="9753600" y="1668913"/>
            <a:ext cx="15197824" cy="15197824"/>
          </a:xfrm>
          <a:custGeom>
            <a:avLst/>
            <a:gdLst/>
            <a:ahLst/>
            <a:cxnLst/>
            <a:rect l="l" t="t" r="r" b="b"/>
            <a:pathLst>
              <a:path w="15197824" h="15197824">
                <a:moveTo>
                  <a:pt x="0" y="0"/>
                </a:moveTo>
                <a:lnTo>
                  <a:pt x="15197824" y="0"/>
                </a:lnTo>
                <a:lnTo>
                  <a:pt x="15197824" y="15197824"/>
                </a:lnTo>
                <a:lnTo>
                  <a:pt x="0" y="151978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C3297C17-F651-3F39-5B41-ADCE0EB1C774}"/>
              </a:ext>
            </a:extLst>
          </p:cNvPr>
          <p:cNvGrpSpPr/>
          <p:nvPr/>
        </p:nvGrpSpPr>
        <p:grpSpPr>
          <a:xfrm>
            <a:off x="1028700" y="2996293"/>
            <a:ext cx="9105900" cy="5207044"/>
            <a:chOff x="0" y="-9525"/>
            <a:chExt cx="6286813" cy="3644885"/>
          </a:xfrm>
        </p:grpSpPr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D480D22-070E-D794-AA62-8A9DC960F7F4}"/>
                </a:ext>
              </a:extLst>
            </p:cNvPr>
            <p:cNvSpPr txBox="1"/>
            <p:nvPr/>
          </p:nvSpPr>
          <p:spPr>
            <a:xfrm>
              <a:off x="0" y="-9525"/>
              <a:ext cx="6286813" cy="3770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500" dirty="0">
                  <a:solidFill>
                    <a:srgbClr val="191919"/>
                  </a:solidFill>
                  <a:latin typeface="Montserrat Classic"/>
                </a:rPr>
                <a:t>Goals</a:t>
              </a:r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C90F8286-8C4E-4C6A-643F-92B235240A1A}"/>
                </a:ext>
              </a:extLst>
            </p:cNvPr>
            <p:cNvSpPr txBox="1"/>
            <p:nvPr/>
          </p:nvSpPr>
          <p:spPr>
            <a:xfrm>
              <a:off x="0" y="1210169"/>
              <a:ext cx="6286813" cy="24251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799" dirty="0">
                  <a:solidFill>
                    <a:srgbClr val="191919"/>
                  </a:solidFill>
                  <a:latin typeface="Montserrat"/>
                </a:rPr>
                <a:t>Train, test validation steps;</a:t>
              </a:r>
            </a:p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endParaRPr lang="en-US" sz="2799" dirty="0">
                <a:solidFill>
                  <a:srgbClr val="191919"/>
                </a:solidFill>
                <a:latin typeface="Montserrat"/>
              </a:endParaRPr>
            </a:p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799" dirty="0">
                  <a:solidFill>
                    <a:srgbClr val="191919"/>
                  </a:solidFill>
                  <a:latin typeface="Montserrat"/>
                </a:rPr>
                <a:t>More pipelines;</a:t>
              </a:r>
            </a:p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endParaRPr lang="en-US" sz="2799" dirty="0">
                <a:solidFill>
                  <a:srgbClr val="191919"/>
                </a:solidFill>
                <a:latin typeface="Montserrat"/>
              </a:endParaRPr>
            </a:p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799" dirty="0">
                  <a:solidFill>
                    <a:srgbClr val="191919"/>
                  </a:solidFill>
                  <a:latin typeface="Montserrat"/>
                </a:rPr>
                <a:t>Start the concepts of Dashboard</a:t>
              </a:r>
            </a:p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endParaRPr lang="en-US" sz="2799" dirty="0">
                <a:solidFill>
                  <a:srgbClr val="191919"/>
                </a:solidFill>
                <a:latin typeface="Montserrat"/>
              </a:endParaRPr>
            </a:p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799" dirty="0">
                  <a:solidFill>
                    <a:srgbClr val="191919"/>
                  </a:solidFill>
                  <a:latin typeface="Montserrat"/>
                </a:rPr>
                <a:t>Models, models and more models!!</a:t>
              </a:r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2E12A2AE-C3D5-06A0-E724-5E947775D456}"/>
              </a:ext>
            </a:extLst>
          </p:cNvPr>
          <p:cNvSpPr txBox="1"/>
          <p:nvPr/>
        </p:nvSpPr>
        <p:spPr>
          <a:xfrm>
            <a:off x="1003534" y="1019175"/>
            <a:ext cx="12255266" cy="1188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6000" dirty="0">
                <a:solidFill>
                  <a:srgbClr val="191919"/>
                </a:solidFill>
                <a:latin typeface="Montserrat Classic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885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18427" y="582830"/>
            <a:ext cx="3795605" cy="3795605"/>
          </a:xfrm>
          <a:custGeom>
            <a:avLst/>
            <a:gdLst/>
            <a:ahLst/>
            <a:cxnLst/>
            <a:rect l="l" t="t" r="r" b="b"/>
            <a:pathLst>
              <a:path w="3795605" h="3795605">
                <a:moveTo>
                  <a:pt x="0" y="0"/>
                </a:moveTo>
                <a:lnTo>
                  <a:pt x="3795605" y="0"/>
                </a:lnTo>
                <a:lnTo>
                  <a:pt x="3795605" y="3795605"/>
                </a:lnTo>
                <a:lnTo>
                  <a:pt x="0" y="37956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13852229" y="4195788"/>
            <a:ext cx="1759219" cy="2506659"/>
          </a:xfrm>
          <a:custGeom>
            <a:avLst/>
            <a:gdLst/>
            <a:ahLst/>
            <a:cxnLst/>
            <a:rect l="l" t="t" r="r" b="b"/>
            <a:pathLst>
              <a:path w="1759219" h="2506659">
                <a:moveTo>
                  <a:pt x="0" y="0"/>
                </a:moveTo>
                <a:lnTo>
                  <a:pt x="1759218" y="0"/>
                </a:lnTo>
                <a:lnTo>
                  <a:pt x="1759218" y="2506659"/>
                </a:lnTo>
                <a:lnTo>
                  <a:pt x="0" y="2506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12824713" y="1402240"/>
            <a:ext cx="3814249" cy="2156784"/>
          </a:xfrm>
          <a:custGeom>
            <a:avLst/>
            <a:gdLst/>
            <a:ahLst/>
            <a:cxnLst/>
            <a:rect l="l" t="t" r="r" b="b"/>
            <a:pathLst>
              <a:path w="3814249" h="2156784">
                <a:moveTo>
                  <a:pt x="0" y="0"/>
                </a:moveTo>
                <a:lnTo>
                  <a:pt x="3814249" y="0"/>
                </a:lnTo>
                <a:lnTo>
                  <a:pt x="3814249" y="2156785"/>
                </a:lnTo>
                <a:lnTo>
                  <a:pt x="0" y="21567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8177932" y="4687702"/>
            <a:ext cx="2676593" cy="2014745"/>
          </a:xfrm>
          <a:custGeom>
            <a:avLst/>
            <a:gdLst/>
            <a:ahLst/>
            <a:cxnLst/>
            <a:rect l="l" t="t" r="r" b="b"/>
            <a:pathLst>
              <a:path w="2676593" h="2014745">
                <a:moveTo>
                  <a:pt x="0" y="0"/>
                </a:moveTo>
                <a:lnTo>
                  <a:pt x="2676594" y="0"/>
                </a:lnTo>
                <a:lnTo>
                  <a:pt x="2676594" y="2014745"/>
                </a:lnTo>
                <a:lnTo>
                  <a:pt x="0" y="20147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>
            <a:off x="8508029" y="7194361"/>
            <a:ext cx="2346497" cy="2425889"/>
          </a:xfrm>
          <a:custGeom>
            <a:avLst/>
            <a:gdLst/>
            <a:ahLst/>
            <a:cxnLst/>
            <a:rect l="l" t="t" r="r" b="b"/>
            <a:pathLst>
              <a:path w="2346497" h="2425889">
                <a:moveTo>
                  <a:pt x="0" y="0"/>
                </a:moveTo>
                <a:lnTo>
                  <a:pt x="2346497" y="0"/>
                </a:lnTo>
                <a:lnTo>
                  <a:pt x="2346497" y="2425889"/>
                </a:lnTo>
                <a:lnTo>
                  <a:pt x="0" y="24258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>
            <a:off x="13199400" y="7340622"/>
            <a:ext cx="3064876" cy="2513198"/>
          </a:xfrm>
          <a:custGeom>
            <a:avLst/>
            <a:gdLst/>
            <a:ahLst/>
            <a:cxnLst/>
            <a:rect l="l" t="t" r="r" b="b"/>
            <a:pathLst>
              <a:path w="3064876" h="2513198">
                <a:moveTo>
                  <a:pt x="0" y="0"/>
                </a:moveTo>
                <a:lnTo>
                  <a:pt x="3064876" y="0"/>
                </a:lnTo>
                <a:lnTo>
                  <a:pt x="3064876" y="2513198"/>
                </a:lnTo>
                <a:lnTo>
                  <a:pt x="0" y="25131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TextBox 8"/>
          <p:cNvSpPr txBox="1"/>
          <p:nvPr/>
        </p:nvSpPr>
        <p:spPr>
          <a:xfrm>
            <a:off x="1028700" y="1019175"/>
            <a:ext cx="5059131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dirty="0">
                <a:solidFill>
                  <a:srgbClr val="191919"/>
                </a:solidFill>
                <a:latin typeface="Montserrat Classic"/>
              </a:rPr>
              <a:t>Thanks!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926580"/>
            <a:ext cx="5243646" cy="374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 dirty="0">
                <a:solidFill>
                  <a:srgbClr val="191919"/>
                </a:solidFill>
                <a:latin typeface="Montserrat"/>
              </a:rPr>
              <a:t>We don’t charge for questions!! </a:t>
            </a:r>
            <a:r>
              <a:rPr lang="en-US" sz="2400" dirty="0">
                <a:solidFill>
                  <a:srgbClr val="191919"/>
                </a:solidFill>
                <a:latin typeface="Montserrat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rgbClr val="191919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053824" y="2552705"/>
            <a:ext cx="15197824" cy="15197824"/>
          </a:xfrm>
          <a:custGeom>
            <a:avLst/>
            <a:gdLst/>
            <a:ahLst/>
            <a:cxnLst/>
            <a:rect l="l" t="t" r="r" b="b"/>
            <a:pathLst>
              <a:path w="15197824" h="15197824">
                <a:moveTo>
                  <a:pt x="0" y="0"/>
                </a:moveTo>
                <a:lnTo>
                  <a:pt x="15197824" y="0"/>
                </a:lnTo>
                <a:lnTo>
                  <a:pt x="15197824" y="15197824"/>
                </a:lnTo>
                <a:lnTo>
                  <a:pt x="0" y="151978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3" name="Group 3"/>
          <p:cNvGrpSpPr/>
          <p:nvPr/>
        </p:nvGrpSpPr>
        <p:grpSpPr>
          <a:xfrm>
            <a:off x="1607359" y="3374075"/>
            <a:ext cx="4447139" cy="2209800"/>
            <a:chOff x="0" y="0"/>
            <a:chExt cx="3354985" cy="16671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54985" cy="1667105"/>
            </a:xfrm>
            <a:custGeom>
              <a:avLst/>
              <a:gdLst/>
              <a:ahLst/>
              <a:cxnLst/>
              <a:rect l="l" t="t" r="r" b="b"/>
              <a:pathLst>
                <a:path w="3354985" h="1667105">
                  <a:moveTo>
                    <a:pt x="52226" y="0"/>
                  </a:moveTo>
                  <a:lnTo>
                    <a:pt x="3302759" y="0"/>
                  </a:lnTo>
                  <a:cubicBezTo>
                    <a:pt x="3316610" y="0"/>
                    <a:pt x="3329894" y="5502"/>
                    <a:pt x="3339688" y="15297"/>
                  </a:cubicBezTo>
                  <a:cubicBezTo>
                    <a:pt x="3349483" y="25091"/>
                    <a:pt x="3354985" y="38375"/>
                    <a:pt x="3354985" y="52226"/>
                  </a:cubicBezTo>
                  <a:lnTo>
                    <a:pt x="3354985" y="1614879"/>
                  </a:lnTo>
                  <a:cubicBezTo>
                    <a:pt x="3354985" y="1628730"/>
                    <a:pt x="3349483" y="1642014"/>
                    <a:pt x="3339688" y="1651808"/>
                  </a:cubicBezTo>
                  <a:cubicBezTo>
                    <a:pt x="3329894" y="1661602"/>
                    <a:pt x="3316610" y="1667105"/>
                    <a:pt x="3302759" y="1667105"/>
                  </a:cubicBezTo>
                  <a:lnTo>
                    <a:pt x="52226" y="1667105"/>
                  </a:lnTo>
                  <a:cubicBezTo>
                    <a:pt x="38375" y="1667105"/>
                    <a:pt x="25091" y="1661602"/>
                    <a:pt x="15297" y="1651808"/>
                  </a:cubicBezTo>
                  <a:cubicBezTo>
                    <a:pt x="5502" y="1642014"/>
                    <a:pt x="0" y="1628730"/>
                    <a:pt x="0" y="1614879"/>
                  </a:cubicBezTo>
                  <a:lnTo>
                    <a:pt x="0" y="52226"/>
                  </a:lnTo>
                  <a:cubicBezTo>
                    <a:pt x="0" y="38375"/>
                    <a:pt x="5502" y="25091"/>
                    <a:pt x="15297" y="15297"/>
                  </a:cubicBezTo>
                  <a:cubicBezTo>
                    <a:pt x="25091" y="5502"/>
                    <a:pt x="38375" y="0"/>
                    <a:pt x="52226" y="0"/>
                  </a:cubicBezTo>
                  <a:close/>
                </a:path>
              </a:pathLst>
            </a:custGeom>
            <a:solidFill>
              <a:srgbClr val="191919"/>
            </a:solidFill>
            <a:ln cap="rnd">
              <a:noFill/>
              <a:prstDash val="sysDot"/>
              <a:rou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354985" cy="170520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2100"/>
                </a:lnSpc>
              </a:pPr>
              <a:r>
                <a:rPr lang="en-US" sz="1600" dirty="0">
                  <a:solidFill>
                    <a:srgbClr val="F4F4F4"/>
                  </a:solidFill>
                  <a:latin typeface="Montserrat Medium"/>
                </a:rPr>
                <a:t>Our today’s agenda is focused on Exploring the data and some techniques we used in our project so far</a:t>
              </a:r>
              <a:r>
                <a:rPr lang="en-US" sz="1600" dirty="0">
                  <a:solidFill>
                    <a:srgbClr val="F4F4F4"/>
                  </a:solidFill>
                  <a:latin typeface="Montserrat"/>
                </a:rPr>
                <a:t>.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602240" y="1436041"/>
            <a:ext cx="6855194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9000" dirty="0">
                <a:solidFill>
                  <a:srgbClr val="191919"/>
                </a:solidFill>
                <a:latin typeface="Montserrat Classic"/>
              </a:rPr>
              <a:t>Agenda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D43224-5F94-27CE-6ACD-8516A92D9DF9}"/>
              </a:ext>
            </a:extLst>
          </p:cNvPr>
          <p:cNvSpPr txBox="1"/>
          <p:nvPr/>
        </p:nvSpPr>
        <p:spPr>
          <a:xfrm>
            <a:off x="10058400" y="1866900"/>
            <a:ext cx="4648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Recap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0000500000000000000" pitchFamily="2" charset="0"/>
              </a:rPr>
              <a:t>Gantt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0000500000000000000" pitchFamily="2" charset="0"/>
              </a:rPr>
              <a:t>Pipeline and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0000500000000000000" pitchFamily="2" charset="0"/>
              </a:rPr>
              <a:t>Exploring Correlation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0000500000000000000" pitchFamily="2" charset="0"/>
              </a:rPr>
              <a:t>Multicollinearity Check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0000500000000000000" pitchFamily="2" charset="0"/>
              </a:rPr>
              <a:t>Imbalance Check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0000500000000000000" pitchFamily="2" charset="0"/>
              </a:rPr>
              <a:t>SMOTE, ADASYN, </a:t>
            </a:r>
            <a:r>
              <a:rPr lang="en-CA" sz="2000" dirty="0" err="1">
                <a:latin typeface="Montserrat" panose="00000500000000000000" pitchFamily="2" charset="0"/>
              </a:rPr>
              <a:t>NearMiss</a:t>
            </a:r>
            <a:endParaRPr lang="en-CA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err="1">
                <a:latin typeface="Montserrat" panose="00000500000000000000" pitchFamily="2" charset="0"/>
              </a:rPr>
              <a:t>Midbalancing</a:t>
            </a:r>
            <a:r>
              <a:rPr lang="en-CA" sz="2000" dirty="0">
                <a:latin typeface="Montserrat" panose="00000500000000000000" pitchFamily="2" charset="0"/>
              </a:rPr>
              <a:t> proposal</a:t>
            </a:r>
          </a:p>
          <a:p>
            <a:endParaRPr lang="en-CA" sz="20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0000500000000000000" pitchFamily="2" charset="0"/>
              </a:rPr>
              <a:t>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23595" y="1659388"/>
            <a:ext cx="15197824" cy="15197824"/>
          </a:xfrm>
          <a:custGeom>
            <a:avLst/>
            <a:gdLst/>
            <a:ahLst/>
            <a:cxnLst/>
            <a:rect l="l" t="t" r="r" b="b"/>
            <a:pathLst>
              <a:path w="15197824" h="15197824">
                <a:moveTo>
                  <a:pt x="0" y="0"/>
                </a:moveTo>
                <a:lnTo>
                  <a:pt x="15197824" y="0"/>
                </a:lnTo>
                <a:lnTo>
                  <a:pt x="15197824" y="15197824"/>
                </a:lnTo>
                <a:lnTo>
                  <a:pt x="0" y="151978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/>
          <p:cNvGrpSpPr/>
          <p:nvPr/>
        </p:nvGrpSpPr>
        <p:grpSpPr>
          <a:xfrm>
            <a:off x="1028700" y="2996293"/>
            <a:ext cx="9105900" cy="5707182"/>
            <a:chOff x="0" y="-9525"/>
            <a:chExt cx="6286813" cy="3994977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6286813" cy="3770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500" dirty="0">
                  <a:solidFill>
                    <a:srgbClr val="191919"/>
                  </a:solidFill>
                  <a:latin typeface="Montserrat Classic"/>
                </a:rPr>
                <a:t>Goals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10169"/>
              <a:ext cx="6286813" cy="2775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799" dirty="0">
                  <a:solidFill>
                    <a:srgbClr val="191919"/>
                  </a:solidFill>
                  <a:latin typeface="Montserrat"/>
                </a:rPr>
                <a:t>Have a better understanding of how to deal with imbalance and explore some techniques;</a:t>
              </a:r>
            </a:p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799" dirty="0">
                  <a:solidFill>
                    <a:srgbClr val="191919"/>
                  </a:solidFill>
                  <a:latin typeface="Montserrat"/>
                </a:rPr>
                <a:t>Analyze linear correlation between variables;</a:t>
              </a:r>
            </a:p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799" dirty="0">
                  <a:solidFill>
                    <a:srgbClr val="191919"/>
                  </a:solidFill>
                  <a:latin typeface="Montserrat"/>
                </a:rPr>
                <a:t>Understand and apply techniques to fill missing values and wrong column types;</a:t>
              </a:r>
            </a:p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2799" dirty="0">
                  <a:solidFill>
                    <a:srgbClr val="191919"/>
                  </a:solidFill>
                  <a:latin typeface="Montserrat"/>
                </a:rPr>
                <a:t>Start to work with functions to create a Pipeline.</a:t>
              </a:r>
            </a:p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endParaRPr lang="en-US" sz="2799" dirty="0">
                <a:solidFill>
                  <a:srgbClr val="191919"/>
                </a:solidFill>
                <a:latin typeface="Montserrat"/>
              </a:endParaRPr>
            </a:p>
            <a:p>
              <a:pPr>
                <a:lnSpc>
                  <a:spcPts val="3919"/>
                </a:lnSpc>
              </a:pPr>
              <a:r>
                <a:rPr lang="en-US" sz="2799" b="1" dirty="0">
                  <a:solidFill>
                    <a:srgbClr val="191919"/>
                  </a:solidFill>
                  <a:latin typeface="Montserrat"/>
                </a:rPr>
                <a:t>Progress: 100% done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03534" y="1019175"/>
            <a:ext cx="12255266" cy="1188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6000" dirty="0">
                <a:solidFill>
                  <a:srgbClr val="191919"/>
                </a:solidFill>
                <a:latin typeface="Montserrat Classic"/>
              </a:rPr>
              <a:t>Our plan for the last few weeks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531976">
            <a:off x="-11875180" y="-2769787"/>
            <a:ext cx="20005316" cy="20604726"/>
          </a:xfrm>
          <a:custGeom>
            <a:avLst/>
            <a:gdLst/>
            <a:ahLst/>
            <a:cxnLst/>
            <a:rect l="l" t="t" r="r" b="b"/>
            <a:pathLst>
              <a:path w="20005316" h="20604726">
                <a:moveTo>
                  <a:pt x="0" y="0"/>
                </a:moveTo>
                <a:lnTo>
                  <a:pt x="20005316" y="0"/>
                </a:lnTo>
                <a:lnTo>
                  <a:pt x="20005316" y="20604726"/>
                </a:lnTo>
                <a:lnTo>
                  <a:pt x="0" y="206047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/>
          <p:cNvSpPr txBox="1"/>
          <p:nvPr/>
        </p:nvSpPr>
        <p:spPr>
          <a:xfrm>
            <a:off x="1028700" y="1019175"/>
            <a:ext cx="10952511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dirty="0">
                <a:solidFill>
                  <a:srgbClr val="191919"/>
                </a:solidFill>
                <a:latin typeface="Montserrat Classic"/>
              </a:rPr>
              <a:t>Gantt Progress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D681C7-2D5E-B692-CC7C-2B0CA1C45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94" y="2476500"/>
            <a:ext cx="17881274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418E8-BE4D-4690-1E4E-081ADD328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BF4A95E-AB3E-E6A9-8F81-ACD9AA816724}"/>
              </a:ext>
            </a:extLst>
          </p:cNvPr>
          <p:cNvSpPr/>
          <p:nvPr/>
        </p:nvSpPr>
        <p:spPr>
          <a:xfrm>
            <a:off x="9823595" y="1659388"/>
            <a:ext cx="15197824" cy="15197824"/>
          </a:xfrm>
          <a:custGeom>
            <a:avLst/>
            <a:gdLst/>
            <a:ahLst/>
            <a:cxnLst/>
            <a:rect l="l" t="t" r="r" b="b"/>
            <a:pathLst>
              <a:path w="15197824" h="15197824">
                <a:moveTo>
                  <a:pt x="0" y="0"/>
                </a:moveTo>
                <a:lnTo>
                  <a:pt x="15197824" y="0"/>
                </a:lnTo>
                <a:lnTo>
                  <a:pt x="15197824" y="15197824"/>
                </a:lnTo>
                <a:lnTo>
                  <a:pt x="0" y="151978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D344F9D-B33F-8246-FD87-24C269B25EF2}"/>
              </a:ext>
            </a:extLst>
          </p:cNvPr>
          <p:cNvSpPr txBox="1"/>
          <p:nvPr/>
        </p:nvSpPr>
        <p:spPr>
          <a:xfrm>
            <a:off x="860615" y="3392671"/>
            <a:ext cx="9105900" cy="2964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191919"/>
                </a:solidFill>
                <a:latin typeface="Montserrat"/>
              </a:rPr>
              <a:t>The first question is what are functions and pipelines?</a:t>
            </a: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endParaRPr lang="en-US" sz="2799" dirty="0">
              <a:solidFill>
                <a:srgbClr val="191919"/>
              </a:solidFill>
              <a:latin typeface="Montserrat"/>
            </a:endParaRP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191919"/>
                </a:solidFill>
                <a:latin typeface="Montserrat"/>
              </a:rPr>
              <a:t>How do we put it all together?</a:t>
            </a: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endParaRPr lang="en-US" sz="2799" b="1" dirty="0">
              <a:solidFill>
                <a:srgbClr val="191919"/>
              </a:solidFill>
              <a:latin typeface="Montserrat"/>
            </a:endParaRP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191919"/>
                </a:solidFill>
                <a:latin typeface="Montserrat"/>
              </a:rPr>
              <a:t>What is the sorcery on those images?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EC2FF4B-B2E3-3BD7-CAD2-90E6F47488E2}"/>
              </a:ext>
            </a:extLst>
          </p:cNvPr>
          <p:cNvSpPr txBox="1"/>
          <p:nvPr/>
        </p:nvSpPr>
        <p:spPr>
          <a:xfrm>
            <a:off x="1003534" y="1019175"/>
            <a:ext cx="12255266" cy="1188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6000" dirty="0">
                <a:solidFill>
                  <a:srgbClr val="191919"/>
                </a:solidFill>
                <a:latin typeface="Montserrat Classic"/>
              </a:rPr>
              <a:t>Pipelines and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272B3-95F4-D403-817D-8FDCF0C317FC}"/>
              </a:ext>
            </a:extLst>
          </p:cNvPr>
          <p:cNvSpPr txBox="1"/>
          <p:nvPr/>
        </p:nvSpPr>
        <p:spPr>
          <a:xfrm>
            <a:off x="973054" y="2204653"/>
            <a:ext cx="532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that magic? What they eat? How they breath??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4DF0A-7792-70AB-378B-B77429392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0" y="2238180"/>
            <a:ext cx="6611698" cy="2927665"/>
          </a:xfrm>
          <a:prstGeom prst="rect">
            <a:avLst/>
          </a:prstGeom>
        </p:spPr>
      </p:pic>
      <p:pic>
        <p:nvPicPr>
          <p:cNvPr id="4098" name="Picture 2" descr="Build and run pipelines on Apache Airflow without the need for coding ...">
            <a:extLst>
              <a:ext uri="{FF2B5EF4-FFF2-40B4-BE49-F238E27FC236}">
                <a16:creationId xmlns:a16="http://schemas.microsoft.com/office/drawing/2014/main" id="{C9C19043-D0FD-F725-62C3-1758112BB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196832"/>
            <a:ext cx="6611698" cy="352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4F20FB-686E-A73C-5E88-86474ACB0A73}"/>
              </a:ext>
            </a:extLst>
          </p:cNvPr>
          <p:cNvSpPr txBox="1"/>
          <p:nvPr/>
        </p:nvSpPr>
        <p:spPr>
          <a:xfrm>
            <a:off x="11734800" y="8765808"/>
            <a:ext cx="400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Accessed on </a:t>
            </a:r>
            <a:r>
              <a:rPr lang="en-CA" dirty="0">
                <a:hlinkClick r:id="rId6"/>
              </a:rPr>
              <a:t>IBM Developer</a:t>
            </a:r>
            <a:r>
              <a:rPr lang="en-CA" dirty="0"/>
              <a:t>, 02/22/2024</a:t>
            </a:r>
          </a:p>
        </p:txBody>
      </p:sp>
    </p:spTree>
    <p:extLst>
      <p:ext uri="{BB962C8B-B14F-4D97-AF65-F5344CB8AC3E}">
        <p14:creationId xmlns:p14="http://schemas.microsoft.com/office/powerpoint/2010/main" val="425926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6534703" y="-5516136"/>
            <a:ext cx="14885774" cy="9824611"/>
          </a:xfrm>
          <a:custGeom>
            <a:avLst/>
            <a:gdLst/>
            <a:ahLst/>
            <a:cxnLst/>
            <a:rect l="l" t="t" r="r" b="b"/>
            <a:pathLst>
              <a:path w="14885774" h="9824611">
                <a:moveTo>
                  <a:pt x="14885774" y="0"/>
                </a:moveTo>
                <a:lnTo>
                  <a:pt x="0" y="0"/>
                </a:lnTo>
                <a:lnTo>
                  <a:pt x="0" y="9824611"/>
                </a:lnTo>
                <a:lnTo>
                  <a:pt x="14885774" y="9824611"/>
                </a:lnTo>
                <a:lnTo>
                  <a:pt x="1488577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TextBox 3"/>
          <p:cNvSpPr txBox="1"/>
          <p:nvPr/>
        </p:nvSpPr>
        <p:spPr>
          <a:xfrm>
            <a:off x="1028700" y="3762375"/>
            <a:ext cx="1337310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 dirty="0">
                <a:solidFill>
                  <a:srgbClr val="191919"/>
                </a:solidFill>
                <a:latin typeface="Montserrat Classic"/>
              </a:rPr>
              <a:t>Let’s talk about Data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6414187" y="6963244"/>
            <a:ext cx="14885774" cy="9824611"/>
          </a:xfrm>
          <a:custGeom>
            <a:avLst/>
            <a:gdLst/>
            <a:ahLst/>
            <a:cxnLst/>
            <a:rect l="l" t="t" r="r" b="b"/>
            <a:pathLst>
              <a:path w="14885774" h="9824611">
                <a:moveTo>
                  <a:pt x="14885774" y="0"/>
                </a:moveTo>
                <a:lnTo>
                  <a:pt x="0" y="0"/>
                </a:lnTo>
                <a:lnTo>
                  <a:pt x="0" y="9824611"/>
                </a:lnTo>
                <a:lnTo>
                  <a:pt x="14885774" y="9824611"/>
                </a:lnTo>
                <a:lnTo>
                  <a:pt x="1488577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1021556"/>
            <a:ext cx="112395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dirty="0">
                <a:solidFill>
                  <a:srgbClr val="191919"/>
                </a:solidFill>
                <a:latin typeface="Montserrat Classic"/>
              </a:rPr>
              <a:t>Correlation Deep Dive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0C0F4D-9776-14BC-05D4-E6A8FBC49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2781300"/>
            <a:ext cx="7406307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D5F47A32-EEA4-E958-C599-B8190B73527A}"/>
              </a:ext>
            </a:extLst>
          </p:cNvPr>
          <p:cNvSpPr txBox="1"/>
          <p:nvPr/>
        </p:nvSpPr>
        <p:spPr>
          <a:xfrm>
            <a:off x="1028700" y="2857500"/>
            <a:ext cx="8115300" cy="4965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191919"/>
                </a:solidFill>
                <a:latin typeface="Montserrat"/>
              </a:rPr>
              <a:t>We have a few variables that are highly linear correlated such:</a:t>
            </a:r>
          </a:p>
          <a:p>
            <a:pPr marL="914400" lvl="1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799" dirty="0" err="1">
                <a:solidFill>
                  <a:srgbClr val="191919"/>
                </a:solidFill>
                <a:latin typeface="Montserrat"/>
              </a:rPr>
              <a:t>Ammount</a:t>
            </a:r>
            <a:r>
              <a:rPr lang="en-US" sz="2799" dirty="0">
                <a:solidFill>
                  <a:srgbClr val="191919"/>
                </a:solidFill>
                <a:latin typeface="Montserrat"/>
              </a:rPr>
              <a:t> of Annuity x Credit</a:t>
            </a:r>
          </a:p>
          <a:p>
            <a:pPr marL="914400" lvl="1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191919"/>
                </a:solidFill>
                <a:latin typeface="Montserrat"/>
              </a:rPr>
              <a:t>Goods Price x Credit</a:t>
            </a:r>
          </a:p>
          <a:p>
            <a:pPr marL="914400" lvl="1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191919"/>
                </a:solidFill>
                <a:latin typeface="Montserrat"/>
              </a:rPr>
              <a:t>Goods Price x Annuity</a:t>
            </a:r>
          </a:p>
          <a:p>
            <a:pPr marL="914400" lvl="1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191919"/>
                </a:solidFill>
                <a:latin typeface="Montserrat"/>
              </a:rPr>
              <a:t>Days Employed x Days birth</a:t>
            </a:r>
          </a:p>
          <a:p>
            <a:pPr marL="914400" lvl="1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endParaRPr lang="en-US" sz="2799" dirty="0">
              <a:solidFill>
                <a:srgbClr val="191919"/>
              </a:solidFill>
              <a:latin typeface="Montserrat"/>
            </a:endParaRPr>
          </a:p>
          <a:p>
            <a:pPr lvl="1">
              <a:lnSpc>
                <a:spcPts val="3919"/>
              </a:lnSpc>
            </a:pPr>
            <a:r>
              <a:rPr lang="en-US" sz="2799" dirty="0">
                <a:solidFill>
                  <a:srgbClr val="191919"/>
                </a:solidFill>
                <a:latin typeface="Montserrat"/>
              </a:rPr>
              <a:t>Let’s explore a few of these linear correlation a bit more.</a:t>
            </a:r>
          </a:p>
          <a:p>
            <a:pPr marL="914400" lvl="1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endParaRPr lang="en-US" sz="2799" dirty="0">
              <a:solidFill>
                <a:srgbClr val="191919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734F2-D0DB-9691-9C86-AE509F59B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7E42CE5D-EC01-E971-61F4-64B348BF1FF7}"/>
              </a:ext>
            </a:extLst>
          </p:cNvPr>
          <p:cNvSpPr txBox="1"/>
          <p:nvPr/>
        </p:nvSpPr>
        <p:spPr>
          <a:xfrm>
            <a:off x="1028700" y="1021556"/>
            <a:ext cx="112395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dirty="0">
                <a:solidFill>
                  <a:srgbClr val="191919"/>
                </a:solidFill>
                <a:latin typeface="Montserrat Classic"/>
              </a:rPr>
              <a:t>Credit x Annuity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DCA9078-E7DD-7238-D56A-343015059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33700"/>
            <a:ext cx="7561702" cy="602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13C7D06-82FA-886A-1AA0-9EB12BD5A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924300"/>
            <a:ext cx="9667875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26">
            <a:extLst>
              <a:ext uri="{FF2B5EF4-FFF2-40B4-BE49-F238E27FC236}">
                <a16:creationId xmlns:a16="http://schemas.microsoft.com/office/drawing/2014/main" id="{09807789-5292-2B1E-ED7C-06AFE27575A1}"/>
              </a:ext>
            </a:extLst>
          </p:cNvPr>
          <p:cNvGrpSpPr/>
          <p:nvPr/>
        </p:nvGrpSpPr>
        <p:grpSpPr>
          <a:xfrm>
            <a:off x="762001" y="9265443"/>
            <a:ext cx="16497300" cy="800151"/>
            <a:chOff x="0" y="0"/>
            <a:chExt cx="10287156" cy="1029696"/>
          </a:xfrm>
        </p:grpSpPr>
        <p:sp>
          <p:nvSpPr>
            <p:cNvPr id="3" name="Freeform 27">
              <a:extLst>
                <a:ext uri="{FF2B5EF4-FFF2-40B4-BE49-F238E27FC236}">
                  <a16:creationId xmlns:a16="http://schemas.microsoft.com/office/drawing/2014/main" id="{35D78761-5396-D543-27A0-6E6665B83429}"/>
                </a:ext>
              </a:extLst>
            </p:cNvPr>
            <p:cNvSpPr/>
            <p:nvPr/>
          </p:nvSpPr>
          <p:spPr>
            <a:xfrm>
              <a:off x="0" y="0"/>
              <a:ext cx="10287156" cy="1029696"/>
            </a:xfrm>
            <a:custGeom>
              <a:avLst/>
              <a:gdLst/>
              <a:ahLst/>
              <a:cxnLst/>
              <a:rect l="l" t="t" r="r" b="b"/>
              <a:pathLst>
                <a:path w="10287156" h="1029696">
                  <a:moveTo>
                    <a:pt x="17033" y="0"/>
                  </a:moveTo>
                  <a:lnTo>
                    <a:pt x="10270123" y="0"/>
                  </a:lnTo>
                  <a:cubicBezTo>
                    <a:pt x="10274640" y="0"/>
                    <a:pt x="10278973" y="1795"/>
                    <a:pt x="10282167" y="4989"/>
                  </a:cubicBezTo>
                  <a:cubicBezTo>
                    <a:pt x="10285361" y="8183"/>
                    <a:pt x="10287156" y="12515"/>
                    <a:pt x="10287156" y="17033"/>
                  </a:cubicBezTo>
                  <a:lnTo>
                    <a:pt x="10287156" y="1012663"/>
                  </a:lnTo>
                  <a:cubicBezTo>
                    <a:pt x="10287156" y="1017181"/>
                    <a:pt x="10285361" y="1021513"/>
                    <a:pt x="10282167" y="1024707"/>
                  </a:cubicBezTo>
                  <a:cubicBezTo>
                    <a:pt x="10278973" y="1027901"/>
                    <a:pt x="10274640" y="1029696"/>
                    <a:pt x="10270123" y="1029696"/>
                  </a:cubicBezTo>
                  <a:lnTo>
                    <a:pt x="17033" y="1029696"/>
                  </a:lnTo>
                  <a:cubicBezTo>
                    <a:pt x="12515" y="1029696"/>
                    <a:pt x="8183" y="1027901"/>
                    <a:pt x="4989" y="1024707"/>
                  </a:cubicBezTo>
                  <a:cubicBezTo>
                    <a:pt x="1795" y="1021513"/>
                    <a:pt x="0" y="1017181"/>
                    <a:pt x="0" y="1012663"/>
                  </a:cubicBezTo>
                  <a:lnTo>
                    <a:pt x="0" y="17033"/>
                  </a:lnTo>
                  <a:cubicBezTo>
                    <a:pt x="0" y="12515"/>
                    <a:pt x="1795" y="8183"/>
                    <a:pt x="4989" y="4989"/>
                  </a:cubicBezTo>
                  <a:cubicBezTo>
                    <a:pt x="8183" y="1795"/>
                    <a:pt x="12515" y="0"/>
                    <a:pt x="17033" y="0"/>
                  </a:cubicBezTo>
                  <a:close/>
                </a:path>
              </a:pathLst>
            </a:custGeom>
            <a:solidFill>
              <a:srgbClr val="191919"/>
            </a:solidFill>
            <a:ln cap="rnd">
              <a:noFill/>
              <a:prstDash val="sysDot"/>
              <a:rou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28">
              <a:extLst>
                <a:ext uri="{FF2B5EF4-FFF2-40B4-BE49-F238E27FC236}">
                  <a16:creationId xmlns:a16="http://schemas.microsoft.com/office/drawing/2014/main" id="{BF157FFF-2D22-F514-DE84-B5D9963D6F5A}"/>
                </a:ext>
              </a:extLst>
            </p:cNvPr>
            <p:cNvSpPr txBox="1"/>
            <p:nvPr/>
          </p:nvSpPr>
          <p:spPr>
            <a:xfrm>
              <a:off x="0" y="-38100"/>
              <a:ext cx="10287156" cy="106779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4F4F4"/>
                  </a:solidFill>
                  <a:latin typeface="Montserrat Medium"/>
                </a:rPr>
                <a:t>There is a high correlation, but we have a few distinct outliers here and since we have a high correlation of annuity x goods price it’s a good idea to deep dive into credit x goods price which are distinct to decide.</a:t>
              </a:r>
              <a:endParaRPr lang="en-US" sz="1800" dirty="0">
                <a:solidFill>
                  <a:srgbClr val="F4F4F4"/>
                </a:solidFill>
                <a:latin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54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0FB0C-045D-A105-A7E9-6B9B0B9C5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78F203C4-04CE-75AD-6F03-91199AE2D25D}"/>
              </a:ext>
            </a:extLst>
          </p:cNvPr>
          <p:cNvSpPr txBox="1"/>
          <p:nvPr/>
        </p:nvSpPr>
        <p:spPr>
          <a:xfrm>
            <a:off x="1028700" y="1021556"/>
            <a:ext cx="112395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dirty="0">
                <a:solidFill>
                  <a:srgbClr val="191919"/>
                </a:solidFill>
                <a:latin typeface="Montserrat Classic"/>
              </a:rPr>
              <a:t>Credit x Goods Price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68225AE-4E15-1D62-74F0-0B7E829E9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57071"/>
            <a:ext cx="7256902" cy="59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485368D-FB89-4D5B-EF5F-B2BAFEB95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740485"/>
            <a:ext cx="9667875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6">
            <a:extLst>
              <a:ext uri="{FF2B5EF4-FFF2-40B4-BE49-F238E27FC236}">
                <a16:creationId xmlns:a16="http://schemas.microsoft.com/office/drawing/2014/main" id="{621C838E-D2B9-E9B5-5C5E-65828C559465}"/>
              </a:ext>
            </a:extLst>
          </p:cNvPr>
          <p:cNvGrpSpPr/>
          <p:nvPr/>
        </p:nvGrpSpPr>
        <p:grpSpPr>
          <a:xfrm>
            <a:off x="762001" y="9265443"/>
            <a:ext cx="16497300" cy="800151"/>
            <a:chOff x="0" y="0"/>
            <a:chExt cx="10287156" cy="1029696"/>
          </a:xfrm>
        </p:grpSpPr>
        <p:sp>
          <p:nvSpPr>
            <p:cNvPr id="5" name="Freeform 27">
              <a:extLst>
                <a:ext uri="{FF2B5EF4-FFF2-40B4-BE49-F238E27FC236}">
                  <a16:creationId xmlns:a16="http://schemas.microsoft.com/office/drawing/2014/main" id="{D6BE3170-B8F7-330C-AC64-B948EAC03754}"/>
                </a:ext>
              </a:extLst>
            </p:cNvPr>
            <p:cNvSpPr/>
            <p:nvPr/>
          </p:nvSpPr>
          <p:spPr>
            <a:xfrm>
              <a:off x="0" y="0"/>
              <a:ext cx="10287156" cy="1029696"/>
            </a:xfrm>
            <a:custGeom>
              <a:avLst/>
              <a:gdLst/>
              <a:ahLst/>
              <a:cxnLst/>
              <a:rect l="l" t="t" r="r" b="b"/>
              <a:pathLst>
                <a:path w="10287156" h="1029696">
                  <a:moveTo>
                    <a:pt x="17033" y="0"/>
                  </a:moveTo>
                  <a:lnTo>
                    <a:pt x="10270123" y="0"/>
                  </a:lnTo>
                  <a:cubicBezTo>
                    <a:pt x="10274640" y="0"/>
                    <a:pt x="10278973" y="1795"/>
                    <a:pt x="10282167" y="4989"/>
                  </a:cubicBezTo>
                  <a:cubicBezTo>
                    <a:pt x="10285361" y="8183"/>
                    <a:pt x="10287156" y="12515"/>
                    <a:pt x="10287156" y="17033"/>
                  </a:cubicBezTo>
                  <a:lnTo>
                    <a:pt x="10287156" y="1012663"/>
                  </a:lnTo>
                  <a:cubicBezTo>
                    <a:pt x="10287156" y="1017181"/>
                    <a:pt x="10285361" y="1021513"/>
                    <a:pt x="10282167" y="1024707"/>
                  </a:cubicBezTo>
                  <a:cubicBezTo>
                    <a:pt x="10278973" y="1027901"/>
                    <a:pt x="10274640" y="1029696"/>
                    <a:pt x="10270123" y="1029696"/>
                  </a:cubicBezTo>
                  <a:lnTo>
                    <a:pt x="17033" y="1029696"/>
                  </a:lnTo>
                  <a:cubicBezTo>
                    <a:pt x="12515" y="1029696"/>
                    <a:pt x="8183" y="1027901"/>
                    <a:pt x="4989" y="1024707"/>
                  </a:cubicBezTo>
                  <a:cubicBezTo>
                    <a:pt x="1795" y="1021513"/>
                    <a:pt x="0" y="1017181"/>
                    <a:pt x="0" y="1012663"/>
                  </a:cubicBezTo>
                  <a:lnTo>
                    <a:pt x="0" y="17033"/>
                  </a:lnTo>
                  <a:cubicBezTo>
                    <a:pt x="0" y="12515"/>
                    <a:pt x="1795" y="8183"/>
                    <a:pt x="4989" y="4989"/>
                  </a:cubicBezTo>
                  <a:cubicBezTo>
                    <a:pt x="8183" y="1795"/>
                    <a:pt x="12515" y="0"/>
                    <a:pt x="17033" y="0"/>
                  </a:cubicBezTo>
                  <a:close/>
                </a:path>
              </a:pathLst>
            </a:custGeom>
            <a:solidFill>
              <a:srgbClr val="191919"/>
            </a:solidFill>
            <a:ln cap="rnd">
              <a:noFill/>
              <a:prstDash val="sysDot"/>
              <a:rou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28">
              <a:extLst>
                <a:ext uri="{FF2B5EF4-FFF2-40B4-BE49-F238E27FC236}">
                  <a16:creationId xmlns:a16="http://schemas.microsoft.com/office/drawing/2014/main" id="{38607F20-172A-B88E-308E-FA2CACBA039E}"/>
                </a:ext>
              </a:extLst>
            </p:cNvPr>
            <p:cNvSpPr txBox="1"/>
            <p:nvPr/>
          </p:nvSpPr>
          <p:spPr>
            <a:xfrm>
              <a:off x="0" y="-38100"/>
              <a:ext cx="10287156" cy="106779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4F4F4"/>
                  </a:solidFill>
                  <a:latin typeface="Montserrat Medium"/>
                </a:rPr>
                <a:t>This is our highest correlation so far, amounting to 0.99! So our idea here is to delete goods price since it has a high correlation with Annuity as well.</a:t>
              </a:r>
              <a:endParaRPr lang="en-US" sz="1800" dirty="0">
                <a:solidFill>
                  <a:srgbClr val="F4F4F4"/>
                </a:solidFill>
                <a:latin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999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376</Words>
  <Application>Microsoft Office PowerPoint</Application>
  <PresentationFormat>Custom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Montserrat</vt:lpstr>
      <vt:lpstr>Montserrat Medium</vt:lpstr>
      <vt:lpstr>Montserrat Classic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Como ser Criativo Colorido Azul Rosa Amarelo</dc:title>
  <dc:creator>Leandro Sartini</dc:creator>
  <cp:lastModifiedBy>Leandro Sartini</cp:lastModifiedBy>
  <cp:revision>5</cp:revision>
  <dcterms:created xsi:type="dcterms:W3CDTF">2006-08-16T00:00:00Z</dcterms:created>
  <dcterms:modified xsi:type="dcterms:W3CDTF">2024-02-22T22:53:31Z</dcterms:modified>
  <dc:identifier>DAF9jLOLjx0</dc:identifier>
</cp:coreProperties>
</file>